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authors.xml" ContentType="application/vnd.ms-powerpoint.authors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BD29C33-1AD0-D1A6-9D13-D4C955CF2965}" name="Cecilia Chiu" initials="CC" userId="e1d5d037a6553cac" providerId="Windows Live"/>
  <p188:author id="{015AE85F-D908-2F21-3034-8F094BB2DB3B}" name="Tammy Wong" initials="TW" userId="97cc84c0fd33b427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664"/>
    <a:srgbClr val="FFA969"/>
    <a:srgbClr val="00C296"/>
    <a:srgbClr val="FEE7C8"/>
    <a:srgbClr val="B9A7FA"/>
    <a:srgbClr val="E7E1FC"/>
    <a:srgbClr val="CCF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2F9563-C5A1-47CD-A9AE-B64B795F59F8}" v="28" dt="2025-07-14T10:50:01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96" autoAdjust="0"/>
    <p:restoredTop sz="94617"/>
  </p:normalViewPr>
  <p:slideViewPr>
    <p:cSldViewPr snapToGrid="0">
      <p:cViewPr varScale="1">
        <p:scale>
          <a:sx n="106" d="100"/>
          <a:sy n="106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7ADA6E-3091-CA42-92F6-F9FE90BE6B55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AEB90-4346-384C-90A7-402DE92B5D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7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9AEB90-4346-384C-90A7-402DE92B5D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37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9AEB90-4346-384C-90A7-402DE92B5D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84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9AEB90-4346-384C-90A7-402DE92B5D1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59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9AEB90-4346-384C-90A7-402DE92B5D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460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24894-F36B-CF96-F0CE-8BECE9C9B6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B0D58E-37D3-56B8-5C75-4C4F4FE1F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6D64C-F31C-9B1D-FBC2-56602BA52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81F69-D948-0ECA-3112-A590837B5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5BF7C-1279-EF08-3CD7-1F83AFD56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14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C7216-E85F-BD11-6647-5E085B0F9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B1C87-9FEB-CEDE-F1EC-1A34BF53B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A7E5F-B5BC-0680-DE8F-E4CF5C0B4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63EFA-D00C-DF22-9010-8B7CC557E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FEA91-EBEA-BDE0-9076-8A7686CAD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49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69290-CEA9-08F8-3737-D3C04A267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4884FD-CE7C-F937-FC06-93717CEDE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EC521-522B-FB23-8EE5-DF4DCEA38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6FF07E-3801-9426-C340-6EC89212A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700CE-1C85-16D5-8745-E126F3FF9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210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FD2C3-B5E4-99A9-F347-409141491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00058-A46D-8483-986C-03F0959DF7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9EC91-219F-021D-4D69-8FA3BD987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8E38D4-609C-77A3-414B-63BD31C9C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AA238C-B9CB-72DC-A2A6-8039B2607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E31314-248E-0443-95D4-CC4902282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3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CA4DC-05D3-7D8C-B3C2-B4D476663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40912-161A-D85B-5D81-852072120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1CEB8D-925D-B04D-519C-28834F687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E12FCE-4BF4-8ED2-62A2-4D3934FFAA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5F27E4-B00A-75C4-CEF6-DDAF1D9F6A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5B84FA-289B-3E3D-9633-F7A425B09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161926-9184-1ABB-03A6-245C79E51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B03426-C5F3-DCF8-A71C-953F72424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061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3D2CA-FF95-D398-9EFE-09499BBB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CFD25E-AD4C-2D60-C15E-0A600A267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A318EF-F654-5F20-4B02-D3A3A0B99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AAC471-7CCB-A973-D76B-23BF36CF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277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19EED-6A96-A81F-8DFB-69F27FA45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E7487C-17BC-2763-B104-637495770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D6169-9D24-326A-CC48-E83C8C065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73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9D49A-C340-E61C-7F04-B68E8845E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EC10B-1CE2-21FD-EB0D-741992BC4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EA11F-0575-E867-64BD-9EC344C28B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7FE73-C346-E3CD-5791-4CE26FA8C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904375-8C19-C47C-1413-F7FD14786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ECED6-6F84-F9AD-BC22-A721F742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8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761A9-43C3-A436-6721-3FEAF02C1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DDF1F-BF89-2B34-6E15-4B28DE66DE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6B654-0B84-4F04-FF30-2E061AB59C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6A7FF-6006-CDD1-460A-3EACC8CD3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D7174-13EC-293F-DF99-2C99E61FD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FC9CB4-FF9E-F29E-CD17-21BE6924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894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5413F-B0B1-8771-715F-2B0618625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4D9999-643C-51A6-BE9A-5AAB7F6F9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263F1-61A9-1DC1-478F-1AAF3F2E7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D34B8-103D-443A-7A2E-AD2229A11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D5DA6-AA4C-7112-12FC-25C6C0809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785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14F014-A57B-3168-2D84-6EF5D8F5AC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92D29E-5436-7A17-E572-B97A394992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D1368-F841-FD01-7FCD-2156623C0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ADD84-4596-5137-2BFD-5EE409210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9CBA-2D5C-B1FC-6253-F1D99DFE9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297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B694D4-FA4C-7341-E5E8-351B4B1BE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6EE27D-37D8-6D85-1547-BF01CD370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66AB8-057A-7913-815C-5731802777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ACF943-0B87-AD45-81F6-A7A9F0A44F3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2664F5-0DD8-1F5B-F9BC-5B3B84E758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404F9-C7A0-AA4D-48F9-9B663F11A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E164D0-F1D5-E746-8C23-B606447DA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31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emf"/><Relationship Id="rId4" Type="http://schemas.openxmlformats.org/officeDocument/2006/relationships/image" Target="../media/image4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7363B0D-B99A-97B2-7AE7-6EDBCE0C4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21" y="5436401"/>
            <a:ext cx="1327150" cy="12890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1B37190-1D85-C943-3663-599332B33E25}"/>
              </a:ext>
            </a:extLst>
          </p:cNvPr>
          <p:cNvSpPr txBox="1"/>
          <p:nvPr/>
        </p:nvSpPr>
        <p:spPr>
          <a:xfrm>
            <a:off x="300626" y="2404997"/>
            <a:ext cx="4595466" cy="183319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ts val="45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認識肝臟健康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08821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9A27BD-4B61-7814-229E-90B1A602523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7327" y="3699592"/>
            <a:ext cx="2901950" cy="297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6696E-F086-6346-83E9-E6FFF45B89E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07" y="0"/>
            <a:ext cx="4470400" cy="80391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FC9ADE-EACA-459C-7A5F-216034F842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E0EA01-3286-7A6D-0AC5-B68C19C0D2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2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568D374E-B7AB-E092-51D6-260C49A82C2E}"/>
              </a:ext>
            </a:extLst>
          </p:cNvPr>
          <p:cNvSpPr txBox="1">
            <a:spLocks/>
          </p:cNvSpPr>
          <p:nvPr/>
        </p:nvSpPr>
        <p:spPr>
          <a:xfrm>
            <a:off x="355985" y="1503365"/>
            <a:ext cx="3741453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今天我們將</a:t>
            </a:r>
            <a:endParaRPr lang="en-PH" altLang="zh-TW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討論</a:t>
            </a:r>
            <a:r>
              <a:rPr lang="en-PH" altLang="zh-TW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…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B4FED3-60EB-7139-58C8-875ACE1B40C7}"/>
              </a:ext>
            </a:extLst>
          </p:cNvPr>
          <p:cNvSpPr txBox="1"/>
          <p:nvPr/>
        </p:nvSpPr>
        <p:spPr>
          <a:xfrm>
            <a:off x="4762064" y="1503365"/>
            <a:ext cx="6986240" cy="382098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肝臟為什麼是您身體中重要的一部份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您需要知道的肝病知識</a:t>
            </a:r>
            <a:endParaRPr lang="en-PH" altLang="zh-TW" sz="2000" kern="1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Calibri" panose="020F0502020204030204" pitchFamily="34" charset="0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誰可能會患上肝病和常見的病徵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檢測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您肝臟的健康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如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何保持肝臟健康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尋找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協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助與支援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2177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D46BBB-22E6-0A29-5A1E-A24B6DC2C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CD92C658-1CE9-0765-E31A-2E13CA946F5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7338" y="-679573"/>
            <a:ext cx="5702300" cy="60642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AF864-C814-F4BF-DDC8-BE79EC1468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BC83F-9322-A2C4-BAFD-658BBDFFB6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3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7971B89-04CD-7D96-A866-4271FB662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307" y="575683"/>
            <a:ext cx="4259893" cy="1300388"/>
          </a:xfrm>
        </p:spPr>
        <p:txBody>
          <a:bodyPr anchor="t">
            <a:noAutofit/>
          </a:bodyPr>
          <a:lstStyle/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關於您肝臟的事實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CD828B9-DF6C-5579-39F2-30BED701FE88}"/>
              </a:ext>
            </a:extLst>
          </p:cNvPr>
          <p:cNvGrpSpPr/>
          <p:nvPr/>
        </p:nvGrpSpPr>
        <p:grpSpPr>
          <a:xfrm>
            <a:off x="6838806" y="655443"/>
            <a:ext cx="2095500" cy="1879600"/>
            <a:chOff x="6732126" y="403506"/>
            <a:chExt cx="2095500" cy="18796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C5A9FA3-3425-931A-64F4-BF9A8536B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32126" y="403506"/>
              <a:ext cx="2095500" cy="1879600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5F8F104-B86E-E21B-D784-E173A48F3CB5}"/>
                </a:ext>
              </a:extLst>
            </p:cNvPr>
            <p:cNvSpPr txBox="1"/>
            <p:nvPr/>
          </p:nvSpPr>
          <p:spPr>
            <a:xfrm>
              <a:off x="6848114" y="778702"/>
              <a:ext cx="184037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肝臟：</a:t>
              </a:r>
              <a:br>
                <a:rPr lang="en-AU" altLang="zh-TW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</a:br>
              <a:r>
                <a:rPr lang="zh-TW" altLang="en-US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在身體右側</a:t>
              </a:r>
              <a:endParaRPr lang="en-AU" sz="2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endParaRP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31C7DC32-5A25-40C4-5854-A59015DE751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8828" y="2001849"/>
            <a:ext cx="5143500" cy="24384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40DD38B-F403-B808-ADDE-40E1B05FDFDC}"/>
              </a:ext>
            </a:extLst>
          </p:cNvPr>
          <p:cNvSpPr txBox="1"/>
          <p:nvPr/>
        </p:nvSpPr>
        <p:spPr>
          <a:xfrm>
            <a:off x="334448" y="2018659"/>
            <a:ext cx="5036205" cy="368943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2000"/>
              </a:spcAft>
              <a:buClr>
                <a:srgbClr val="00C296"/>
              </a:buClr>
              <a:buSzPct val="120000"/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肝臟是一個大型器官，有超過 </a:t>
            </a:r>
            <a:r>
              <a:rPr lang="en-US" altLang="zh-TW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500 </a:t>
            </a: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種功能，包括：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分解食物</a:t>
            </a:r>
            <a:endParaRPr lang="en-US" altLang="ja-JP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清潔您的血液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對抗感染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幫助您製造能量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幫助消化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當損傷不嚴重時，能夠自我修復和再生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421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BFD1AE-FC5F-B9FB-AC42-D6BB8B7D2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939E88E-387D-5A31-273D-86159DE5C5A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277" y="-709574"/>
            <a:ext cx="5181600" cy="72263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4CEF08-521F-DCA5-4102-14B6A25D3E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183CC-AE5B-EF55-487C-6B06A65125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4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0AB292A3-D680-FD7D-FE5B-0604C9434CBC}"/>
              </a:ext>
            </a:extLst>
          </p:cNvPr>
          <p:cNvSpPr txBox="1">
            <a:spLocks/>
          </p:cNvSpPr>
          <p:nvPr/>
        </p:nvSpPr>
        <p:spPr>
          <a:xfrm>
            <a:off x="354905" y="438493"/>
            <a:ext cx="4622209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健康的肝臟會</a:t>
            </a:r>
            <a:endParaRPr lang="en-PH" altLang="zh-TW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做什麼？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C39C47-912A-71B0-A178-AADA839AEBAE}"/>
              </a:ext>
            </a:extLst>
          </p:cNvPr>
          <p:cNvSpPr txBox="1"/>
          <p:nvPr/>
        </p:nvSpPr>
        <p:spPr>
          <a:xfrm>
            <a:off x="3841873" y="2442258"/>
            <a:ext cx="7986535" cy="35471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製造並儲存糖和脂肪為您的身體提供能量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處理您進食的食物、飲品和服用的藥物 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協助清除血液中對身體有害的毒素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對抗感染並協助消化食物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當損傷不嚴重時，能夠自我修復和再生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2550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45E569-98FE-60F8-6992-57E948D60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7B6C8D0-2793-4818-6F5C-6D55BC7058E4}"/>
              </a:ext>
            </a:extLst>
          </p:cNvPr>
          <p:cNvSpPr/>
          <p:nvPr/>
        </p:nvSpPr>
        <p:spPr>
          <a:xfrm>
            <a:off x="5008064" y="5465155"/>
            <a:ext cx="6647642" cy="953825"/>
          </a:xfrm>
          <a:prstGeom prst="roundRect">
            <a:avLst>
              <a:gd name="adj" fmla="val 8275"/>
            </a:avLst>
          </a:prstGeom>
          <a:solidFill>
            <a:srgbClr val="00266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0C3C47-8E88-863B-284C-F4DBA18B8A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23" y="2106592"/>
            <a:ext cx="3695700" cy="41338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D2AA2D-812C-9ACA-98FE-371E935641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4C9328-EC2B-B6F0-1472-5CA3FE4E60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5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6D5E8E7D-64A6-A070-AFE8-3996077EA031}"/>
              </a:ext>
            </a:extLst>
          </p:cNvPr>
          <p:cNvSpPr txBox="1">
            <a:spLocks/>
          </p:cNvSpPr>
          <p:nvPr/>
        </p:nvSpPr>
        <p:spPr>
          <a:xfrm>
            <a:off x="309333" y="687624"/>
            <a:ext cx="4004840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什麼是肝病？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B94D8F-622D-4707-7686-CC96455D3916}"/>
              </a:ext>
            </a:extLst>
          </p:cNvPr>
          <p:cNvSpPr txBox="1"/>
          <p:nvPr/>
        </p:nvSpPr>
        <p:spPr>
          <a:xfrm>
            <a:off x="5138261" y="5709627"/>
            <a:ext cx="6297526" cy="67711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肝病可導致肝衰竭和肝癌！</a:t>
            </a:r>
            <a:endParaRPr lang="en-US" sz="2000" b="1" dirty="0">
              <a:solidFill>
                <a:schemeClr val="bg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C6B784-609B-E838-F99F-7942D175EAD6}"/>
              </a:ext>
            </a:extLst>
          </p:cNvPr>
          <p:cNvSpPr txBox="1"/>
          <p:nvPr/>
        </p:nvSpPr>
        <p:spPr>
          <a:xfrm>
            <a:off x="5068812" y="1224083"/>
            <a:ext cx="6436423" cy="440983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2000"/>
              </a:spcAft>
              <a:buClr>
                <a:srgbClr val="00C296"/>
              </a:buClr>
              <a:buSzPct val="120000"/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肝病</a:t>
            </a:r>
            <a:r>
              <a:rPr lang="zh-TW" altLang="en-US" sz="2000" b="1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損害肝臟，並使其無法正常運作</a:t>
            </a:r>
            <a:r>
              <a:rPr lang="en-PH" altLang="zh-TW" sz="2000" b="1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: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許多狀況會影響肝臟，包括：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病毒性肝炎</a:t>
            </a:r>
            <a:endParaRPr lang="en-US" altLang="ja-JP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脂肪肝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酒精性肝病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遺傳狀況 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癌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大多數患有肝病的人不會感覺不適或有症狀。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15D20BE-395D-44C2-3719-38D058F05DD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0835359" y="431512"/>
            <a:ext cx="78105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05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124ACB-0905-9036-B839-7BC877670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9DE993CE-6BAE-9A56-297D-663108E26C0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73" y="-1872"/>
            <a:ext cx="11379200" cy="80518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F44B3D-BEFD-0917-BBB0-74F96CFCE7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EDCC3D-DF19-7CEA-6B2C-ABC3A3A195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6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D8D5040E-9CB1-9F69-8B89-F7F210820E01}"/>
              </a:ext>
            </a:extLst>
          </p:cNvPr>
          <p:cNvSpPr txBox="1">
            <a:spLocks/>
          </p:cNvSpPr>
          <p:nvPr/>
        </p:nvSpPr>
        <p:spPr>
          <a:xfrm>
            <a:off x="358815" y="438493"/>
            <a:ext cx="6088284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ja-JP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肝病的階段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D9B85C-ABC1-E395-4677-F248F4BE96A5}"/>
              </a:ext>
            </a:extLst>
          </p:cNvPr>
          <p:cNvSpPr txBox="1"/>
          <p:nvPr/>
        </p:nvSpPr>
        <p:spPr>
          <a:xfrm>
            <a:off x="199373" y="2377430"/>
            <a:ext cx="1701478" cy="7708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健康肝臟</a:t>
            </a:r>
            <a:endParaRPr lang="en-AU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72B4D-436A-F039-305E-F2C7970812CF}"/>
              </a:ext>
            </a:extLst>
          </p:cNvPr>
          <p:cNvSpPr txBox="1"/>
          <p:nvPr/>
        </p:nvSpPr>
        <p:spPr>
          <a:xfrm>
            <a:off x="2352264" y="1738881"/>
            <a:ext cx="1701478" cy="7708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脂肪肝</a:t>
            </a:r>
            <a:endParaRPr lang="en-AU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F49098-4DF7-8FB9-4810-46DFB05E0ED5}"/>
              </a:ext>
            </a:extLst>
          </p:cNvPr>
          <p:cNvSpPr txBox="1"/>
          <p:nvPr/>
        </p:nvSpPr>
        <p:spPr>
          <a:xfrm>
            <a:off x="4513946" y="2377430"/>
            <a:ext cx="1790137" cy="7708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肝炎（發炎）</a:t>
            </a:r>
            <a:endParaRPr lang="en-AU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EB9F32-846A-0021-4792-16EF0CAD3D9C}"/>
              </a:ext>
            </a:extLst>
          </p:cNvPr>
          <p:cNvSpPr txBox="1"/>
          <p:nvPr/>
        </p:nvSpPr>
        <p:spPr>
          <a:xfrm>
            <a:off x="6675630" y="2377430"/>
            <a:ext cx="1701478" cy="7708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b="0" i="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纖</a:t>
            </a: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維化（疤痕）</a:t>
            </a:r>
            <a:endParaRPr lang="en-AU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ED595B-5127-681F-B8C4-F1BD616DCA0A}"/>
              </a:ext>
            </a:extLst>
          </p:cNvPr>
          <p:cNvSpPr txBox="1"/>
          <p:nvPr/>
        </p:nvSpPr>
        <p:spPr>
          <a:xfrm>
            <a:off x="8837313" y="2509764"/>
            <a:ext cx="1701478" cy="6385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TW" altLang="en-US" b="0" i="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肝硬</a:t>
            </a: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化</a:t>
            </a:r>
            <a:endParaRPr lang="en-AU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11A22E-7F72-1327-FFE4-5D2EC89F4D3B}"/>
              </a:ext>
            </a:extLst>
          </p:cNvPr>
          <p:cNvSpPr txBox="1"/>
          <p:nvPr/>
        </p:nvSpPr>
        <p:spPr>
          <a:xfrm>
            <a:off x="10490522" y="3291840"/>
            <a:ext cx="1701478" cy="6385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500"/>
              </a:spcAft>
              <a:buSzPct val="80000"/>
            </a:pPr>
            <a:r>
              <a:rPr lang="ja-JP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肝功能衰竭</a:t>
            </a:r>
            <a:endParaRPr lang="en-US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B325F2-F403-450D-DCE0-3D35887274DC}"/>
              </a:ext>
            </a:extLst>
          </p:cNvPr>
          <p:cNvSpPr txBox="1"/>
          <p:nvPr/>
        </p:nvSpPr>
        <p:spPr>
          <a:xfrm>
            <a:off x="10454542" y="4122072"/>
            <a:ext cx="1701478" cy="6385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500"/>
              </a:spcAft>
              <a:buSzPct val="80000"/>
            </a:pPr>
            <a:r>
              <a:rPr lang="ja-JP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肝癌</a:t>
            </a:r>
            <a:endParaRPr lang="en-US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6523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69B3D2-C283-D1F7-2726-2E7B21947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C873ED-B243-8860-C201-7470104BC4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56F9BF-BA41-210A-BA6B-40B0D447EE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7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87544140-0AC2-871A-248A-0E72910307B3}"/>
              </a:ext>
            </a:extLst>
          </p:cNvPr>
          <p:cNvSpPr txBox="1">
            <a:spLocks/>
          </p:cNvSpPr>
          <p:nvPr/>
        </p:nvSpPr>
        <p:spPr>
          <a:xfrm>
            <a:off x="345598" y="727189"/>
            <a:ext cx="4514564" cy="12289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誰有罹患肝病</a:t>
            </a:r>
            <a:endParaRPr lang="en-PH" altLang="zh-TW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的風險？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6930A6-5464-24A8-CEB4-C261080AC69E}"/>
              </a:ext>
            </a:extLst>
          </p:cNvPr>
          <p:cNvSpPr txBox="1"/>
          <p:nvPr/>
        </p:nvSpPr>
        <p:spPr>
          <a:xfrm>
            <a:off x="5647241" y="1956121"/>
            <a:ext cx="6199161" cy="34041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肝病可以影響任何人，但下列人士會有肝臟損傷風險：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有脂肪肝 </a:t>
            </a:r>
            <a:endParaRPr lang="en-PH" altLang="ja-JP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喝太多酒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有乙型或丙型肝炎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有影響免疫系統的問題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出生時即患有肝病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8837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8F8BD7-6F20-C786-3BAE-3A752EC0B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02FC82A-15CF-E4CD-60EA-11968414452F}"/>
              </a:ext>
            </a:extLst>
          </p:cNvPr>
          <p:cNvGrpSpPr/>
          <p:nvPr/>
        </p:nvGrpSpPr>
        <p:grpSpPr>
          <a:xfrm>
            <a:off x="481470" y="2613974"/>
            <a:ext cx="11222850" cy="3637970"/>
            <a:chOff x="481470" y="2613974"/>
            <a:chExt cx="11222850" cy="3637970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65A13A27-EF61-F623-9442-9E82CF2A8879}"/>
                </a:ext>
              </a:extLst>
            </p:cNvPr>
            <p:cNvSpPr/>
            <p:nvPr/>
          </p:nvSpPr>
          <p:spPr>
            <a:xfrm>
              <a:off x="481470" y="2615003"/>
              <a:ext cx="11222850" cy="3636941"/>
            </a:xfrm>
            <a:prstGeom prst="roundRect">
              <a:avLst>
                <a:gd name="adj" fmla="val 27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ound Same-side Corner of Rectangle 15">
              <a:extLst>
                <a:ext uri="{FF2B5EF4-FFF2-40B4-BE49-F238E27FC236}">
                  <a16:creationId xmlns:a16="http://schemas.microsoft.com/office/drawing/2014/main" id="{B8CCBE51-9E0A-5730-DF94-E4BEF7A23D20}"/>
                </a:ext>
              </a:extLst>
            </p:cNvPr>
            <p:cNvSpPr/>
            <p:nvPr/>
          </p:nvSpPr>
          <p:spPr>
            <a:xfrm>
              <a:off x="481471" y="2613974"/>
              <a:ext cx="11222848" cy="815026"/>
            </a:xfrm>
            <a:prstGeom prst="round2SameRect">
              <a:avLst>
                <a:gd name="adj1" fmla="val 11324"/>
                <a:gd name="adj2" fmla="val 0"/>
              </a:avLst>
            </a:prstGeom>
            <a:solidFill>
              <a:srgbClr val="FFA96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rgbClr val="002664"/>
                </a:solidFill>
                <a:latin typeface="Public Sans Medium" pitchFamily="2" charset="77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09435E7A-369E-0756-69A1-1EA6C813DCF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5860" y="-697938"/>
            <a:ext cx="3695700" cy="27495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47387C-E4AC-69E8-9BA2-D251622B7C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84ECE-61FF-9165-8AAB-E87A916F20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8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D698983F-19F2-1CCD-A0FB-C0191229595A}"/>
              </a:ext>
            </a:extLst>
          </p:cNvPr>
          <p:cNvSpPr txBox="1">
            <a:spLocks/>
          </p:cNvSpPr>
          <p:nvPr/>
        </p:nvSpPr>
        <p:spPr>
          <a:xfrm>
            <a:off x="481471" y="487300"/>
            <a:ext cx="6619093" cy="62755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什麼是病毒性肝炎？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0D11C6-8F6A-50A2-BF94-9CD4EE412F5F}"/>
              </a:ext>
            </a:extLst>
          </p:cNvPr>
          <p:cNvSpPr txBox="1"/>
          <p:nvPr/>
        </p:nvSpPr>
        <p:spPr>
          <a:xfrm>
            <a:off x="481470" y="1199506"/>
            <a:ext cx="8019631" cy="120790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肝炎的意思是肝臟發炎。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在澳洲，導致肝炎的最常見病毒為：甲型肝炎病毒、乙型肝炎病毒和丙型肝炎病毒。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endParaRPr lang="en-US" sz="2000" dirty="0">
              <a:latin typeface="Public Sans ExtraLight" pitchFamily="2" charset="77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7AE902-B1BC-DC04-6CA0-A1EAA068A473}"/>
              </a:ext>
            </a:extLst>
          </p:cNvPr>
          <p:cNvSpPr/>
          <p:nvPr/>
        </p:nvSpPr>
        <p:spPr>
          <a:xfrm>
            <a:off x="360439" y="4337824"/>
            <a:ext cx="11471121" cy="1003610"/>
          </a:xfrm>
          <a:prstGeom prst="rect">
            <a:avLst/>
          </a:prstGeom>
          <a:solidFill>
            <a:srgbClr val="FEE7C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E5E6503-180B-46CD-D35C-1A6F8D49AD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836977"/>
              </p:ext>
            </p:extLst>
          </p:nvPr>
        </p:nvGraphicFramePr>
        <p:xfrm>
          <a:off x="651608" y="2613974"/>
          <a:ext cx="10936656" cy="36146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338">
                  <a:extLst>
                    <a:ext uri="{9D8B030D-6E8A-4147-A177-3AD203B41FA5}">
                      <a16:colId xmlns:a16="http://schemas.microsoft.com/office/drawing/2014/main" val="1131374975"/>
                    </a:ext>
                  </a:extLst>
                </a:gridCol>
                <a:gridCol w="1811216">
                  <a:extLst>
                    <a:ext uri="{9D8B030D-6E8A-4147-A177-3AD203B41FA5}">
                      <a16:colId xmlns:a16="http://schemas.microsoft.com/office/drawing/2014/main" val="59860161"/>
                    </a:ext>
                  </a:extLst>
                </a:gridCol>
                <a:gridCol w="2329961">
                  <a:extLst>
                    <a:ext uri="{9D8B030D-6E8A-4147-A177-3AD203B41FA5}">
                      <a16:colId xmlns:a16="http://schemas.microsoft.com/office/drawing/2014/main" val="2957104265"/>
                    </a:ext>
                  </a:extLst>
                </a:gridCol>
                <a:gridCol w="1837592">
                  <a:extLst>
                    <a:ext uri="{9D8B030D-6E8A-4147-A177-3AD203B41FA5}">
                      <a16:colId xmlns:a16="http://schemas.microsoft.com/office/drawing/2014/main" val="4274790123"/>
                    </a:ext>
                  </a:extLst>
                </a:gridCol>
                <a:gridCol w="1811216">
                  <a:extLst>
                    <a:ext uri="{9D8B030D-6E8A-4147-A177-3AD203B41FA5}">
                      <a16:colId xmlns:a16="http://schemas.microsoft.com/office/drawing/2014/main" val="4095171709"/>
                    </a:ext>
                  </a:extLst>
                </a:gridCol>
                <a:gridCol w="1679333">
                  <a:extLst>
                    <a:ext uri="{9D8B030D-6E8A-4147-A177-3AD203B41FA5}">
                      <a16:colId xmlns:a16="http://schemas.microsoft.com/office/drawing/2014/main" val="1839165396"/>
                    </a:ext>
                  </a:extLst>
                </a:gridCol>
              </a:tblGrid>
              <a:tr h="815026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如何傳染</a:t>
                      </a:r>
                      <a:r>
                        <a:rPr lang="en-PH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?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會變成慢性</a:t>
                      </a:r>
                      <a:r>
                        <a:rPr lang="zh-TW" altLang="en-US" sz="15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（長期）</a:t>
                      </a: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病嗎？</a:t>
                      </a:r>
                      <a:endParaRPr lang="en-US" sz="1500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有治療方法嗎？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可以治癒嗎？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有沒有疫苗？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9942531"/>
                  </a:ext>
                </a:extLst>
              </a:tr>
              <a:tr h="89681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甲型肝炎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污染的食物和水</a:t>
                      </a:r>
                      <a:endParaRPr lang="en-US" sz="14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不會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沒有特定方法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免疫系統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7663723"/>
                  </a:ext>
                </a:extLst>
              </a:tr>
              <a:tr h="9935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乙型肝炎</a:t>
                      </a:r>
                      <a:endParaRPr lang="en-US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母親傳染嬰兒、</a:t>
                      </a:r>
                      <a:endParaRPr lang="en-PH" altLang="zh-TW" sz="1600" b="0" kern="1200" dirty="0">
                        <a:solidFill>
                          <a:srgbClr val="002664"/>
                        </a:solidFill>
                        <a:effectLst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algn="ctr"/>
                      <a:r>
                        <a:rPr lang="zh-TW" altLang="en-US" sz="16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血液接觸、</a:t>
                      </a:r>
                      <a:endParaRPr lang="en-PH" altLang="zh-TW" sz="1600" b="0" kern="1200" dirty="0">
                        <a:solidFill>
                          <a:srgbClr val="002664"/>
                        </a:solidFill>
                        <a:effectLst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algn="ctr"/>
                      <a:r>
                        <a:rPr lang="zh-TW" altLang="en-US" sz="16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性行為接觸</a:t>
                      </a:r>
                      <a:endParaRPr lang="en-US" sz="14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會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80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不可以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6264779"/>
                  </a:ext>
                </a:extLst>
              </a:tr>
              <a:tr h="9092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丙型肝炎</a:t>
                      </a:r>
                      <a:endParaRPr lang="en-US" b="1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血液接觸</a:t>
                      </a:r>
                      <a:endParaRPr lang="en-US" sz="14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會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有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800" kern="1200" dirty="0">
                          <a:solidFill>
                            <a:schemeClr val="dk1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可以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kern="1200" dirty="0">
                          <a:solidFill>
                            <a:srgbClr val="002664"/>
                          </a:solidFill>
                          <a:effectLst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沒有</a:t>
                      </a:r>
                      <a:endParaRPr lang="en-US" sz="1600" b="0" i="0" dirty="0">
                        <a:solidFill>
                          <a:srgbClr val="002664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8737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692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161BDF-7950-0F11-B435-05B28DCE7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3D6E9982-D0C9-346F-4A0F-BF54F6AD8E1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359" y="431512"/>
            <a:ext cx="781050" cy="7810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59BEA25-6657-89AF-4A3E-159BB7A7C57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9930" y="3009419"/>
            <a:ext cx="2800350" cy="59563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066ABE-40D1-2D32-C83F-5BB6D7B47F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E1AE2B-EE40-5DA4-545D-70B477DB97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9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09DCA221-8A89-F10F-F4DF-995098A40233}"/>
              </a:ext>
            </a:extLst>
          </p:cNvPr>
          <p:cNvSpPr txBox="1">
            <a:spLocks/>
          </p:cNvSpPr>
          <p:nvPr/>
        </p:nvSpPr>
        <p:spPr>
          <a:xfrm>
            <a:off x="358413" y="438493"/>
            <a:ext cx="3955759" cy="27329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肝病的常見症狀是什麼？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5681A9D-9AE9-5CB8-2DCC-BB045FD7B8CE}"/>
              </a:ext>
            </a:extLst>
          </p:cNvPr>
          <p:cNvGrpSpPr/>
          <p:nvPr/>
        </p:nvGrpSpPr>
        <p:grpSpPr>
          <a:xfrm>
            <a:off x="5198127" y="3701375"/>
            <a:ext cx="4051300" cy="2025650"/>
            <a:chOff x="5358114" y="3754175"/>
            <a:chExt cx="4051300" cy="20256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09D0378-FD4A-E82A-F0B3-B113BA33AE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58114" y="3754175"/>
              <a:ext cx="4051300" cy="202565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07C9671-0AB5-F7C7-6A1C-8113756D05AB}"/>
                </a:ext>
              </a:extLst>
            </p:cNvPr>
            <p:cNvSpPr txBox="1"/>
            <p:nvPr/>
          </p:nvSpPr>
          <p:spPr>
            <a:xfrm>
              <a:off x="5525400" y="4089881"/>
              <a:ext cx="3716728" cy="67711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zh-TW" altLang="en-US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通常在肝臟嚴重受損之前都不會出現症狀</a:t>
              </a:r>
              <a:endParaRPr lang="en-US" sz="2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84ED651A-F27C-C326-1D1A-F33DD74CFA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479" y="3585017"/>
            <a:ext cx="2286000" cy="196215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D340034-21E2-1A98-5F76-C2357ADF3E07}"/>
              </a:ext>
            </a:extLst>
          </p:cNvPr>
          <p:cNvSpPr txBox="1"/>
          <p:nvPr/>
        </p:nvSpPr>
        <p:spPr>
          <a:xfrm>
            <a:off x="4973256" y="994535"/>
            <a:ext cx="6860332" cy="24344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症狀包括：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感覺不適</a:t>
            </a:r>
            <a:endParaRPr lang="en-US" altLang="ja-JP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食慾不振或體重減輕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眼睛或皮膚發黃（黃疸）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ja-JP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胃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部和腳踝腫脹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862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90B73A-45B7-C0B0-9A72-3AABFED8D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ABA65378-AA1C-46F0-E3A5-2D534E9180BD}"/>
              </a:ext>
            </a:extLst>
          </p:cNvPr>
          <p:cNvGrpSpPr/>
          <p:nvPr/>
        </p:nvGrpSpPr>
        <p:grpSpPr>
          <a:xfrm>
            <a:off x="396415" y="1751069"/>
            <a:ext cx="7891057" cy="4433146"/>
            <a:chOff x="396415" y="1751069"/>
            <a:chExt cx="7891057" cy="4433146"/>
          </a:xfrm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91599979-68ED-535D-0B18-EC1F932619A7}"/>
                </a:ext>
              </a:extLst>
            </p:cNvPr>
            <p:cNvSpPr/>
            <p:nvPr/>
          </p:nvSpPr>
          <p:spPr>
            <a:xfrm>
              <a:off x="396415" y="1756040"/>
              <a:ext cx="7891057" cy="998736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FF3BE2E2-B9E0-7785-FD16-1C7046BC6841}"/>
                </a:ext>
              </a:extLst>
            </p:cNvPr>
            <p:cNvSpPr/>
            <p:nvPr/>
          </p:nvSpPr>
          <p:spPr>
            <a:xfrm>
              <a:off x="396415" y="2960055"/>
              <a:ext cx="7891057" cy="1519347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ound Same-side Corner of Rectangle 24">
              <a:extLst>
                <a:ext uri="{FF2B5EF4-FFF2-40B4-BE49-F238E27FC236}">
                  <a16:creationId xmlns:a16="http://schemas.microsoft.com/office/drawing/2014/main" id="{C350EEAD-2420-76BB-E10E-7D92A3595201}"/>
                </a:ext>
              </a:extLst>
            </p:cNvPr>
            <p:cNvSpPr/>
            <p:nvPr/>
          </p:nvSpPr>
          <p:spPr>
            <a:xfrm rot="16200000">
              <a:off x="147767" y="1999717"/>
              <a:ext cx="1003706" cy="506410"/>
            </a:xfrm>
            <a:prstGeom prst="round2SameRect">
              <a:avLst/>
            </a:prstGeom>
            <a:solidFill>
              <a:srgbClr val="FFA96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ound Same-side Corner of Rectangle 25">
              <a:extLst>
                <a:ext uri="{FF2B5EF4-FFF2-40B4-BE49-F238E27FC236}">
                  <a16:creationId xmlns:a16="http://schemas.microsoft.com/office/drawing/2014/main" id="{21EE72CA-783A-A6F4-8163-B2CA8148744A}"/>
                </a:ext>
              </a:extLst>
            </p:cNvPr>
            <p:cNvSpPr/>
            <p:nvPr/>
          </p:nvSpPr>
          <p:spPr>
            <a:xfrm rot="16200000">
              <a:off x="-110054" y="3466404"/>
              <a:ext cx="1519347" cy="506410"/>
            </a:xfrm>
            <a:prstGeom prst="round2SameRect">
              <a:avLst/>
            </a:prstGeom>
            <a:solidFill>
              <a:srgbClr val="00C29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58241445-C4C3-8DBB-31FA-1617AE699C81}"/>
                </a:ext>
              </a:extLst>
            </p:cNvPr>
            <p:cNvSpPr/>
            <p:nvPr/>
          </p:nvSpPr>
          <p:spPr>
            <a:xfrm>
              <a:off x="396415" y="4664868"/>
              <a:ext cx="7891057" cy="1519347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ound Same-side Corner of Rectangle 27">
              <a:extLst>
                <a:ext uri="{FF2B5EF4-FFF2-40B4-BE49-F238E27FC236}">
                  <a16:creationId xmlns:a16="http://schemas.microsoft.com/office/drawing/2014/main" id="{DCA026C8-8FD6-6B0C-EF49-58FA2BFDD700}"/>
                </a:ext>
              </a:extLst>
            </p:cNvPr>
            <p:cNvSpPr/>
            <p:nvPr/>
          </p:nvSpPr>
          <p:spPr>
            <a:xfrm rot="16200000">
              <a:off x="-110054" y="5171217"/>
              <a:ext cx="1519347" cy="506410"/>
            </a:xfrm>
            <a:prstGeom prst="round2SameRect">
              <a:avLst/>
            </a:prstGeom>
            <a:solidFill>
              <a:srgbClr val="00266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C7703167-FA38-A1DA-5B19-F462D20B028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8970" y="-864525"/>
            <a:ext cx="3949700" cy="85407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FFD1D7-55DE-C599-4D6B-572A34A6E4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BD2925-C0D9-BC88-EA3B-71C0A0272D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10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14142524-A5BE-BAB2-FF12-8771A76EABDC}"/>
              </a:ext>
            </a:extLst>
          </p:cNvPr>
          <p:cNvSpPr txBox="1">
            <a:spLocks/>
          </p:cNvSpPr>
          <p:nvPr/>
        </p:nvSpPr>
        <p:spPr>
          <a:xfrm>
            <a:off x="343330" y="455651"/>
            <a:ext cx="5582909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ja-JP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檢測肝病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768F29-9413-00F6-7CEC-65BDE24B4FBF}"/>
              </a:ext>
            </a:extLst>
          </p:cNvPr>
          <p:cNvSpPr txBox="1"/>
          <p:nvPr/>
        </p:nvSpPr>
        <p:spPr>
          <a:xfrm>
            <a:off x="1068702" y="1867336"/>
            <a:ext cx="3946967" cy="88743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SzPct val="80000"/>
            </a:pPr>
            <a:r>
              <a:rPr lang="ja-JP" altLang="en-US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驗血</a:t>
            </a:r>
            <a:r>
              <a:rPr lang="en-AU" altLang="ja-JP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-</a:t>
            </a:r>
            <a:endParaRPr lang="en-US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spcAft>
                <a:spcPts val="500"/>
              </a:spcAft>
              <a:buSzPct val="80000"/>
            </a:pP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檢查您的肝功能</a:t>
            </a:r>
            <a:endParaRPr lang="en-US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8A76C4-B884-8AF7-FC05-9FDEE728C9D2}"/>
              </a:ext>
            </a:extLst>
          </p:cNvPr>
          <p:cNvSpPr txBox="1"/>
          <p:nvPr/>
        </p:nvSpPr>
        <p:spPr>
          <a:xfrm>
            <a:off x="1068702" y="3152126"/>
            <a:ext cx="6755784" cy="88743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SzPct val="80000"/>
            </a:pPr>
            <a:r>
              <a:rPr lang="ja-JP" altLang="en-US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掃描</a:t>
            </a:r>
            <a:r>
              <a:rPr lang="en-AU" altLang="ja-JP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-</a:t>
            </a:r>
            <a:r>
              <a:rPr lang="en-US" altLang="ja-JP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</a:p>
          <a:p>
            <a:pPr>
              <a:spcAft>
                <a:spcPts val="500"/>
              </a:spcAft>
              <a:buSzPct val="80000"/>
            </a:pP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超聲波、電腦斷層掃描（</a:t>
            </a:r>
            <a:r>
              <a:rPr lang="en-US" altLang="zh-TW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CT</a:t>
            </a: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）或磁力共振（</a:t>
            </a:r>
            <a:r>
              <a:rPr lang="en-US" altLang="zh-TW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MRI</a:t>
            </a: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），查看肝臟是否有發炎、腫脹或出現疤痕</a:t>
            </a:r>
            <a:endParaRPr lang="en-US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0AA227-800B-D8E6-BCD9-59A77466EE56}"/>
              </a:ext>
            </a:extLst>
          </p:cNvPr>
          <p:cNvSpPr txBox="1"/>
          <p:nvPr/>
        </p:nvSpPr>
        <p:spPr>
          <a:xfrm>
            <a:off x="1068702" y="4876754"/>
            <a:ext cx="6153901" cy="88743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SzPct val="80000"/>
            </a:pPr>
            <a:r>
              <a:rPr lang="zh-TW" altLang="en-US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肝臟切片檢查</a:t>
            </a:r>
            <a:r>
              <a:rPr lang="en-AU" altLang="zh-TW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-</a:t>
            </a:r>
            <a:r>
              <a:rPr lang="en-US" altLang="zh-TW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</a:p>
          <a:p>
            <a:pPr>
              <a:spcAft>
                <a:spcPts val="500"/>
              </a:spcAft>
              <a:buSzPct val="80000"/>
            </a:pPr>
            <a:r>
              <a:rPr lang="zh-TW" altLang="en-US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取出一小塊肝臟組織樣本，以了解肝臟的運作情況</a:t>
            </a:r>
            <a:endParaRPr lang="en-US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94F3BF3-26C3-A568-10F6-6EFDBE85D836}"/>
              </a:ext>
            </a:extLst>
          </p:cNvPr>
          <p:cNvGrpSpPr/>
          <p:nvPr/>
        </p:nvGrpSpPr>
        <p:grpSpPr>
          <a:xfrm>
            <a:off x="8527777" y="1335865"/>
            <a:ext cx="3441700" cy="2209800"/>
            <a:chOff x="8383820" y="575817"/>
            <a:chExt cx="3441700" cy="220980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ABB2C25-E302-9445-DCA3-39B1F59BA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83820" y="575817"/>
              <a:ext cx="3441700" cy="22098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B0CCD8E-8911-1248-6CDB-8BB81B777E2E}"/>
                </a:ext>
              </a:extLst>
            </p:cNvPr>
            <p:cNvSpPr txBox="1"/>
            <p:nvPr/>
          </p:nvSpPr>
          <p:spPr>
            <a:xfrm>
              <a:off x="8457153" y="871457"/>
              <a:ext cx="3341334" cy="67711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zh-TW" altLang="en-US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若您對肝臟健康感到擔憂或有任何問題，請諮詢您的醫生或家庭醫生。</a:t>
              </a:r>
              <a:endParaRPr lang="en-US" sz="2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3445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395F09-ABC7-ADF1-BF17-23A874FB1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90140F42-B930-C1E4-4733-5FDD37B29AA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519" y="-681693"/>
            <a:ext cx="3733800" cy="28765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BFDF2C-B103-9044-2011-F87C836AFB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E1897-A223-281D-124C-2A9E32F1F8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11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E07FE03-B6BC-5DFE-D2F8-98032658E5F3}"/>
              </a:ext>
            </a:extLst>
          </p:cNvPr>
          <p:cNvSpPr/>
          <p:nvPr/>
        </p:nvSpPr>
        <p:spPr>
          <a:xfrm>
            <a:off x="481470" y="2615003"/>
            <a:ext cx="5334539" cy="3636941"/>
          </a:xfrm>
          <a:prstGeom prst="roundRect">
            <a:avLst>
              <a:gd name="adj" fmla="val 272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 Same-side Corner of Rectangle 16">
            <a:extLst>
              <a:ext uri="{FF2B5EF4-FFF2-40B4-BE49-F238E27FC236}">
                <a16:creationId xmlns:a16="http://schemas.microsoft.com/office/drawing/2014/main" id="{026A9EDC-9001-3854-0843-072B90ADEDD5}"/>
              </a:ext>
            </a:extLst>
          </p:cNvPr>
          <p:cNvSpPr/>
          <p:nvPr/>
        </p:nvSpPr>
        <p:spPr>
          <a:xfrm>
            <a:off x="481471" y="2613974"/>
            <a:ext cx="5334538" cy="815026"/>
          </a:xfrm>
          <a:prstGeom prst="round2SameRect">
            <a:avLst>
              <a:gd name="adj1" fmla="val 10762"/>
              <a:gd name="adj2" fmla="val 0"/>
            </a:avLst>
          </a:prstGeom>
          <a:solidFill>
            <a:srgbClr val="FFA9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乙型肝炎檢測結果會告訴您是否：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4232788-D00E-FFAE-CA0F-EA6D9A0A9D6C}"/>
              </a:ext>
            </a:extLst>
          </p:cNvPr>
          <p:cNvSpPr/>
          <p:nvPr/>
        </p:nvSpPr>
        <p:spPr>
          <a:xfrm>
            <a:off x="6350642" y="2615003"/>
            <a:ext cx="5334539" cy="3636941"/>
          </a:xfrm>
          <a:prstGeom prst="roundRect">
            <a:avLst>
              <a:gd name="adj" fmla="val 272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 Same-side Corner of Rectangle 18">
            <a:extLst>
              <a:ext uri="{FF2B5EF4-FFF2-40B4-BE49-F238E27FC236}">
                <a16:creationId xmlns:a16="http://schemas.microsoft.com/office/drawing/2014/main" id="{B352D5FF-B9C0-0521-0816-A288D3ACD5FF}"/>
              </a:ext>
            </a:extLst>
          </p:cNvPr>
          <p:cNvSpPr/>
          <p:nvPr/>
        </p:nvSpPr>
        <p:spPr>
          <a:xfrm>
            <a:off x="6350643" y="2613974"/>
            <a:ext cx="5334538" cy="815026"/>
          </a:xfrm>
          <a:prstGeom prst="round2SameRect">
            <a:avLst>
              <a:gd name="adj1" fmla="val 10762"/>
              <a:gd name="adj2" fmla="val 0"/>
            </a:avLst>
          </a:prstGeom>
          <a:solidFill>
            <a:srgbClr val="00C2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丙型肝炎檢測結果會告訴您是否：</a:t>
            </a: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</a:p>
        </p:txBody>
      </p:sp>
      <p:sp>
        <p:nvSpPr>
          <p:cNvPr id="20" name="Title 5">
            <a:extLst>
              <a:ext uri="{FF2B5EF4-FFF2-40B4-BE49-F238E27FC236}">
                <a16:creationId xmlns:a16="http://schemas.microsoft.com/office/drawing/2014/main" id="{7527E5AC-E5E9-F396-105A-476126EB7847}"/>
              </a:ext>
            </a:extLst>
          </p:cNvPr>
          <p:cNvSpPr txBox="1">
            <a:spLocks/>
          </p:cNvSpPr>
          <p:nvPr/>
        </p:nvSpPr>
        <p:spPr>
          <a:xfrm>
            <a:off x="431456" y="455651"/>
            <a:ext cx="6482772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乙型與丙型肝炎檢測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98AB04-856D-8742-AD74-CEC6AFD5531F}"/>
              </a:ext>
            </a:extLst>
          </p:cNvPr>
          <p:cNvSpPr txBox="1"/>
          <p:nvPr/>
        </p:nvSpPr>
        <p:spPr>
          <a:xfrm>
            <a:off x="431456" y="1688781"/>
            <a:ext cx="7765433" cy="75440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乙型與丙型肝炎有不同類型的血液檢測。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這些檢測簡單且保密。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D25174-D4BC-46CA-A252-E92A7DA0ADCC}"/>
              </a:ext>
            </a:extLst>
          </p:cNvPr>
          <p:cNvSpPr txBox="1"/>
          <p:nvPr/>
        </p:nvSpPr>
        <p:spPr>
          <a:xfrm>
            <a:off x="506818" y="3607959"/>
            <a:ext cx="5224131" cy="24344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Calibri" panose="020F0502020204030204" pitchFamily="34" charset="0"/>
              </a:rPr>
              <a:t>有慢性（長期）乙型肝炎感染，需要護理及接受治療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Calibri" panose="020F0502020204030204" pitchFamily="34" charset="0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Calibri" panose="020F0502020204030204" pitchFamily="34" charset="0"/>
              </a:rPr>
              <a:t>已產生對乙型肝炎的免疫力，並且不會再次感染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Calibri" panose="020F0502020204030204" pitchFamily="34" charset="0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Calibri" panose="020F0502020204030204" pitchFamily="34" charset="0"/>
              </a:rPr>
              <a:t>沒有抵抗乙型肝炎的保護，需要接種乙型肝炎疫苗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97017D-9334-0AC7-1BED-93161113BC82}"/>
              </a:ext>
            </a:extLst>
          </p:cNvPr>
          <p:cNvSpPr txBox="1"/>
          <p:nvPr/>
        </p:nvSpPr>
        <p:spPr>
          <a:xfrm>
            <a:off x="6397256" y="3607959"/>
            <a:ext cx="4118344" cy="24344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曾經感染丙型肝炎，但現在沒有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您目前有丙型肝炎，但可以治癒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9882FC9-3855-B992-B24A-5114E895142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6063" y="3944514"/>
            <a:ext cx="2063750" cy="273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75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50E1F1-0265-C382-8734-98EFA03C4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64E8F2-F912-0A28-8C78-A6730413E8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12BE0A-2C68-FCAD-2BCE-EB4A0A26A4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12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3BD10864-AE59-B38A-60CD-ABCE88A49BCC}"/>
              </a:ext>
            </a:extLst>
          </p:cNvPr>
          <p:cNvSpPr txBox="1">
            <a:spLocks/>
          </p:cNvSpPr>
          <p:nvPr/>
        </p:nvSpPr>
        <p:spPr>
          <a:xfrm>
            <a:off x="397764" y="438493"/>
            <a:ext cx="7469582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ja-JP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治療肝病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2EF701-F362-577D-62B0-9E058309B13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8786" y="-651514"/>
            <a:ext cx="4235450" cy="69913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22C4BE-7638-1D25-1D70-CE07436495D7}"/>
              </a:ext>
            </a:extLst>
          </p:cNvPr>
          <p:cNvSpPr txBox="1"/>
          <p:nvPr/>
        </p:nvSpPr>
        <p:spPr>
          <a:xfrm>
            <a:off x="5215936" y="2597991"/>
            <a:ext cx="6182805" cy="281220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治療可以是一個選項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————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您的醫生會根據情況建議是否需要治療。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透過藥物治療（由您的家庭醫生提供）、飲食和運動，以及維持健康生活方式。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Calibri" panose="020F0502020204030204" pitchFamily="34" charset="0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一旦肝臟嚴重受損（肝硬化），便無法逆轉。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3766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9E11D2-5FBA-BE3B-D8EE-8069A069C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A30F16B9-C8D4-D33D-615B-8C672FD2CE9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642" y="-700359"/>
            <a:ext cx="4095750" cy="23431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C466DD-0601-B84E-33E7-7670B1B027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24071D-298C-8A13-3178-379F8A7433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13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260AC0C-1B3B-D917-F069-EBF253B4F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927" y="409579"/>
            <a:ext cx="5380082" cy="1300388"/>
          </a:xfrm>
        </p:spPr>
        <p:txBody>
          <a:bodyPr anchor="t">
            <a:noAutofit/>
          </a:bodyPr>
          <a:lstStyle/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治療乙型與丙型肝炎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57356CE-A826-EEC5-F737-930FAA3DB50F}"/>
              </a:ext>
            </a:extLst>
          </p:cNvPr>
          <p:cNvSpPr/>
          <p:nvPr/>
        </p:nvSpPr>
        <p:spPr>
          <a:xfrm>
            <a:off x="481470" y="2110036"/>
            <a:ext cx="5334539" cy="4195230"/>
          </a:xfrm>
          <a:prstGeom prst="roundRect">
            <a:avLst>
              <a:gd name="adj" fmla="val 272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 Same-side Corner of Rectangle 19">
            <a:extLst>
              <a:ext uri="{FF2B5EF4-FFF2-40B4-BE49-F238E27FC236}">
                <a16:creationId xmlns:a16="http://schemas.microsoft.com/office/drawing/2014/main" id="{C5852BF0-C180-5823-8936-FBA4B640FD36}"/>
              </a:ext>
            </a:extLst>
          </p:cNvPr>
          <p:cNvSpPr/>
          <p:nvPr/>
        </p:nvSpPr>
        <p:spPr>
          <a:xfrm>
            <a:off x="481471" y="2109007"/>
            <a:ext cx="5334538" cy="815026"/>
          </a:xfrm>
          <a:prstGeom prst="round2SameRect">
            <a:avLst>
              <a:gd name="adj1" fmla="val 9600"/>
              <a:gd name="adj2" fmla="val 0"/>
            </a:avLst>
          </a:prstGeom>
          <a:solidFill>
            <a:srgbClr val="FFA9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乙型肝炎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2F0B73-28FE-0457-F8C3-DAC6D1459E80}"/>
              </a:ext>
            </a:extLst>
          </p:cNvPr>
          <p:cNvSpPr txBox="1"/>
          <p:nvPr/>
        </p:nvSpPr>
        <p:spPr>
          <a:xfrm>
            <a:off x="578678" y="3068995"/>
            <a:ext cx="4926384" cy="24344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慢性乙型肝炎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————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定期（每 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6 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至 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12 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個月）看醫生，以檢查肝臟健康。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治療可以減緩肝臟損傷，並降低罹患肝癌的風險。 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1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您的醫生會建議您是否需要服用藥物。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F9F5C44B-615E-57E5-CCFD-B5CEEF9F6773}"/>
              </a:ext>
            </a:extLst>
          </p:cNvPr>
          <p:cNvSpPr/>
          <p:nvPr/>
        </p:nvSpPr>
        <p:spPr>
          <a:xfrm>
            <a:off x="6350642" y="2110036"/>
            <a:ext cx="5334539" cy="4195230"/>
          </a:xfrm>
          <a:prstGeom prst="roundRect">
            <a:avLst>
              <a:gd name="adj" fmla="val 272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ound Same-side Corner of Rectangle 21">
            <a:extLst>
              <a:ext uri="{FF2B5EF4-FFF2-40B4-BE49-F238E27FC236}">
                <a16:creationId xmlns:a16="http://schemas.microsoft.com/office/drawing/2014/main" id="{DFC63CB7-CB29-9FD1-7923-2FC7C806F069}"/>
              </a:ext>
            </a:extLst>
          </p:cNvPr>
          <p:cNvSpPr/>
          <p:nvPr/>
        </p:nvSpPr>
        <p:spPr>
          <a:xfrm>
            <a:off x="6350643" y="2109007"/>
            <a:ext cx="5334538" cy="815026"/>
          </a:xfrm>
          <a:prstGeom prst="round2SameRect">
            <a:avLst>
              <a:gd name="adj1" fmla="val 11367"/>
              <a:gd name="adj2" fmla="val 0"/>
            </a:avLst>
          </a:prstGeom>
          <a:solidFill>
            <a:srgbClr val="00C2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丙型肝炎</a:t>
            </a: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D2129C2-8D71-E243-8B74-CA591FCC7864}"/>
              </a:ext>
            </a:extLst>
          </p:cNvPr>
          <p:cNvSpPr txBox="1"/>
          <p:nvPr/>
        </p:nvSpPr>
        <p:spPr>
          <a:xfrm>
            <a:off x="6512947" y="3068995"/>
            <a:ext cx="4926384" cy="288818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丙型肝炎使用稱為直接作用抗病毒藥物（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DAAs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）的藥物作治療。 這些藥物為藥丸或藥片，具有以下特點：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將病毒從身體中清除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副作用少或沒有副作用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降低肝臟受損與罹患肝癌的風險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治癒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95%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的丙型肝炎患者。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4296DA1-C20A-9832-3283-2B6DE03BB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851" y="659881"/>
            <a:ext cx="2540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57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D06A7-A1F1-1489-7C11-D72BEC453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01BDF75-CF89-FBFB-A563-EEFDF50EF01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627" y="-685481"/>
            <a:ext cx="4572000" cy="3187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8A16B1-EF9E-2C3B-8B33-417B48F4C4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090" y="5110848"/>
            <a:ext cx="1574800" cy="14160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5A0BF-95F8-FD6B-FCD1-28689C8E31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5CEFE8-6137-6FC7-C32C-1E964A310D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14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41585AC3-39EB-B5D4-DAF3-D036C1AA84FA}"/>
              </a:ext>
            </a:extLst>
          </p:cNvPr>
          <p:cNvSpPr txBox="1">
            <a:spLocks/>
          </p:cNvSpPr>
          <p:nvPr/>
        </p:nvSpPr>
        <p:spPr>
          <a:xfrm>
            <a:off x="389629" y="439797"/>
            <a:ext cx="7765326" cy="202691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如何保護自己免於感染乙型與丙型肝炎？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9BEF4A-9463-2AA4-3195-AD8B8F0FCF6D}"/>
              </a:ext>
            </a:extLst>
          </p:cNvPr>
          <p:cNvSpPr txBox="1"/>
          <p:nvPr/>
        </p:nvSpPr>
        <p:spPr>
          <a:xfrm>
            <a:off x="408290" y="1749068"/>
            <a:ext cx="8841137" cy="459449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</a:pPr>
            <a:r>
              <a:rPr lang="ja-JP" altLang="en-US" sz="2000" b="1" dirty="0">
                <a:solidFill>
                  <a:srgbClr val="00C29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丙型肝炎</a:t>
            </a:r>
            <a:r>
              <a:rPr lang="en-PH" altLang="ja-JP" sz="2000" b="1" dirty="0">
                <a:solidFill>
                  <a:srgbClr val="00C29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:</a:t>
            </a:r>
            <a:endParaRPr lang="en-US" sz="2000" b="1" dirty="0">
              <a:solidFill>
                <a:srgbClr val="00C296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不要共用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如牙刷或鬚刨等個人物品</a:t>
            </a:r>
            <a:endParaRPr lang="en-US" altLang="zh-TW" sz="2000" dirty="0">
              <a:solidFill>
                <a:srgbClr val="002664"/>
              </a:solidFill>
              <a:effectLst/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只到持牌專業人士處接受紋身或身體穿孔服務，並確保使用消毒過（清潔）的設備</a:t>
            </a:r>
            <a:endParaRPr lang="en-AU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只接受持牌專業人員執行的醫療與牙科程序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進行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性行為時使用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安全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套與潤滑劑</a:t>
            </a:r>
            <a:endParaRPr lang="en-PH" altLang="zh-TW" sz="2000" dirty="0">
              <a:solidFill>
                <a:srgbClr val="002664"/>
              </a:solidFill>
              <a:effectLst/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在海外接受醫療或牙科程序時多加小心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清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理血液時要戴手套</a:t>
            </a:r>
            <a:endParaRPr lang="en-PH" altLang="zh-TW" sz="2000" dirty="0">
              <a:solidFill>
                <a:srgbClr val="002664"/>
              </a:solidFill>
              <a:effectLst/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絕</a:t>
            </a:r>
            <a:r>
              <a:rPr lang="zh-TW" altLang="en-US" sz="2000" dirty="0">
                <a:solidFill>
                  <a:srgbClr val="002664"/>
                </a:solidFill>
                <a:effectLst/>
                <a:latin typeface="KaiTi" panose="02010609060101010101" pitchFamily="49" charset="-122"/>
                <a:ea typeface="KaiTi" panose="02010609060101010101" pitchFamily="49" charset="-122"/>
              </a:rPr>
              <a:t>對不可共用注射毒品的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設備。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2765A93-EBCA-0C63-31E2-71E4C6C47CDD}"/>
              </a:ext>
            </a:extLst>
          </p:cNvPr>
          <p:cNvGrpSpPr/>
          <p:nvPr/>
        </p:nvGrpSpPr>
        <p:grpSpPr>
          <a:xfrm>
            <a:off x="9439684" y="1117082"/>
            <a:ext cx="2520950" cy="2032000"/>
            <a:chOff x="9439684" y="1117082"/>
            <a:chExt cx="2520950" cy="20320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7F9FDEE-7DE9-0F21-D24D-7A7F1248F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439684" y="1117082"/>
              <a:ext cx="2520950" cy="203200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6C19836-699A-B31B-EA95-CC789F48D19C}"/>
                </a:ext>
              </a:extLst>
            </p:cNvPr>
            <p:cNvSpPr txBox="1"/>
            <p:nvPr/>
          </p:nvSpPr>
          <p:spPr>
            <a:xfrm>
              <a:off x="9573208" y="1453254"/>
              <a:ext cx="2229163" cy="62542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zh-TW" altLang="en-US" sz="2000" b="1" dirty="0">
                  <a:solidFill>
                    <a:srgbClr val="FFA969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乙型肝炎</a:t>
              </a:r>
              <a:r>
                <a:rPr lang="en-US" altLang="zh-TW" sz="2000" b="1" dirty="0">
                  <a:solidFill>
                    <a:srgbClr val="FFA969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————</a:t>
              </a:r>
              <a:r>
                <a:rPr lang="zh-TW" altLang="en-US" sz="2000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接種疫苗</a:t>
              </a:r>
              <a:endParaRPr lang="en-US" sz="2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3033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348B4F-256A-D041-A554-C5D2081B7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E5BBEDF-C03F-77F9-40D2-4ED65EFCAE4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1119" y="-1010673"/>
            <a:ext cx="4959350" cy="26225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FF9EF-9E2E-6483-77F3-3EC945FA28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F9BDE-FF0D-3770-27C1-587B0912DF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15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D19C4450-DEEB-39F7-10F6-4F9D138AC702}"/>
              </a:ext>
            </a:extLst>
          </p:cNvPr>
          <p:cNvSpPr txBox="1">
            <a:spLocks/>
          </p:cNvSpPr>
          <p:nvPr/>
        </p:nvSpPr>
        <p:spPr>
          <a:xfrm>
            <a:off x="438940" y="442992"/>
            <a:ext cx="6184792" cy="116888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照顧您的肝臟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95A0E-52A5-86FD-1209-470B3C8031EA}"/>
              </a:ext>
            </a:extLst>
          </p:cNvPr>
          <p:cNvSpPr txBox="1"/>
          <p:nvPr/>
        </p:nvSpPr>
        <p:spPr>
          <a:xfrm>
            <a:off x="578679" y="5262465"/>
            <a:ext cx="2201844" cy="63448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1500"/>
              </a:spcAft>
              <a:buClr>
                <a:srgbClr val="00C296"/>
              </a:buClr>
              <a:buSzPct val="120000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健康飲食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8DE9EC-C0A6-9744-989F-43405AF00733}"/>
              </a:ext>
            </a:extLst>
          </p:cNvPr>
          <p:cNvSpPr txBox="1"/>
          <p:nvPr/>
        </p:nvSpPr>
        <p:spPr>
          <a:xfrm>
            <a:off x="3496051" y="5262465"/>
            <a:ext cx="2201844" cy="63448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1500"/>
              </a:spcAft>
              <a:buClr>
                <a:srgbClr val="00C296"/>
              </a:buClr>
              <a:buSzPct val="120000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減少或停止飲酒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5C8A9E-1B01-3202-ED7A-0E6BC9676EE5}"/>
              </a:ext>
            </a:extLst>
          </p:cNvPr>
          <p:cNvSpPr txBox="1"/>
          <p:nvPr/>
        </p:nvSpPr>
        <p:spPr>
          <a:xfrm>
            <a:off x="6413423" y="5262465"/>
            <a:ext cx="2201844" cy="63448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1500"/>
              </a:spcAft>
              <a:buClr>
                <a:srgbClr val="00C296"/>
              </a:buClr>
              <a:buSzPct val="120000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運動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9B437A-D3EF-4142-4CEA-D27BAFEF930E}"/>
              </a:ext>
            </a:extLst>
          </p:cNvPr>
          <p:cNvSpPr txBox="1"/>
          <p:nvPr/>
        </p:nvSpPr>
        <p:spPr>
          <a:xfrm>
            <a:off x="9330794" y="5262465"/>
            <a:ext cx="2201844" cy="63448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1500"/>
              </a:spcAft>
              <a:buClr>
                <a:srgbClr val="00C296"/>
              </a:buClr>
              <a:buSzPct val="120000"/>
            </a:pPr>
            <a:r>
              <a:rPr lang="ja-JP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照顧自己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9050AF1C-60E3-E259-B7FD-B68935A594C6}"/>
              </a:ext>
            </a:extLst>
          </p:cNvPr>
          <p:cNvSpPr txBox="1">
            <a:spLocks/>
          </p:cNvSpPr>
          <p:nvPr/>
        </p:nvSpPr>
        <p:spPr>
          <a:xfrm>
            <a:off x="438940" y="1613027"/>
            <a:ext cx="6184792" cy="116888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照顧肝臟有四個主要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的生活方式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04970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46A01B-F389-0F33-CF22-563777E56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03BA9B24-1630-9549-37E7-94F47954FF00}"/>
              </a:ext>
            </a:extLst>
          </p:cNvPr>
          <p:cNvGrpSpPr/>
          <p:nvPr/>
        </p:nvGrpSpPr>
        <p:grpSpPr>
          <a:xfrm>
            <a:off x="4461641" y="2056445"/>
            <a:ext cx="6812101" cy="3418743"/>
            <a:chOff x="4461641" y="2056445"/>
            <a:chExt cx="6812101" cy="3418743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1176B24F-98F8-9881-1933-914B02904CE6}"/>
                </a:ext>
              </a:extLst>
            </p:cNvPr>
            <p:cNvSpPr/>
            <p:nvPr/>
          </p:nvSpPr>
          <p:spPr>
            <a:xfrm>
              <a:off x="4461641" y="2056445"/>
              <a:ext cx="6812101" cy="998736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26119056-62AB-DA87-B2D7-ABE4740E8304}"/>
                </a:ext>
              </a:extLst>
            </p:cNvPr>
            <p:cNvSpPr/>
            <p:nvPr/>
          </p:nvSpPr>
          <p:spPr>
            <a:xfrm>
              <a:off x="4461641" y="3266448"/>
              <a:ext cx="6812101" cy="998736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BCFE0F12-E0CA-16DC-2BAE-89E5E650DE9A}"/>
                </a:ext>
              </a:extLst>
            </p:cNvPr>
            <p:cNvSpPr/>
            <p:nvPr/>
          </p:nvSpPr>
          <p:spPr>
            <a:xfrm>
              <a:off x="4461641" y="4476452"/>
              <a:ext cx="6812101" cy="998736"/>
            </a:xfrm>
            <a:prstGeom prst="roundRect">
              <a:avLst>
                <a:gd name="adj" fmla="val 82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84E799-8745-B76A-D81E-472ACD1F32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56A1F-3802-D9F0-DCDF-321ADD2279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16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2F2B8FB1-321C-2EDE-2F68-CB04B4D1ADD8}"/>
              </a:ext>
            </a:extLst>
          </p:cNvPr>
          <p:cNvSpPr txBox="1">
            <a:spLocks/>
          </p:cNvSpPr>
          <p:nvPr/>
        </p:nvSpPr>
        <p:spPr>
          <a:xfrm>
            <a:off x="426118" y="513139"/>
            <a:ext cx="3592063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何處可以尋求協助？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46C4A5-8A39-805C-03D1-A06AAFE01FD3}"/>
              </a:ext>
            </a:extLst>
          </p:cNvPr>
          <p:cNvSpPr txBox="1"/>
          <p:nvPr/>
        </p:nvSpPr>
        <p:spPr>
          <a:xfrm>
            <a:off x="4643884" y="2201605"/>
            <a:ext cx="6629858" cy="87762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100"/>
              </a:spcAft>
              <a:buClr>
                <a:srgbClr val="00C296"/>
              </a:buClr>
              <a:buSzPct val="120000"/>
            </a:pP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General Practitioner (GP) - </a:t>
            </a: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全科醫生（</a:t>
            </a:r>
            <a:r>
              <a:rPr lang="en-US" altLang="zh-TW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GP</a:t>
            </a: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</a:p>
          <a:p>
            <a:pPr>
              <a:spcAft>
                <a:spcPts val="100"/>
              </a:spcAft>
              <a:buClr>
                <a:srgbClr val="00C296"/>
              </a:buClr>
              <a:buSzPct val="120000"/>
            </a:pPr>
            <a:r>
              <a:rPr lang="en-US" dirty="0">
                <a:solidFill>
                  <a:srgbClr val="002664"/>
                </a:solidFill>
                <a:latin typeface="Public Sans ExtraLight" pitchFamily="2" charset="77"/>
              </a:rPr>
              <a:t>www.healthdirect.gov.au/australian-health-services</a:t>
            </a:r>
            <a:endParaRPr lang="en-US" dirty="0">
              <a:latin typeface="Public Sans ExtraLight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33A9CD-1607-3C29-FBE0-5E6833158DC8}"/>
              </a:ext>
            </a:extLst>
          </p:cNvPr>
          <p:cNvSpPr txBox="1"/>
          <p:nvPr/>
        </p:nvSpPr>
        <p:spPr>
          <a:xfrm>
            <a:off x="4643884" y="3405638"/>
            <a:ext cx="6629858" cy="81991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100"/>
              </a:spcAft>
              <a:buClr>
                <a:srgbClr val="00C296"/>
              </a:buClr>
              <a:buSzPct val="120000"/>
            </a:pP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Sexual health clinics - </a:t>
            </a:r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性健康診所 </a:t>
            </a:r>
            <a:r>
              <a:rPr lang="en-PH" altLang="ja-JP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- </a:t>
            </a: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1800 451 624</a:t>
            </a:r>
          </a:p>
          <a:p>
            <a:pPr>
              <a:spcAft>
                <a:spcPts val="100"/>
              </a:spcAft>
              <a:buClr>
                <a:srgbClr val="00C296"/>
              </a:buClr>
              <a:buSzPct val="120000"/>
            </a:pPr>
            <a:r>
              <a:rPr lang="en-US" dirty="0" err="1">
                <a:solidFill>
                  <a:srgbClr val="002664"/>
                </a:solidFill>
                <a:latin typeface="Public Sans ExtraLight" pitchFamily="2" charset="77"/>
              </a:rPr>
              <a:t>www.health.nsw.gov.au</a:t>
            </a:r>
            <a:r>
              <a:rPr lang="en-US" dirty="0">
                <a:solidFill>
                  <a:srgbClr val="002664"/>
                </a:solidFill>
                <a:latin typeface="Public Sans ExtraLight" pitchFamily="2" charset="77"/>
              </a:rPr>
              <a:t>/</a:t>
            </a:r>
            <a:r>
              <a:rPr lang="en-US" dirty="0" err="1">
                <a:solidFill>
                  <a:srgbClr val="002664"/>
                </a:solidFill>
                <a:latin typeface="Public Sans ExtraLight" pitchFamily="2" charset="77"/>
              </a:rPr>
              <a:t>sexualhealth</a:t>
            </a:r>
            <a:endParaRPr lang="en-US" dirty="0">
              <a:latin typeface="Public Sans ExtraLight" pitchFamily="2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A6D2DE-187A-2668-40AB-4F6B070D09B8}"/>
              </a:ext>
            </a:extLst>
          </p:cNvPr>
          <p:cNvSpPr txBox="1"/>
          <p:nvPr/>
        </p:nvSpPr>
        <p:spPr>
          <a:xfrm>
            <a:off x="4643884" y="4669315"/>
            <a:ext cx="6629858" cy="94393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100"/>
              </a:spcAft>
              <a:buClr>
                <a:srgbClr val="00C296"/>
              </a:buClr>
              <a:buSzPct val="120000"/>
            </a:pP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Multicultural HIV and Hepatitis Service - </a:t>
            </a:r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多元文化愛滋病与丙型肝炎服务（</a:t>
            </a:r>
            <a:r>
              <a:rPr lang="en-AU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MHAHS) </a:t>
            </a:r>
            <a:r>
              <a:rPr lang="en-US" dirty="0">
                <a:solidFill>
                  <a:srgbClr val="002664"/>
                </a:solidFill>
                <a:latin typeface="Public Sans ExtraLight" pitchFamily="2" charset="77"/>
              </a:rPr>
              <a:t>www.mhahs.org.au</a:t>
            </a:r>
            <a:endParaRPr lang="en-US" dirty="0">
              <a:latin typeface="Public Sans ExtraLight" pitchFamily="2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D84D861-5BC8-802D-E8BD-131CA978411E}"/>
              </a:ext>
            </a:extLst>
          </p:cNvPr>
          <p:cNvGrpSpPr/>
          <p:nvPr/>
        </p:nvGrpSpPr>
        <p:grpSpPr>
          <a:xfrm>
            <a:off x="10368882" y="1630220"/>
            <a:ext cx="1415661" cy="1098550"/>
            <a:chOff x="10575241" y="4970666"/>
            <a:chExt cx="1415661" cy="109855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CAF3374-995E-11A7-D1E6-7E2747F1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575241" y="4970666"/>
              <a:ext cx="1397000" cy="109855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44D5EFE-5A1F-F431-DF11-8226DB5A37EE}"/>
                </a:ext>
              </a:extLst>
            </p:cNvPr>
            <p:cNvSpPr txBox="1"/>
            <p:nvPr/>
          </p:nvSpPr>
          <p:spPr>
            <a:xfrm>
              <a:off x="10578436" y="5105827"/>
              <a:ext cx="141246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查找全科醫生（</a:t>
              </a:r>
              <a:r>
                <a:rPr lang="en-US" altLang="zh-TW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GP</a:t>
              </a:r>
              <a:r>
                <a:rPr lang="zh-TW" altLang="en-US" b="1" dirty="0">
                  <a:solidFill>
                    <a:schemeClr val="bg1"/>
                  </a:solidFill>
                  <a:latin typeface="KaiTi" panose="02010609060101010101" pitchFamily="49" charset="-122"/>
                  <a:ea typeface="KaiTi" panose="02010609060101010101" pitchFamily="49" charset="-122"/>
                </a:rPr>
                <a:t>）</a:t>
              </a:r>
              <a:endParaRPr lang="en-US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  <a:cs typeface="Poppins" pitchFamily="2" charset="77"/>
              </a:endParaRP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42142D70-48E2-4998-2A66-E86F6275E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118" y="-598262"/>
            <a:ext cx="5505450" cy="7010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94F6022-F904-95D6-83D0-9CEF161570D1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9587832" y="595193"/>
            <a:ext cx="78105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882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13C0BB-3321-1692-EBD2-884E0E692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FF65E758-B62D-BF0F-47D2-87F6F811C13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9507" y="1820196"/>
            <a:ext cx="6400800" cy="56832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310985-392D-129B-8ED6-E507FD209A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22" name="Slide Number Placeholder 3">
            <a:extLst>
              <a:ext uri="{FF2B5EF4-FFF2-40B4-BE49-F238E27FC236}">
                <a16:creationId xmlns:a16="http://schemas.microsoft.com/office/drawing/2014/main" id="{2844BD39-5F6B-E27F-D321-88657CD099F2}"/>
              </a:ext>
            </a:extLst>
          </p:cNvPr>
          <p:cNvSpPr txBox="1">
            <a:spLocks/>
          </p:cNvSpPr>
          <p:nvPr/>
        </p:nvSpPr>
        <p:spPr>
          <a:xfrm>
            <a:off x="9249427" y="64189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pPr/>
              <a:t>17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23" name="Title 5">
            <a:extLst>
              <a:ext uri="{FF2B5EF4-FFF2-40B4-BE49-F238E27FC236}">
                <a16:creationId xmlns:a16="http://schemas.microsoft.com/office/drawing/2014/main" id="{7E2D0E56-559F-C088-46C5-FD7AFFC04537}"/>
              </a:ext>
            </a:extLst>
          </p:cNvPr>
          <p:cNvSpPr txBox="1">
            <a:spLocks/>
          </p:cNvSpPr>
          <p:nvPr/>
        </p:nvSpPr>
        <p:spPr>
          <a:xfrm>
            <a:off x="522367" y="1036956"/>
            <a:ext cx="6184792" cy="125483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在何處以您的語言取得協助？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E10E8D-978F-3CF4-40FF-5520937E6208}"/>
              </a:ext>
            </a:extLst>
          </p:cNvPr>
          <p:cNvSpPr txBox="1"/>
          <p:nvPr/>
        </p:nvSpPr>
        <p:spPr>
          <a:xfrm>
            <a:off x="522366" y="2775147"/>
            <a:ext cx="8071465" cy="188667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2000"/>
              </a:spcAft>
              <a:buClr>
                <a:srgbClr val="00C296"/>
              </a:buClr>
              <a:buSzPct val="120000"/>
            </a:pPr>
            <a:r>
              <a:rPr lang="zh-TW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若需要用您的語言與醫生或醫療服務提供者溝通：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致電翻譯與傳譯服務 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(TIS )</a:t>
            </a: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： </a:t>
            </a:r>
            <a:r>
              <a:rPr lang="en-US" altLang="zh-TW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13 14 50</a:t>
            </a: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這項服務免費且保密 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向接待員要求安排免費傳譯員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6B3D9A6-BEF5-45A4-6CB5-C0A24A846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1583" y="417650"/>
            <a:ext cx="344805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912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A60D61-5C58-FBBE-A430-51713F540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639EA11-7A8B-5145-5963-187DFD79E86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805" y="-689988"/>
            <a:ext cx="3295650" cy="71564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14D7BD-E76C-70DD-EBC3-03932337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DBF4BA-7CA4-332A-BA54-089D551ADC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18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88E3AF0-7257-B859-5DAF-ACFDA76162C0}"/>
              </a:ext>
            </a:extLst>
          </p:cNvPr>
          <p:cNvSpPr txBox="1">
            <a:spLocks/>
          </p:cNvSpPr>
          <p:nvPr/>
        </p:nvSpPr>
        <p:spPr>
          <a:xfrm>
            <a:off x="397764" y="438493"/>
            <a:ext cx="5582909" cy="13003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今天我們學到了什麼？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CA8F95-0019-6689-B3FB-97B6AE5B4024}"/>
              </a:ext>
            </a:extLst>
          </p:cNvPr>
          <p:cNvSpPr txBox="1"/>
          <p:nvPr/>
        </p:nvSpPr>
        <p:spPr>
          <a:xfrm>
            <a:off x="4314173" y="2168436"/>
            <a:ext cx="7100169" cy="382098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1500"/>
              </a:spcAft>
              <a:buClr>
                <a:srgbClr val="00C296"/>
              </a:buClr>
              <a:buSzPct val="120000"/>
            </a:pPr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對或錯</a:t>
            </a:r>
            <a:r>
              <a:rPr lang="en-PH" altLang="ja-JP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?</a:t>
            </a:r>
            <a:endParaRPr lang="en-US" sz="2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457200" indent="-457200">
              <a:spcAft>
                <a:spcPts val="1500"/>
              </a:spcAft>
              <a:buClr>
                <a:srgbClr val="002664"/>
              </a:buClr>
              <a:buSzPct val="100000"/>
              <a:buFont typeface="+mj-lt"/>
              <a:buAutoNum type="arabicPeriod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您的肝臟會處理您進食和飲用的大部份東西，甚至包括接觸到皮膚的化學品。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457200" indent="-457200">
              <a:spcAft>
                <a:spcPts val="1500"/>
              </a:spcAft>
              <a:buClr>
                <a:srgbClr val="002664"/>
              </a:buClr>
              <a:buSzPct val="100000"/>
              <a:buFont typeface="+mj-lt"/>
              <a:buAutoNum type="arabicPeriod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當您開始感覺不適時，便知道自己患上肝病。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457200" indent="-457200">
              <a:spcAft>
                <a:spcPts val="1500"/>
              </a:spcAft>
              <a:buClr>
                <a:srgbClr val="002664"/>
              </a:buClr>
              <a:buSzPct val="100000"/>
              <a:buFont typeface="+mj-lt"/>
              <a:buAutoNum type="arabicPeriod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若不治療，乙型肝炎會導致肝病。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457200" indent="-457200">
              <a:spcAft>
                <a:spcPts val="1500"/>
              </a:spcAft>
              <a:buClr>
                <a:srgbClr val="002664"/>
              </a:buClr>
              <a:buSzPct val="100000"/>
              <a:buFont typeface="+mj-lt"/>
              <a:buAutoNum type="arabicPeriod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關於肝臟健康，最重要是要多做運動。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8078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D07471-890C-9D5D-B777-130C9AB6F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01FBA1-D226-BCFC-4CC6-4AABB7013B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rgbClr val="002664"/>
                </a:solidFill>
                <a:latin typeface="Public Sans Medium" pitchFamily="2" charset="77"/>
              </a:rPr>
              <a:t>mhahs.org.au</a:t>
            </a:r>
            <a:endParaRPr lang="en-US" sz="1100" dirty="0"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28A6D6-9118-3F7E-3C44-B7F2FC6C8F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19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B8D1FF49-DE55-03F9-1E59-C16FA74DB5CF}"/>
              </a:ext>
            </a:extLst>
          </p:cNvPr>
          <p:cNvSpPr txBox="1">
            <a:spLocks/>
          </p:cNvSpPr>
          <p:nvPr/>
        </p:nvSpPr>
        <p:spPr>
          <a:xfrm>
            <a:off x="334449" y="1036956"/>
            <a:ext cx="6184792" cy="125483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200"/>
              </a:lnSpc>
            </a:pP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您該謹記的重點</a:t>
            </a:r>
            <a:endParaRPr lang="en-US" sz="4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06E7FF-8315-6540-AC7D-937AFBDE5054}"/>
              </a:ext>
            </a:extLst>
          </p:cNvPr>
          <p:cNvSpPr txBox="1"/>
          <p:nvPr/>
        </p:nvSpPr>
        <p:spPr>
          <a:xfrm>
            <a:off x="334449" y="2939262"/>
            <a:ext cx="6184792" cy="188667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健康飲食並定期運動</a:t>
            </a:r>
            <a:endParaRPr lang="en-US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維持健康體重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避免或減少飲酒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在您的家庭醫生處檢查肝臟健康狀況</a:t>
            </a:r>
            <a:endParaRPr lang="en-PH" altLang="zh-TW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342900" indent="-342900">
              <a:spcAft>
                <a:spcPts val="500"/>
              </a:spcAft>
              <a:buClr>
                <a:srgbClr val="00C296"/>
              </a:buClr>
              <a:buSzPct val="120000"/>
              <a:buFont typeface="Wingdings" pitchFamily="2" charset="2"/>
              <a:buChar char="ü"/>
            </a:pPr>
            <a:r>
              <a:rPr lang="zh-TW" altLang="en-US" sz="2000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接受乙型和丙型肝炎檢測（乙型肝炎可接種疫苗）</a:t>
            </a:r>
            <a:endParaRPr lang="en-US" sz="2000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602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3D3AAE-69D1-001A-3410-4E4601C9D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BB8EF-F1EA-17A5-CD7D-6F232798D0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xfrm>
            <a:off x="199373" y="6418980"/>
            <a:ext cx="4114800" cy="365125"/>
          </a:xfrm>
        </p:spPr>
        <p:txBody>
          <a:bodyPr/>
          <a:lstStyle/>
          <a:p>
            <a:pPr algn="l"/>
            <a:r>
              <a:rPr lang="en-US" sz="1100" dirty="0" err="1">
                <a:solidFill>
                  <a:schemeClr val="bg1"/>
                </a:solidFill>
                <a:latin typeface="Public Sans Medium" pitchFamily="2" charset="77"/>
              </a:rPr>
              <a:t>mhahs.org.au</a:t>
            </a:r>
            <a:endParaRPr lang="en-US" sz="1100" dirty="0">
              <a:solidFill>
                <a:schemeClr val="bg1"/>
              </a:solidFill>
              <a:latin typeface="Public Sans Medium" pitchFamily="2" charset="77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9E67B-D737-20F3-D754-82DF682DCBB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49427" y="6418980"/>
            <a:ext cx="2743200" cy="365125"/>
          </a:xfrm>
        </p:spPr>
        <p:txBody>
          <a:bodyPr/>
          <a:lstStyle/>
          <a:p>
            <a:fld id="{BAE164D0-F1D5-E746-8C23-B606447DAA2B}" type="slidenum">
              <a:rPr lang="en-US" smtClean="0">
                <a:solidFill>
                  <a:srgbClr val="002664"/>
                </a:solidFill>
              </a:rPr>
              <a:t>20</a:t>
            </a:fld>
            <a:endParaRPr lang="en-US" dirty="0">
              <a:solidFill>
                <a:srgbClr val="002664"/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7288242A-2D77-0469-85D1-0933090B8B1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4545" y="3135394"/>
            <a:ext cx="5582909" cy="7884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4200"/>
              </a:lnSpc>
            </a:pPr>
            <a:r>
              <a:rPr lang="ja-JP" altLang="en-US" sz="7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問題</a:t>
            </a:r>
            <a:r>
              <a:rPr lang="en-PH" altLang="ja-JP" sz="7000" b="1" dirty="0">
                <a:solidFill>
                  <a:schemeClr val="bg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?</a:t>
            </a:r>
            <a:endParaRPr lang="en-US" sz="7000" b="1" dirty="0">
              <a:solidFill>
                <a:schemeClr val="bg1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57590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E88D92-5D27-27EA-B5AF-BBE91CF02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9017FDC-251A-2814-39E0-1926BB410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21" y="5436401"/>
            <a:ext cx="1327150" cy="12890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2D30662-311E-31FF-9D04-56E99B89DF0D}"/>
              </a:ext>
            </a:extLst>
          </p:cNvPr>
          <p:cNvSpPr txBox="1"/>
          <p:nvPr/>
        </p:nvSpPr>
        <p:spPr>
          <a:xfrm>
            <a:off x="250521" y="1405194"/>
            <a:ext cx="5990447" cy="27225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ts val="4500"/>
              </a:lnSpc>
            </a:pPr>
            <a:r>
              <a:rPr lang="ja-JP" alt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製作單位：</a:t>
            </a: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Poppins" pitchFamily="2" charset="77"/>
              </a:rPr>
              <a:t> </a:t>
            </a:r>
            <a:br>
              <a:rPr lang="en-US" sz="4000" b="1" dirty="0">
                <a:solidFill>
                  <a:srgbClr val="002664"/>
                </a:solidFill>
                <a:latin typeface="Poppins" pitchFamily="2" charset="77"/>
                <a:cs typeface="Poppins" pitchFamily="2" charset="77"/>
              </a:rPr>
            </a:br>
            <a:r>
              <a:rPr lang="zh-TW" alt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新南威爾士州多元文化愛滋病病毒與肝炎服務 </a:t>
            </a:r>
            <a:r>
              <a:rPr lang="en-PH" altLang="zh-TW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lang="en-US" sz="4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Poppins" pitchFamily="2" charset="77"/>
              </a:rPr>
              <a:t>NSW Multicultural HIV and Hepatitis Service)</a:t>
            </a:r>
          </a:p>
          <a:p>
            <a:pPr>
              <a:lnSpc>
                <a:spcPts val="3500"/>
              </a:lnSpc>
            </a:pPr>
            <a:r>
              <a:rPr lang="en-US" sz="2000" b="1" dirty="0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Poppins" pitchFamily="2" charset="77"/>
              </a:rPr>
              <a:t>(MHAHS)  </a:t>
            </a:r>
            <a:r>
              <a:rPr lang="en-US" sz="3000" b="1" dirty="0" err="1">
                <a:solidFill>
                  <a:srgbClr val="002664"/>
                </a:solidFill>
                <a:latin typeface="KaiTi" panose="02010609060101010101" pitchFamily="49" charset="-122"/>
                <a:ea typeface="KaiTi" panose="02010609060101010101" pitchFamily="49" charset="-122"/>
                <a:cs typeface="Poppins" pitchFamily="2" charset="77"/>
              </a:rPr>
              <a:t>mhahs.org.au</a:t>
            </a:r>
            <a:endParaRPr lang="en-US" sz="3000" b="1" dirty="0">
              <a:solidFill>
                <a:srgbClr val="002664"/>
              </a:solidFill>
              <a:latin typeface="KaiTi" panose="02010609060101010101" pitchFamily="49" charset="-122"/>
              <a:ea typeface="KaiTi" panose="02010609060101010101" pitchFamily="49" charset="-122"/>
              <a:cs typeface="Poppins" pitchFamily="2" charset="7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DDC454-2385-55A4-7DBC-936055B06D5A}"/>
              </a:ext>
            </a:extLst>
          </p:cNvPr>
          <p:cNvSpPr txBox="1"/>
          <p:nvPr/>
        </p:nvSpPr>
        <p:spPr>
          <a:xfrm>
            <a:off x="561315" y="543208"/>
            <a:ext cx="3431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>
                <a:solidFill>
                  <a:srgbClr val="002060"/>
                </a:solidFill>
              </a:rPr>
              <a:t>August 2025</a:t>
            </a:r>
            <a:endParaRPr lang="en-A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524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5FABCE039FD94AB088FC586ECBB7A5" ma:contentTypeVersion="15" ma:contentTypeDescription="Create a new document." ma:contentTypeScope="" ma:versionID="82b396a88bd882a696ef6219b2f9e43e">
  <xsd:schema xmlns:xsd="http://www.w3.org/2001/XMLSchema" xmlns:xs="http://www.w3.org/2001/XMLSchema" xmlns:p="http://schemas.microsoft.com/office/2006/metadata/properties" xmlns:ns2="6bf971bb-b6c5-471b-bc74-c5aba1a73da4" xmlns:ns3="def4e026-5643-48f8-83fb-50bd11837b84" targetNamespace="http://schemas.microsoft.com/office/2006/metadata/properties" ma:root="true" ma:fieldsID="62d13584a16800423a15fb96d5404267" ns2:_="" ns3:_="">
    <xsd:import namespace="6bf971bb-b6c5-471b-bc74-c5aba1a73da4"/>
    <xsd:import namespace="def4e026-5643-48f8-83fb-50bd11837b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f971bb-b6c5-471b-bc74-c5aba1a73d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a4c9e2d-f8e3-4a57-bac9-17bee8f457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f4e026-5643-48f8-83fb-50bd11837b8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41794bb7-35cd-484e-b731-64c8d04a08fb}" ma:internalName="TaxCatchAll" ma:showField="CatchAllData" ma:web="def4e026-5643-48f8-83fb-50bd11837b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ef4e026-5643-48f8-83fb-50bd11837b84" xsi:nil="true"/>
    <lcf76f155ced4ddcb4097134ff3c332f xmlns="6bf971bb-b6c5-471b-bc74-c5aba1a73da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0B4B4D4-824E-4043-8091-323B7BD95FC7}"/>
</file>

<file path=customXml/itemProps2.xml><?xml version="1.0" encoding="utf-8"?>
<ds:datastoreItem xmlns:ds="http://schemas.openxmlformats.org/officeDocument/2006/customXml" ds:itemID="{B084BE18-B499-4D8B-B4F8-57EDB3E60737}"/>
</file>

<file path=customXml/itemProps3.xml><?xml version="1.0" encoding="utf-8"?>
<ds:datastoreItem xmlns:ds="http://schemas.openxmlformats.org/officeDocument/2006/customXml" ds:itemID="{491E80BF-A879-4158-BFED-71CD8950ED14}"/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1890</Words>
  <Application>Microsoft Office PowerPoint</Application>
  <PresentationFormat>Widescreen</PresentationFormat>
  <Paragraphs>205</Paragraphs>
  <Slides>21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KaiTi</vt:lpstr>
      <vt:lpstr>Aptos</vt:lpstr>
      <vt:lpstr>Aptos Display</vt:lpstr>
      <vt:lpstr>Arial</vt:lpstr>
      <vt:lpstr>Poppins</vt:lpstr>
      <vt:lpstr>Public Sans ExtraLight</vt:lpstr>
      <vt:lpstr>Public Sans Medium</vt:lpstr>
      <vt:lpstr>Wingdings</vt:lpstr>
      <vt:lpstr>Office Theme</vt:lpstr>
      <vt:lpstr>PowerPoint Presentation</vt:lpstr>
      <vt:lpstr>PowerPoint Presentation</vt:lpstr>
      <vt:lpstr>關於您肝臟的事實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治療乙型與丙型肝炎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Lively</dc:creator>
  <cp:lastModifiedBy>Denise Voros (Sydney LHD)</cp:lastModifiedBy>
  <cp:revision>64</cp:revision>
  <dcterms:created xsi:type="dcterms:W3CDTF">2025-06-03T07:12:24Z</dcterms:created>
  <dcterms:modified xsi:type="dcterms:W3CDTF">2025-09-29T02:51:52Z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6a44f01-6907-4156-9b79-a71e6c56ad93_Enabled">
    <vt:lpwstr>true</vt:lpwstr>
  </property>
  <property fmtid="{D5CDD505-2E9C-101B-9397-08002B2CF9AE}" pid="3" name="MSIP_Label_76a44f01-6907-4156-9b79-a71e6c56ad93_SetDate">
    <vt:lpwstr>2025-09-29T02:51:31Z</vt:lpwstr>
  </property>
  <property fmtid="{D5CDD505-2E9C-101B-9397-08002B2CF9AE}" pid="4" name="MSIP_Label_76a44f01-6907-4156-9b79-a71e6c56ad93_Method">
    <vt:lpwstr>Privileged</vt:lpwstr>
  </property>
  <property fmtid="{D5CDD505-2E9C-101B-9397-08002B2CF9AE}" pid="5" name="MSIP_Label_76a44f01-6907-4156-9b79-a71e6c56ad93_Name">
    <vt:lpwstr>OFFICIAL</vt:lpwstr>
  </property>
  <property fmtid="{D5CDD505-2E9C-101B-9397-08002B2CF9AE}" pid="6" name="MSIP_Label_76a44f01-6907-4156-9b79-a71e6c56ad93_SiteId">
    <vt:lpwstr>a687a7bf-02db-43df-bcbb-e7a8bda611a2</vt:lpwstr>
  </property>
  <property fmtid="{D5CDD505-2E9C-101B-9397-08002B2CF9AE}" pid="7" name="MSIP_Label_76a44f01-6907-4156-9b79-a71e6c56ad93_ActionId">
    <vt:lpwstr>9e6c23f9-4e4d-46b6-bd80-dc8ab6af1288</vt:lpwstr>
  </property>
  <property fmtid="{D5CDD505-2E9C-101B-9397-08002B2CF9AE}" pid="8" name="MSIP_Label_76a44f01-6907-4156-9b79-a71e6c56ad93_ContentBits">
    <vt:lpwstr>0</vt:lpwstr>
  </property>
  <property fmtid="{D5CDD505-2E9C-101B-9397-08002B2CF9AE}" pid="9" name="MSIP_Label_76a44f01-6907-4156-9b79-a71e6c56ad93_Tag">
    <vt:lpwstr>10, 0, 1, 1</vt:lpwstr>
  </property>
  <property fmtid="{D5CDD505-2E9C-101B-9397-08002B2CF9AE}" pid="10" name="ContentTypeId">
    <vt:lpwstr>0x010100FC5FABCE039FD94AB088FC586ECBB7A5</vt:lpwstr>
  </property>
</Properties>
</file>