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EE7C8"/>
    <a:srgbClr val="FFA969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3"/>
    <p:restoredTop sz="94617"/>
  </p:normalViewPr>
  <p:slideViewPr>
    <p:cSldViewPr snapToGrid="0">
      <p:cViewPr varScale="1">
        <p:scale>
          <a:sx n="106" d="100"/>
          <a:sy n="106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emf"/><Relationship Id="rId4" Type="http://schemas.openxmlformats.org/officeDocument/2006/relationships/image" Target="../media/image4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/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Understanding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Liver Health</a:t>
            </a: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9A27BD-4B61-7814-229E-90B1A60252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7327" y="3699592"/>
            <a:ext cx="2901950" cy="2978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>
            <a:off x="3559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Today we will talk about…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/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Why the liver is an important part of your body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What you need to know about liver disease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Who can get liver disease and the common signs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Testing the health of your liver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How to keep your liver healthy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Finding help and support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D92C658-1CE9-0765-E31A-2E13CA946F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7338" y="-679573"/>
            <a:ext cx="5702300" cy="6064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307" y="575683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Facts about your liver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D828B9-DF6C-5579-39F2-30BED701FE88}"/>
              </a:ext>
            </a:extLst>
          </p:cNvPr>
          <p:cNvGrpSpPr/>
          <p:nvPr/>
        </p:nvGrpSpPr>
        <p:grpSpPr>
          <a:xfrm>
            <a:off x="6838806" y="655443"/>
            <a:ext cx="2095500" cy="1879600"/>
            <a:chOff x="6732126" y="403506"/>
            <a:chExt cx="2095500" cy="18796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C5A9FA3-3425-931A-64F4-BF9A8536B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32126" y="403506"/>
              <a:ext cx="2095500" cy="18796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5F8F104-B86E-E21B-D784-E173A48F3CB5}"/>
                </a:ext>
              </a:extLst>
            </p:cNvPr>
            <p:cNvSpPr txBox="1"/>
            <p:nvPr/>
          </p:nvSpPr>
          <p:spPr>
            <a:xfrm>
              <a:off x="6848114" y="540958"/>
              <a:ext cx="184037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Your liver is on the right hand side of the body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31C7DC32-5A25-40C4-5854-A59015DE75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828" y="2001849"/>
            <a:ext cx="5143500" cy="2438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/>
          <p:nvPr/>
        </p:nvSpPr>
        <p:spPr>
          <a:xfrm>
            <a:off x="334448" y="2018659"/>
            <a:ext cx="5036205" cy="36894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It's a large organ with over 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500 jobs to do, and it: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Breaks down food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Cleans your blood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Fights infections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Helps gives you energy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Helps digestion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Can repair itself and regrow after being damaged (if not severe)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39E88E-387D-5A31-273D-86159DE5C5A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277" y="-709574"/>
            <a:ext cx="5181600" cy="7226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>
            <a:off x="354905" y="438493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does a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healthy liver do?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/>
          <p:nvPr/>
        </p:nvSpPr>
        <p:spPr>
          <a:xfrm>
            <a:off x="3841873" y="2442258"/>
            <a:ext cx="7986535" cy="35471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Makes and stores sugar and fat for your body’s energy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It processes what you eat, drink and the medicines you take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It helps clean your blood of toxins that are harmful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to your body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It fights infections and helps digest food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Able to repair itself and regrow after being damaged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(if not severe)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7B6C8D0-2793-4818-6F5C-6D55BC7058E4}"/>
              </a:ext>
            </a:extLst>
          </p:cNvPr>
          <p:cNvSpPr/>
          <p:nvPr/>
        </p:nvSpPr>
        <p:spPr>
          <a:xfrm>
            <a:off x="5008064" y="5465155"/>
            <a:ext cx="6647642" cy="953825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0C3C47-8E88-863B-284C-F4DBA18B8A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23" y="2106592"/>
            <a:ext cx="3695700" cy="4133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>
            <a:off x="309333" y="687624"/>
            <a:ext cx="400484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is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liver disease?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B94D8F-622D-4707-7686-CC96455D3916}"/>
              </a:ext>
            </a:extLst>
          </p:cNvPr>
          <p:cNvSpPr txBox="1"/>
          <p:nvPr/>
        </p:nvSpPr>
        <p:spPr>
          <a:xfrm>
            <a:off x="5138261" y="5563323"/>
            <a:ext cx="6297526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  <a:t>Liver disease can cause </a:t>
            </a:r>
            <a:b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</a:br>
            <a: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  <a:t>liver failure and liver cancer!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C6B784-609B-E838-F99F-7942D175EAD6}"/>
              </a:ext>
            </a:extLst>
          </p:cNvPr>
          <p:cNvSpPr txBox="1"/>
          <p:nvPr/>
        </p:nvSpPr>
        <p:spPr>
          <a:xfrm>
            <a:off x="5068812" y="1224083"/>
            <a:ext cx="6436423" cy="44098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Liver disease damages the liver and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stops it from working properly:</a:t>
            </a: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Many conditions can affect the liver: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Viral hepatitis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Fatty liver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Alcoholic liver disease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Genetic condition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Liver cancer</a:t>
            </a: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Most people with liver disease do not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feel sick or have symptoms.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15D20BE-395D-44C2-3719-38D058F05DD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835359" y="431512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DE993CE-6BAE-9A56-297D-663108E26C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3" y="-1872"/>
            <a:ext cx="11379200" cy="8051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Stages of liver disease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9B85C-ABC1-E395-4677-F248F4BE96A5}"/>
              </a:ext>
            </a:extLst>
          </p:cNvPr>
          <p:cNvSpPr txBox="1"/>
          <p:nvPr/>
        </p:nvSpPr>
        <p:spPr>
          <a:xfrm>
            <a:off x="199373" y="2377430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Healthy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liver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C72B4D-436A-F039-305E-F2C7970812CF}"/>
              </a:ext>
            </a:extLst>
          </p:cNvPr>
          <p:cNvSpPr txBox="1"/>
          <p:nvPr/>
        </p:nvSpPr>
        <p:spPr>
          <a:xfrm>
            <a:off x="2352264" y="1738881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Fatty liver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F49098-4DF7-8FB9-4810-46DFB05E0ED5}"/>
              </a:ext>
            </a:extLst>
          </p:cNvPr>
          <p:cNvSpPr txBox="1"/>
          <p:nvPr/>
        </p:nvSpPr>
        <p:spPr>
          <a:xfrm>
            <a:off x="4513946" y="2377430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Hepatitis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(inflammation)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EB9F32-846A-0021-4792-16EF0CAD3D9C}"/>
              </a:ext>
            </a:extLst>
          </p:cNvPr>
          <p:cNvSpPr txBox="1"/>
          <p:nvPr/>
        </p:nvSpPr>
        <p:spPr>
          <a:xfrm>
            <a:off x="6675630" y="2377430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Fibrosis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(scarring)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ED595B-5127-681F-B8C4-F1BD616DCA0A}"/>
              </a:ext>
            </a:extLst>
          </p:cNvPr>
          <p:cNvSpPr txBox="1"/>
          <p:nvPr/>
        </p:nvSpPr>
        <p:spPr>
          <a:xfrm>
            <a:off x="8837313" y="2509764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Cirrhosis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11A22E-7F72-1327-FFE4-5D2EC89F4D3B}"/>
              </a:ext>
            </a:extLst>
          </p:cNvPr>
          <p:cNvSpPr txBox="1"/>
          <p:nvPr/>
        </p:nvSpPr>
        <p:spPr>
          <a:xfrm>
            <a:off x="10454542" y="3346568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Liver failure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B325F2-F403-450D-DCE0-3D35887274DC}"/>
              </a:ext>
            </a:extLst>
          </p:cNvPr>
          <p:cNvSpPr txBox="1"/>
          <p:nvPr/>
        </p:nvSpPr>
        <p:spPr>
          <a:xfrm>
            <a:off x="10454542" y="4122072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Liver cancer</a:t>
            </a:r>
            <a:endParaRPr lang="en-US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>
            <a:off x="345598" y="727189"/>
            <a:ext cx="4514564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Who is at risk of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liver disease?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/>
          <p:nvPr/>
        </p:nvSpPr>
        <p:spPr>
          <a:xfrm>
            <a:off x="5647241" y="1956121"/>
            <a:ext cx="6199161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Liver disease can affect anyone but those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at risk of liver damage are people who: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a fatty liver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Drink too much alcohol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hepatitis B or hepatitis C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issues that affect their immune system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Are born with liver disease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02FC82A-15CF-E4CD-60EA-11968414452F}"/>
              </a:ext>
            </a:extLst>
          </p:cNvPr>
          <p:cNvGrpSpPr/>
          <p:nvPr/>
        </p:nvGrpSpPr>
        <p:grpSpPr>
          <a:xfrm>
            <a:off x="481470" y="2613974"/>
            <a:ext cx="11222850" cy="3637970"/>
            <a:chOff x="481470" y="2613974"/>
            <a:chExt cx="11222850" cy="3637970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5A13A27-EF61-F623-9442-9E82CF2A8879}"/>
                </a:ext>
              </a:extLst>
            </p:cNvPr>
            <p:cNvSpPr/>
            <p:nvPr/>
          </p:nvSpPr>
          <p:spPr>
            <a:xfrm>
              <a:off x="481470" y="2615003"/>
              <a:ext cx="11222850" cy="3636941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 Same-side Corner of Rectangle 15">
              <a:extLst>
                <a:ext uri="{FF2B5EF4-FFF2-40B4-BE49-F238E27FC236}">
                  <a16:creationId xmlns:a16="http://schemas.microsoft.com/office/drawing/2014/main" id="{B8CCBE51-9E0A-5730-DF94-E4BEF7A23D20}"/>
                </a:ext>
              </a:extLst>
            </p:cNvPr>
            <p:cNvSpPr/>
            <p:nvPr/>
          </p:nvSpPr>
          <p:spPr>
            <a:xfrm>
              <a:off x="481471" y="2613974"/>
              <a:ext cx="11222848" cy="815026"/>
            </a:xfrm>
            <a:prstGeom prst="round2SameRect">
              <a:avLst>
                <a:gd name="adj1" fmla="val 11324"/>
                <a:gd name="adj2" fmla="val 0"/>
              </a:avLst>
            </a:prstGeom>
            <a:solidFill>
              <a:srgbClr val="FFA9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9435E7A-369E-0756-69A1-1EA6C813DC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860" y="-697938"/>
            <a:ext cx="3695700" cy="2749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>
            <a:off x="481471" y="487300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is viral hepatitis?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0D11C6-8F6A-50A2-BF94-9CD4EE412F5F}"/>
              </a:ext>
            </a:extLst>
          </p:cNvPr>
          <p:cNvSpPr txBox="1"/>
          <p:nvPr/>
        </p:nvSpPr>
        <p:spPr>
          <a:xfrm>
            <a:off x="481470" y="1199506"/>
            <a:ext cx="8019631" cy="12079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Hepatitis means inflammation of the liver.</a:t>
            </a: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In Australia the most common viruses that cause hepatitis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are the hepatitis A, hepatitis B and hepatitis C viruses.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7AE902-B1BC-DC04-6CA0-A1EAA068A473}"/>
              </a:ext>
            </a:extLst>
          </p:cNvPr>
          <p:cNvSpPr/>
          <p:nvPr/>
        </p:nvSpPr>
        <p:spPr>
          <a:xfrm>
            <a:off x="360439" y="4337824"/>
            <a:ext cx="11471121" cy="1003610"/>
          </a:xfrm>
          <a:prstGeom prst="rect">
            <a:avLst/>
          </a:prstGeom>
          <a:solidFill>
            <a:srgbClr val="FEE7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E5E6503-180B-46CD-D35C-1A6F8D49AD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41719"/>
              </p:ext>
            </p:extLst>
          </p:nvPr>
        </p:nvGraphicFramePr>
        <p:xfrm>
          <a:off x="651608" y="2613974"/>
          <a:ext cx="10936656" cy="36146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7338">
                  <a:extLst>
                    <a:ext uri="{9D8B030D-6E8A-4147-A177-3AD203B41FA5}">
                      <a16:colId xmlns:a16="http://schemas.microsoft.com/office/drawing/2014/main" val="1131374975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59860161"/>
                    </a:ext>
                  </a:extLst>
                </a:gridCol>
                <a:gridCol w="2329961">
                  <a:extLst>
                    <a:ext uri="{9D8B030D-6E8A-4147-A177-3AD203B41FA5}">
                      <a16:colId xmlns:a16="http://schemas.microsoft.com/office/drawing/2014/main" val="2957104265"/>
                    </a:ext>
                  </a:extLst>
                </a:gridCol>
                <a:gridCol w="1837592">
                  <a:extLst>
                    <a:ext uri="{9D8B030D-6E8A-4147-A177-3AD203B41FA5}">
                      <a16:colId xmlns:a16="http://schemas.microsoft.com/office/drawing/2014/main" val="4274790123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4095171709"/>
                    </a:ext>
                  </a:extLst>
                </a:gridCol>
                <a:gridCol w="1679333">
                  <a:extLst>
                    <a:ext uri="{9D8B030D-6E8A-4147-A177-3AD203B41FA5}">
                      <a16:colId xmlns:a16="http://schemas.microsoft.com/office/drawing/2014/main" val="1839165396"/>
                    </a:ext>
                  </a:extLst>
                </a:gridCol>
              </a:tblGrid>
              <a:tr h="81502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How is it passed on?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Can it become chronic? </a:t>
                      </a:r>
                      <a:r>
                        <a:rPr lang="en-US" sz="1500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(long term)</a:t>
                      </a:r>
                      <a:endParaRPr lang="en-US" sz="15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Is there a treatment?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Is there a cure?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Is there a vaccine?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9942531"/>
                  </a:ext>
                </a:extLst>
              </a:tr>
              <a:tr h="896815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Hepatitis A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Contaminated</a:t>
                      </a:r>
                      <a:b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</a:br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food and water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No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Not specific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Immune system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7663723"/>
                  </a:ext>
                </a:extLst>
              </a:tr>
              <a:tr h="993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Hepatitis B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Mother to baby, </a:t>
                      </a:r>
                      <a:b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</a:br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blood to blood,</a:t>
                      </a:r>
                      <a:b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</a:br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sexual contact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No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264779"/>
                  </a:ext>
                </a:extLst>
              </a:tr>
              <a:tr h="9092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Hepatitis C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Blood to blood</a:t>
                      </a:r>
                      <a:b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</a:br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contact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No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737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3D6E9982-D0C9-346F-4A0F-BF54F6AD8E1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359" y="431512"/>
            <a:ext cx="781050" cy="7810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9BEA25-6657-89AF-4A3E-159BB7A7C5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930" y="3009419"/>
            <a:ext cx="2800350" cy="5956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>
            <a:off x="358413" y="438493"/>
            <a:ext cx="3955759" cy="27329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are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the common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symptoms of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liver disease?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681A9D-9AE9-5CB8-2DCC-BB045FD7B8CE}"/>
              </a:ext>
            </a:extLst>
          </p:cNvPr>
          <p:cNvGrpSpPr/>
          <p:nvPr/>
        </p:nvGrpSpPr>
        <p:grpSpPr>
          <a:xfrm>
            <a:off x="5198127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9D0378-FD4A-E82A-F0B3-B113BA33A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/>
            <p:nvPr/>
          </p:nvSpPr>
          <p:spPr>
            <a:xfrm>
              <a:off x="5525400" y="4089881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There are usually no symptoms until the liver is badly damaged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4ED651A-F27C-C326-1D1A-F33DD74CFA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479" y="3585017"/>
            <a:ext cx="2286000" cy="19621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D340034-21E2-1A98-5F76-C2357ADF3E07}"/>
              </a:ext>
            </a:extLst>
          </p:cNvPr>
          <p:cNvSpPr txBox="1"/>
          <p:nvPr/>
        </p:nvSpPr>
        <p:spPr>
          <a:xfrm>
            <a:off x="4973256" y="994535"/>
            <a:ext cx="6860332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Symptoms include: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Feeling sick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Loss of appetite or weight loss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Yellowing of the eyes or skin (jaundice)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Swelling in the stomach and ankles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ABA65378-AA1C-46F0-E3A5-2D534E9180BD}"/>
              </a:ext>
            </a:extLst>
          </p:cNvPr>
          <p:cNvGrpSpPr/>
          <p:nvPr/>
        </p:nvGrpSpPr>
        <p:grpSpPr>
          <a:xfrm>
            <a:off x="396415" y="1751069"/>
            <a:ext cx="7891057" cy="4433146"/>
            <a:chOff x="396415" y="1751069"/>
            <a:chExt cx="7891057" cy="4433146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91599979-68ED-535D-0B18-EC1F932619A7}"/>
                </a:ext>
              </a:extLst>
            </p:cNvPr>
            <p:cNvSpPr/>
            <p:nvPr/>
          </p:nvSpPr>
          <p:spPr>
            <a:xfrm>
              <a:off x="396415" y="1756040"/>
              <a:ext cx="7891057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F3BE2E2-B9E0-7785-FD16-1C7046BC6841}"/>
                </a:ext>
              </a:extLst>
            </p:cNvPr>
            <p:cNvSpPr/>
            <p:nvPr/>
          </p:nvSpPr>
          <p:spPr>
            <a:xfrm>
              <a:off x="396415" y="2960055"/>
              <a:ext cx="7891057" cy="15193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 Same-side Corner of Rectangle 24">
              <a:extLst>
                <a:ext uri="{FF2B5EF4-FFF2-40B4-BE49-F238E27FC236}">
                  <a16:creationId xmlns:a16="http://schemas.microsoft.com/office/drawing/2014/main" id="{C350EEAD-2420-76BB-E10E-7D92A3595201}"/>
                </a:ext>
              </a:extLst>
            </p:cNvPr>
            <p:cNvSpPr/>
            <p:nvPr/>
          </p:nvSpPr>
          <p:spPr>
            <a:xfrm rot="16200000">
              <a:off x="147767" y="1999717"/>
              <a:ext cx="1003706" cy="506410"/>
            </a:xfrm>
            <a:prstGeom prst="round2SameRect">
              <a:avLst/>
            </a:prstGeom>
            <a:solidFill>
              <a:srgbClr val="FFA9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 Same-side Corner of Rectangle 25">
              <a:extLst>
                <a:ext uri="{FF2B5EF4-FFF2-40B4-BE49-F238E27FC236}">
                  <a16:creationId xmlns:a16="http://schemas.microsoft.com/office/drawing/2014/main" id="{21EE72CA-783A-A6F4-8163-B2CA8148744A}"/>
                </a:ext>
              </a:extLst>
            </p:cNvPr>
            <p:cNvSpPr/>
            <p:nvPr/>
          </p:nvSpPr>
          <p:spPr>
            <a:xfrm rot="16200000">
              <a:off x="-110054" y="3466404"/>
              <a:ext cx="1519347" cy="506410"/>
            </a:xfrm>
            <a:prstGeom prst="round2SameRect">
              <a:avLst/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58241445-C4C3-8DBB-31FA-1617AE699C81}"/>
                </a:ext>
              </a:extLst>
            </p:cNvPr>
            <p:cNvSpPr/>
            <p:nvPr/>
          </p:nvSpPr>
          <p:spPr>
            <a:xfrm>
              <a:off x="396415" y="4664868"/>
              <a:ext cx="7891057" cy="15193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 Same-side Corner of Rectangle 27">
              <a:extLst>
                <a:ext uri="{FF2B5EF4-FFF2-40B4-BE49-F238E27FC236}">
                  <a16:creationId xmlns:a16="http://schemas.microsoft.com/office/drawing/2014/main" id="{DCA026C8-8FD6-6B0C-EF49-58FA2BFDD700}"/>
                </a:ext>
              </a:extLst>
            </p:cNvPr>
            <p:cNvSpPr/>
            <p:nvPr/>
          </p:nvSpPr>
          <p:spPr>
            <a:xfrm rot="16200000">
              <a:off x="-110054" y="5171217"/>
              <a:ext cx="1519347" cy="506410"/>
            </a:xfrm>
            <a:prstGeom prst="round2SameRect">
              <a:avLst/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C7703167-FA38-A1DA-5B19-F462D20B02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970" y="-864525"/>
            <a:ext cx="3949700" cy="85407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>
            <a:off x="343330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Testing for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liver disease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768F29-9413-00F6-7CEC-65BDE24B4FBF}"/>
              </a:ext>
            </a:extLst>
          </p:cNvPr>
          <p:cNvSpPr txBox="1"/>
          <p:nvPr/>
        </p:nvSpPr>
        <p:spPr>
          <a:xfrm>
            <a:off x="1068702" y="1867336"/>
            <a:ext cx="3946967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Blood tests –</a:t>
            </a:r>
          </a:p>
          <a:p>
            <a:pPr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check your liver function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8A76C4-B884-8AF7-FC05-9FDEE728C9D2}"/>
              </a:ext>
            </a:extLst>
          </p:cNvPr>
          <p:cNvSpPr txBox="1"/>
          <p:nvPr/>
        </p:nvSpPr>
        <p:spPr>
          <a:xfrm>
            <a:off x="1068702" y="3152126"/>
            <a:ext cx="6755784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Scans –</a:t>
            </a:r>
          </a:p>
          <a:p>
            <a:pPr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ultrasound, CT or MRI to see the liver and check for inflammation, swelling or scarring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0AA227-800B-D8E6-BCD9-59A77466EE56}"/>
              </a:ext>
            </a:extLst>
          </p:cNvPr>
          <p:cNvSpPr txBox="1"/>
          <p:nvPr/>
        </p:nvSpPr>
        <p:spPr>
          <a:xfrm>
            <a:off x="1068702" y="4876754"/>
            <a:ext cx="6153901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Liver biopsy –</a:t>
            </a:r>
          </a:p>
          <a:p>
            <a:pPr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taking a small sample of your liver tissue to understand how your liver is functioning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4F3BF3-26C3-A568-10F6-6EFDBE85D836}"/>
              </a:ext>
            </a:extLst>
          </p:cNvPr>
          <p:cNvGrpSpPr/>
          <p:nvPr/>
        </p:nvGrpSpPr>
        <p:grpSpPr>
          <a:xfrm>
            <a:off x="8527777" y="1335865"/>
            <a:ext cx="3441700" cy="2209800"/>
            <a:chOff x="8383820" y="575817"/>
            <a:chExt cx="3441700" cy="22098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ABB2C25-E302-9445-DCA3-39B1F59BA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0CCD8E-8911-1248-6CDB-8BB81B777E2E}"/>
                </a:ext>
              </a:extLst>
            </p:cNvPr>
            <p:cNvSpPr txBox="1"/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Talk to your doctor</a:t>
              </a:r>
              <a:b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</a:b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or GP if you are worried or have questions about your liver health.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90140F42-B930-C1E4-4733-5FDD37B29A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519" y="-681693"/>
            <a:ext cx="3733800" cy="2876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E07FE03-B6BC-5DFE-D2F8-98032658E5F3}"/>
              </a:ext>
            </a:extLst>
          </p:cNvPr>
          <p:cNvSpPr/>
          <p:nvPr/>
        </p:nvSpPr>
        <p:spPr>
          <a:xfrm>
            <a:off x="481470" y="2615003"/>
            <a:ext cx="5334539" cy="3636941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 Same-side Corner of Rectangle 16">
            <a:extLst>
              <a:ext uri="{FF2B5EF4-FFF2-40B4-BE49-F238E27FC236}">
                <a16:creationId xmlns:a16="http://schemas.microsoft.com/office/drawing/2014/main" id="{026A9EDC-9001-3854-0843-072B90ADEDD5}"/>
              </a:ext>
            </a:extLst>
          </p:cNvPr>
          <p:cNvSpPr/>
          <p:nvPr/>
        </p:nvSpPr>
        <p:spPr>
          <a:xfrm>
            <a:off x="481471" y="2613974"/>
            <a:ext cx="5334538" cy="815026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A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Hepatitis B test results will tell you if you: 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4232788-D00E-FFAE-CA0F-EA6D9A0A9D6C}"/>
              </a:ext>
            </a:extLst>
          </p:cNvPr>
          <p:cNvSpPr/>
          <p:nvPr/>
        </p:nvSpPr>
        <p:spPr>
          <a:xfrm>
            <a:off x="6350642" y="2615003"/>
            <a:ext cx="5334539" cy="3636941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 Same-side Corner of Rectangle 18">
            <a:extLst>
              <a:ext uri="{FF2B5EF4-FFF2-40B4-BE49-F238E27FC236}">
                <a16:creationId xmlns:a16="http://schemas.microsoft.com/office/drawing/2014/main" id="{B352D5FF-B9C0-0521-0816-A288D3ACD5FF}"/>
              </a:ext>
            </a:extLst>
          </p:cNvPr>
          <p:cNvSpPr/>
          <p:nvPr/>
        </p:nvSpPr>
        <p:spPr>
          <a:xfrm>
            <a:off x="6350643" y="2613974"/>
            <a:ext cx="5334538" cy="815026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Hepatitis C test results will tell you if you: </a:t>
            </a:r>
            <a:r>
              <a:rPr lang="en-US" sz="2000" dirty="0"/>
              <a:t> </a:t>
            </a: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/>
          </p:cNvSpPr>
          <p:nvPr/>
        </p:nvSpPr>
        <p:spPr>
          <a:xfrm>
            <a:off x="431456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Testing for hepatitis B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and hepatitis 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/>
          <p:nvPr/>
        </p:nvSpPr>
        <p:spPr>
          <a:xfrm>
            <a:off x="431456" y="1688781"/>
            <a:ext cx="7765433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There are different types of blood tests for hepatitis B and C.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They are easy and confidential.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D25174-D4BC-46CA-A252-E92A7DA0ADCC}"/>
              </a:ext>
            </a:extLst>
          </p:cNvPr>
          <p:cNvSpPr txBox="1"/>
          <p:nvPr/>
        </p:nvSpPr>
        <p:spPr>
          <a:xfrm>
            <a:off x="506818" y="3607959"/>
            <a:ext cx="5224131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chronic (long term) hepatitis B infection, and need care and treatment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developed protection against hepatitis B, and cannot get it again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Don’t have protection against hepatitis B, and need a hepatitis B vaccination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97017D-9334-0AC7-1BED-93161113BC82}"/>
              </a:ext>
            </a:extLst>
          </p:cNvPr>
          <p:cNvSpPr txBox="1"/>
          <p:nvPr/>
        </p:nvSpPr>
        <p:spPr>
          <a:xfrm>
            <a:off x="6397256" y="3607959"/>
            <a:ext cx="4118344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ever had hepatitis C but do not have it now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hepatitis C now and can get cured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9882FC9-3855-B992-B24A-5114E895142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6063" y="3944514"/>
            <a:ext cx="2063750" cy="273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Treating </a:t>
            </a:r>
          </a:p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liver disease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2EF701-F362-577D-62B0-9E058309B13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8786" y="-651514"/>
            <a:ext cx="4235450" cy="69913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/>
          <p:nvPr/>
        </p:nvSpPr>
        <p:spPr>
          <a:xfrm>
            <a:off x="5215936" y="2597991"/>
            <a:ext cx="6182805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Treatment may be an option –  your doctor will advise you if you need treatment.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With medications (provided by your GP), diet and exercise and managing a healthy lifestyle.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Once your liver is badly damaged (cirrhosis), it cannot be reversed.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30F16B9-C8D4-D33D-615B-8C672FD2CE9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642" y="-700359"/>
            <a:ext cx="4095750" cy="2343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09579"/>
            <a:ext cx="5380082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Treating hepatitis B and hepatitis C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57356CE-A826-EEC5-F737-930FAA3DB50F}"/>
              </a:ext>
            </a:extLst>
          </p:cNvPr>
          <p:cNvSpPr/>
          <p:nvPr/>
        </p:nvSpPr>
        <p:spPr>
          <a:xfrm>
            <a:off x="481470" y="2110036"/>
            <a:ext cx="5334539" cy="4195230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 Same-side Corner of Rectangle 19">
            <a:extLst>
              <a:ext uri="{FF2B5EF4-FFF2-40B4-BE49-F238E27FC236}">
                <a16:creationId xmlns:a16="http://schemas.microsoft.com/office/drawing/2014/main" id="{C5852BF0-C180-5823-8936-FBA4B640FD36}"/>
              </a:ext>
            </a:extLst>
          </p:cNvPr>
          <p:cNvSpPr/>
          <p:nvPr/>
        </p:nvSpPr>
        <p:spPr>
          <a:xfrm>
            <a:off x="481471" y="2109007"/>
            <a:ext cx="5334538" cy="815026"/>
          </a:xfrm>
          <a:prstGeom prst="round2SameRect">
            <a:avLst>
              <a:gd name="adj1" fmla="val 9600"/>
              <a:gd name="adj2" fmla="val 0"/>
            </a:avLst>
          </a:prstGeom>
          <a:solidFill>
            <a:srgbClr val="FFA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Hepatitis 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F0B73-28FE-0457-F8C3-DAC6D1459E80}"/>
              </a:ext>
            </a:extLst>
          </p:cNvPr>
          <p:cNvSpPr txBox="1"/>
          <p:nvPr/>
        </p:nvSpPr>
        <p:spPr>
          <a:xfrm>
            <a:off x="578678" y="3068995"/>
            <a:ext cx="4926384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Chronic hepatitis B - see your doctor regularly (every 6-12 months) to check the health of your liver.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Treatment can reduce damage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to the liver and reduce the risk of liver cancer.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Your doctor will advise you if you need to take medication.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9F5C44B-615E-57E5-CCFD-B5CEEF9F6773}"/>
              </a:ext>
            </a:extLst>
          </p:cNvPr>
          <p:cNvSpPr/>
          <p:nvPr/>
        </p:nvSpPr>
        <p:spPr>
          <a:xfrm>
            <a:off x="6350642" y="2110036"/>
            <a:ext cx="5334539" cy="4195230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 Same-side Corner of Rectangle 21">
            <a:extLst>
              <a:ext uri="{FF2B5EF4-FFF2-40B4-BE49-F238E27FC236}">
                <a16:creationId xmlns:a16="http://schemas.microsoft.com/office/drawing/2014/main" id="{DFC63CB7-CB29-9FD1-7923-2FC7C806F069}"/>
              </a:ext>
            </a:extLst>
          </p:cNvPr>
          <p:cNvSpPr/>
          <p:nvPr/>
        </p:nvSpPr>
        <p:spPr>
          <a:xfrm>
            <a:off x="6350643" y="2109007"/>
            <a:ext cx="5334538" cy="815026"/>
          </a:xfrm>
          <a:prstGeom prst="round2SameRect">
            <a:avLst>
              <a:gd name="adj1" fmla="val 11367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Hepatitis C </a:t>
            </a:r>
            <a:r>
              <a:rPr lang="en-US" sz="2000" dirty="0"/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2129C2-8D71-E243-8B74-CA591FCC7864}"/>
              </a:ext>
            </a:extLst>
          </p:cNvPr>
          <p:cNvSpPr txBox="1"/>
          <p:nvPr/>
        </p:nvSpPr>
        <p:spPr>
          <a:xfrm>
            <a:off x="6512947" y="3068995"/>
            <a:ext cx="4926384" cy="28881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C is treated with medications called Direct Acting Anti-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virals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(DAAs). They are pills or tablets that: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Clear the virus from your body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few or no side-effects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Lower the risk of liver damage and getting liver cancer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Cure 95% of people living with hepatitis C.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4296DA1-C20A-9832-3283-2B6DE03BB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7851" y="659881"/>
            <a:ext cx="2540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1BDF75-CF89-FBFB-A563-EEFDF50EF0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0627" y="-685481"/>
            <a:ext cx="4572000" cy="3187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8A16B1-EF9E-2C3B-8B33-417B48F4C4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9090" y="5110848"/>
            <a:ext cx="1574800" cy="14160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/>
          </p:cNvSpPr>
          <p:nvPr/>
        </p:nvSpPr>
        <p:spPr>
          <a:xfrm>
            <a:off x="389629" y="439797"/>
            <a:ext cx="7765326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How to protect yourself from hepatitis B and C?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BEF4A-9463-2AA4-3195-AD8B8F0FCF6D}"/>
              </a:ext>
            </a:extLst>
          </p:cNvPr>
          <p:cNvSpPr txBox="1"/>
          <p:nvPr/>
        </p:nvSpPr>
        <p:spPr>
          <a:xfrm>
            <a:off x="408290" y="1749068"/>
            <a:ext cx="8841137" cy="45944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C296"/>
                </a:solidFill>
                <a:latin typeface="Public Sans Medium" pitchFamily="2" charset="77"/>
              </a:rPr>
              <a:t>Hepatitis C: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Don’t share personal items like toothbrushes or razors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Only get tattoos or body piercings from licensed professionals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with sterile (clean) equipment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Only get medical and dental procedures by licensed professionals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Use condoms and lubricant during sex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Be careful about getting medical and dental procedures when travelling overseas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Wear gloves when cleaning up blood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Never share drug injecting equipment.</a:t>
            </a: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2765A93-EBCA-0C63-31E2-71E4C6C47CDD}"/>
              </a:ext>
            </a:extLst>
          </p:cNvPr>
          <p:cNvGrpSpPr/>
          <p:nvPr/>
        </p:nvGrpSpPr>
        <p:grpSpPr>
          <a:xfrm>
            <a:off x="9439684" y="1117082"/>
            <a:ext cx="2520950" cy="2032000"/>
            <a:chOff x="9439684" y="1117082"/>
            <a:chExt cx="2520950" cy="2032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7F9FDEE-7DE9-0F21-D24D-7A7F1248F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39684" y="1117082"/>
              <a:ext cx="2520950" cy="20320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6C19836-699A-B31B-EA95-CC789F48D19C}"/>
                </a:ext>
              </a:extLst>
            </p:cNvPr>
            <p:cNvSpPr txBox="1"/>
            <p:nvPr/>
          </p:nvSpPr>
          <p:spPr>
            <a:xfrm>
              <a:off x="9573208" y="1453254"/>
              <a:ext cx="2229163" cy="62542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FFA969"/>
                  </a:solidFill>
                  <a:latin typeface="Public Sans Medium" pitchFamily="2" charset="77"/>
                </a:rPr>
                <a:t>Hepatitis B</a:t>
              </a:r>
              <a:b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</a:b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 GET VACCINATED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BBEDF-C03F-77F9-40D2-4ED65EFCAE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119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>
            <a:off x="4389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Caring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for your liver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495A0E-52A5-86FD-1209-470B3C8031EA}"/>
              </a:ext>
            </a:extLst>
          </p:cNvPr>
          <p:cNvSpPr txBox="1"/>
          <p:nvPr/>
        </p:nvSpPr>
        <p:spPr>
          <a:xfrm>
            <a:off x="578679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Eating well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DE9EC-C0A6-9744-989F-43405AF00733}"/>
              </a:ext>
            </a:extLst>
          </p:cNvPr>
          <p:cNvSpPr txBox="1"/>
          <p:nvPr/>
        </p:nvSpPr>
        <p:spPr>
          <a:xfrm>
            <a:off x="3496051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Reduce or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stop alcohol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5C8A9E-1B01-3202-ED7A-0E6BC9676EE5}"/>
              </a:ext>
            </a:extLst>
          </p:cNvPr>
          <p:cNvSpPr txBox="1"/>
          <p:nvPr/>
        </p:nvSpPr>
        <p:spPr>
          <a:xfrm>
            <a:off x="6413423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Exercise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9B437A-D3EF-4142-4CEA-D27BAFEF930E}"/>
              </a:ext>
            </a:extLst>
          </p:cNvPr>
          <p:cNvSpPr txBox="1"/>
          <p:nvPr/>
        </p:nvSpPr>
        <p:spPr>
          <a:xfrm>
            <a:off x="9330794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Caring for yourself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050AF1C-60E3-E259-B7FD-B68935A594C6}"/>
              </a:ext>
            </a:extLst>
          </p:cNvPr>
          <p:cNvSpPr txBox="1">
            <a:spLocks/>
          </p:cNvSpPr>
          <p:nvPr/>
        </p:nvSpPr>
        <p:spPr>
          <a:xfrm>
            <a:off x="438940" y="1613027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There are four main lifestyle factors</a:t>
            </a:r>
            <a:br>
              <a:rPr lang="en-US" sz="2000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that are important when caring for your liver</a:t>
            </a: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03BA9B24-1630-9549-37E7-94F47954FF00}"/>
              </a:ext>
            </a:extLst>
          </p:cNvPr>
          <p:cNvGrpSpPr/>
          <p:nvPr/>
        </p:nvGrpSpPr>
        <p:grpSpPr>
          <a:xfrm>
            <a:off x="4461641" y="2056445"/>
            <a:ext cx="6812101" cy="3418743"/>
            <a:chOff x="4461641" y="2056445"/>
            <a:chExt cx="6812101" cy="341874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176B24F-98F8-9881-1933-914B02904CE6}"/>
                </a:ext>
              </a:extLst>
            </p:cNvPr>
            <p:cNvSpPr/>
            <p:nvPr/>
          </p:nvSpPr>
          <p:spPr>
            <a:xfrm>
              <a:off x="4461641" y="2056445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26119056-62AB-DA87-B2D7-ABE4740E8304}"/>
                </a:ext>
              </a:extLst>
            </p:cNvPr>
            <p:cNvSpPr/>
            <p:nvPr/>
          </p:nvSpPr>
          <p:spPr>
            <a:xfrm>
              <a:off x="4461641" y="3266448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CFE0F12-E0CA-16DC-2BAE-89E5E650DE9A}"/>
                </a:ext>
              </a:extLst>
            </p:cNvPr>
            <p:cNvSpPr/>
            <p:nvPr/>
          </p:nvSpPr>
          <p:spPr>
            <a:xfrm>
              <a:off x="4461641" y="4476452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Where to</a:t>
            </a:r>
          </a:p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get help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46C4A5-8A39-805C-03D1-A06AAFE01FD3}"/>
              </a:ext>
            </a:extLst>
          </p:cNvPr>
          <p:cNvSpPr txBox="1"/>
          <p:nvPr/>
        </p:nvSpPr>
        <p:spPr>
          <a:xfrm>
            <a:off x="4643884" y="2201605"/>
            <a:ext cx="6629858" cy="8776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General Practitioner (GP) </a:t>
            </a:r>
          </a:p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www.healthdirect.gov.au/australian-health-services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33A9CD-1607-3C29-FBE0-5E6833158DC8}"/>
              </a:ext>
            </a:extLst>
          </p:cNvPr>
          <p:cNvSpPr txBox="1"/>
          <p:nvPr/>
        </p:nvSpPr>
        <p:spPr>
          <a:xfrm>
            <a:off x="4643884" y="3405638"/>
            <a:ext cx="6629858" cy="8199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Sexual health clinics - 1800 451 624</a:t>
            </a:r>
          </a:p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www.health.nsw.gov.au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/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sexualhealth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A6D2DE-187A-2668-40AB-4F6B070D09B8}"/>
              </a:ext>
            </a:extLst>
          </p:cNvPr>
          <p:cNvSpPr txBox="1"/>
          <p:nvPr/>
        </p:nvSpPr>
        <p:spPr>
          <a:xfrm>
            <a:off x="4643884" y="4669315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Multicultural HIV and Hepatitis Service </a:t>
            </a:r>
          </a:p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www.mhahs.org.au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D84D861-5BC8-802D-E8BD-131CA978411E}"/>
              </a:ext>
            </a:extLst>
          </p:cNvPr>
          <p:cNvGrpSpPr/>
          <p:nvPr/>
        </p:nvGrpSpPr>
        <p:grpSpPr>
          <a:xfrm>
            <a:off x="10368882" y="1630220"/>
            <a:ext cx="1415661" cy="1098550"/>
            <a:chOff x="10575241" y="4970666"/>
            <a:chExt cx="1415661" cy="10985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CAF3374-995E-11A7-D1E6-7E2747F16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4D5EFE-5A1F-F431-DF11-8226DB5A37EE}"/>
                </a:ext>
              </a:extLst>
            </p:cNvPr>
            <p:cNvSpPr txBox="1"/>
            <p:nvPr/>
          </p:nvSpPr>
          <p:spPr>
            <a:xfrm>
              <a:off x="10578436" y="5270419"/>
              <a:ext cx="141246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Find a GP</a:t>
              </a:r>
              <a:endParaRPr lang="en-US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42142D70-48E2-4998-2A66-E86F6275E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118" y="-864784"/>
            <a:ext cx="5505450" cy="7010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94F6022-F904-95D6-83D0-9CEF161570D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9587832" y="595193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FF65E758-B62D-BF0F-47D2-87F6F811C1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Where to get help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in your language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/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If you need assistance with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talking to your doctor or health 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provider in your language: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Call the Translating and Interpreting Service (TIS) on 13 14 50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The service is free and confidential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Ask the receptionist to book a free interpreter for you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6B3D9A6-BEF5-45A4-6CB5-C0A24A846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17650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639EA11-7A8B-5145-5963-187DFD79E8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05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have we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learnt today?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/>
          <p:nvPr/>
        </p:nvSpPr>
        <p:spPr>
          <a:xfrm>
            <a:off x="4314173" y="2168436"/>
            <a:ext cx="7100169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True or False?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Your liver processes most things you eat and drink, even chemicals that touch your skin.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 know you have liver disease when you start feeling sick.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If left untreated, hepatitis B can cause liver disease.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The most important thing about liver health is doing lots of exercise.</a:t>
            </a: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Important messages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to take away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/>
          <p:nvPr/>
        </p:nvSpPr>
        <p:spPr>
          <a:xfrm>
            <a:off x="334449" y="2939262"/>
            <a:ext cx="6184792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Eat a healthy diet and exercise regularly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Maintain a healthy body weight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Avoid or reduce alcohol intake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Monitor the health of your liver with your GP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Test for hepatitis B and C (hepatitis B vaccination is available)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US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Developed by: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and Hepatitis Service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B593A1-5A40-20D1-39BA-FFE98C2B656D}"/>
              </a:ext>
            </a:extLst>
          </p:cNvPr>
          <p:cNvSpPr txBox="1"/>
          <p:nvPr/>
        </p:nvSpPr>
        <p:spPr>
          <a:xfrm>
            <a:off x="300625" y="4594215"/>
            <a:ext cx="6097508" cy="493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sz="1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0631F5B-C48B-4DBB-A46B-BF146F5D8D5B}"/>
</file>

<file path=customXml/itemProps2.xml><?xml version="1.0" encoding="utf-8"?>
<ds:datastoreItem xmlns:ds="http://schemas.openxmlformats.org/officeDocument/2006/customXml" ds:itemID="{D75D7F48-12B5-4AB3-AB42-DA3E577C3938}"/>
</file>

<file path=customXml/itemProps3.xml><?xml version="1.0" encoding="utf-8"?>
<ds:datastoreItem xmlns:ds="http://schemas.openxmlformats.org/officeDocument/2006/customXml" ds:itemID="{9B83E04F-21DA-4DCD-83B1-817D23EF069F}"/>
</file>

<file path=docProps/app.xml><?xml version="1.0" encoding="utf-8"?>
<Properties xmlns="http://schemas.openxmlformats.org/officeDocument/2006/extended-properties" xmlns:vt="http://schemas.openxmlformats.org/officeDocument/2006/docPropsVTypes">
  <TotalTime>1207</TotalTime>
  <Words>1271</Words>
  <Application>Microsoft Office PowerPoint</Application>
  <PresentationFormat>Widescreen</PresentationFormat>
  <Paragraphs>202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Facts about your liver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Treating hepatitis B and hepatitis 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48</cp:revision>
  <dcterms:created xsi:type="dcterms:W3CDTF">2025-06-03T07:12:24Z</dcterms:created>
  <dcterms:modified xsi:type="dcterms:W3CDTF">2025-09-23T23:20:55Z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2025-09-23T23:14:03Z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83a565d7-9069-4380-8663-a692cde6a772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