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1.xml" ContentType="application/vnd.openxmlformats-officedocument.presentationml.slideLayout+xml"/>
  <Override PartName="/ppt/notesSlides/notesSlide2.xml" ContentType="application/vnd.openxmlformats-officedocument.presentationml.notesSlide+xml"/>
  <Override PartName="/ppt/notesSlides/notesSlide1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authors.xml" ContentType="application/vnd.ms-powerpoint.authors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ppt/changesInfos/changesInfo1.xml" ContentType="application/vnd.ms-powerpoint.changesinfo+xml"/>
  <Override PartName="/docProps/custom.xml" ContentType="application/vnd.openxmlformats-officedocument.custom-properties+xml"/>
  <Override PartName="/ppt/revisionInfo.xml" ContentType="application/vnd.ms-powerpoint.revisioninfo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843CE53-E5B9-50C0-2307-094172133734}" name="Flynn Franklin-Baker (Sydney LHD)" initials="FF" userId="S::Flynn.FranklinBaker@health.nsw.gov.au::6cacd20e-bbc0-4613-9817-b91863eef58a" providerId="AD"/>
  <p188:author id="{172B0CA5-8FC2-29B9-0BDC-AA1228C5366A}" name="Guest User" initials="GU" userId="S::urn:spo:tenantanon#a687a7bf-02db-43df-bcbb-e7a8bda611a2::" providerId="AD"/>
  <p188:author id="{5314A8B9-5BFA-2FB8-9F85-EAF8F3CC0E86}" name="arunee heron" initials="ah" userId="7be9b0fbf46bce88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664"/>
    <a:srgbClr val="00C296"/>
    <a:srgbClr val="B9A7FA"/>
    <a:srgbClr val="E7E1FC"/>
    <a:srgbClr val="CCF2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C47BEC1-9BA0-A09F-AC13-D77EB44A7C67}" v="1" dt="2025-07-12T06:32:13.467"/>
    <p1510:client id="{B110982E-0E3A-72EB-9D13-E23D8C64B147}" v="240" dt="2025-07-12T06:09:30.85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890" autoAdjust="0"/>
    <p:restoredTop sz="94626"/>
  </p:normalViewPr>
  <p:slideViewPr>
    <p:cSldViewPr snapToGrid="0">
      <p:cViewPr varScale="1">
        <p:scale>
          <a:sx n="106" d="100"/>
          <a:sy n="106" d="100"/>
        </p:scale>
        <p:origin x="56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customXml" Target="../customXml/item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33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32" Type="http://schemas.openxmlformats.org/officeDocument/2006/relationships/customXml" Target="../customXml/item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8/10/relationships/authors" Target="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Relationship Id="rId30" Type="http://schemas.microsoft.com/office/2015/10/relationships/revisionInfo" Target="revisionInfo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uest User" userId="S::urn:spo:tenantanon#a687a7bf-02db-43df-bcbb-e7a8bda611a2::" providerId="AD" clId="Web-{B110982E-0E3A-72EB-9D13-E23D8C64B147}"/>
    <pc:docChg chg="mod modSld">
      <pc:chgData name="Guest User" userId="S::urn:spo:tenantanon#a687a7bf-02db-43df-bcbb-e7a8bda611a2::" providerId="AD" clId="Web-{B110982E-0E3A-72EB-9D13-E23D8C64B147}" dt="2025-07-12T06:09:30.855" v="247" actId="20577"/>
      <pc:docMkLst>
        <pc:docMk/>
      </pc:docMkLst>
      <pc:sldChg chg="modSp modCm">
        <pc:chgData name="Guest User" userId="S::urn:spo:tenantanon#a687a7bf-02db-43df-bcbb-e7a8bda611a2::" providerId="AD" clId="Web-{B110982E-0E3A-72EB-9D13-E23D8C64B147}" dt="2025-07-12T03:49:54.601" v="13" actId="1076"/>
        <pc:sldMkLst>
          <pc:docMk/>
          <pc:sldMk cId="3982421706" sldId="258"/>
        </pc:sldMkLst>
        <pc:spChg chg="mod">
          <ac:chgData name="Guest User" userId="S::urn:spo:tenantanon#a687a7bf-02db-43df-bcbb-e7a8bda611a2::" providerId="AD" clId="Web-{B110982E-0E3A-72EB-9D13-E23D8C64B147}" dt="2025-07-12T03:46:59.723" v="12" actId="20577"/>
          <ac:spMkLst>
            <pc:docMk/>
            <pc:sldMk cId="3982421706" sldId="258"/>
            <ac:spMk id="12" creationId="{9E572861-E2AC-C0F2-900F-AE115B89457C}"/>
          </ac:spMkLst>
        </pc:spChg>
        <pc:spChg chg="mod">
          <ac:chgData name="Guest User" userId="S::urn:spo:tenantanon#a687a7bf-02db-43df-bcbb-e7a8bda611a2::" providerId="AD" clId="Web-{B110982E-0E3A-72EB-9D13-E23D8C64B147}" dt="2025-07-12T03:49:54.601" v="13" actId="1076"/>
          <ac:spMkLst>
            <pc:docMk/>
            <pc:sldMk cId="3982421706" sldId="258"/>
            <ac:spMk id="14" creationId="{D2B1A46E-7C46-1504-71E3-370F02AB34C9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Guest User" userId="S::urn:spo:tenantanon#a687a7bf-02db-43df-bcbb-e7a8bda611a2::" providerId="AD" clId="Web-{B110982E-0E3A-72EB-9D13-E23D8C64B147}" dt="2025-07-12T03:46:25.456" v="11" actId="20577"/>
              <pc2:cmMkLst xmlns:pc2="http://schemas.microsoft.com/office/powerpoint/2019/9/main/command">
                <pc:docMk/>
                <pc:sldMk cId="3982421706" sldId="258"/>
                <pc2:cmMk id="{7E90E4EE-5830-4895-B192-9DBD05988CBB}"/>
              </pc2:cmMkLst>
            </pc226:cmChg>
          </p:ext>
        </pc:extLst>
      </pc:sldChg>
      <pc:sldChg chg="modSp">
        <pc:chgData name="Guest User" userId="S::urn:spo:tenantanon#a687a7bf-02db-43df-bcbb-e7a8bda611a2::" providerId="AD" clId="Web-{B110982E-0E3A-72EB-9D13-E23D8C64B147}" dt="2025-07-12T04:12:35.029" v="26" actId="20577"/>
        <pc:sldMkLst>
          <pc:docMk/>
          <pc:sldMk cId="2072550436" sldId="259"/>
        </pc:sldMkLst>
        <pc:spChg chg="mod">
          <ac:chgData name="Guest User" userId="S::urn:spo:tenantanon#a687a7bf-02db-43df-bcbb-e7a8bda611a2::" providerId="AD" clId="Web-{B110982E-0E3A-72EB-9D13-E23D8C64B147}" dt="2025-07-12T04:12:35.029" v="26" actId="20577"/>
          <ac:spMkLst>
            <pc:docMk/>
            <pc:sldMk cId="2072550436" sldId="259"/>
            <ac:spMk id="18" creationId="{2C82A1F0-06DF-F86A-43DE-C5DD1F671E94}"/>
          </ac:spMkLst>
        </pc:spChg>
        <pc:spChg chg="mod">
          <ac:chgData name="Guest User" userId="S::urn:spo:tenantanon#a687a7bf-02db-43df-bcbb-e7a8bda611a2::" providerId="AD" clId="Web-{B110982E-0E3A-72EB-9D13-E23D8C64B147}" dt="2025-07-12T03:56:47.486" v="18" actId="20577"/>
          <ac:spMkLst>
            <pc:docMk/>
            <pc:sldMk cId="2072550436" sldId="259"/>
            <ac:spMk id="19" creationId="{A13780C0-C2CB-52E8-F0F9-87CF282413EB}"/>
          </ac:spMkLst>
        </pc:spChg>
      </pc:sldChg>
      <pc:sldChg chg="modSp">
        <pc:chgData name="Guest User" userId="S::urn:spo:tenantanon#a687a7bf-02db-43df-bcbb-e7a8bda611a2::" providerId="AD" clId="Web-{B110982E-0E3A-72EB-9D13-E23D8C64B147}" dt="2025-07-12T04:19:12.426" v="29" actId="20577"/>
        <pc:sldMkLst>
          <pc:docMk/>
          <pc:sldMk cId="1801805063" sldId="260"/>
        </pc:sldMkLst>
        <pc:spChg chg="mod">
          <ac:chgData name="Guest User" userId="S::urn:spo:tenantanon#a687a7bf-02db-43df-bcbb-e7a8bda611a2::" providerId="AD" clId="Web-{B110982E-0E3A-72EB-9D13-E23D8C64B147}" dt="2025-07-12T04:19:12.426" v="29" actId="20577"/>
          <ac:spMkLst>
            <pc:docMk/>
            <pc:sldMk cId="1801805063" sldId="260"/>
            <ac:spMk id="8" creationId="{173C81B4-A74D-6C36-39B8-5FCE71071521}"/>
          </ac:spMkLst>
        </pc:spChg>
      </pc:sldChg>
      <pc:sldChg chg="modSp modCm">
        <pc:chgData name="Guest User" userId="S::urn:spo:tenantanon#a687a7bf-02db-43df-bcbb-e7a8bda611a2::" providerId="AD" clId="Web-{B110982E-0E3A-72EB-9D13-E23D8C64B147}" dt="2025-07-12T04:33:09.366" v="39" actId="20577"/>
        <pc:sldMkLst>
          <pc:docMk/>
          <pc:sldMk cId="2498837365" sldId="262"/>
        </pc:sldMkLst>
        <pc:spChg chg="mod">
          <ac:chgData name="Guest User" userId="S::urn:spo:tenantanon#a687a7bf-02db-43df-bcbb-e7a8bda611a2::" providerId="AD" clId="Web-{B110982E-0E3A-72EB-9D13-E23D8C64B147}" dt="2025-07-12T04:33:09.366" v="39" actId="20577"/>
          <ac:spMkLst>
            <pc:docMk/>
            <pc:sldMk cId="2498837365" sldId="262"/>
            <ac:spMk id="10" creationId="{096930A6-5464-24A8-CEB4-C261080AC69E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Guest User" userId="S::urn:spo:tenantanon#a687a7bf-02db-43df-bcbb-e7a8bda611a2::" providerId="AD" clId="Web-{B110982E-0E3A-72EB-9D13-E23D8C64B147}" dt="2025-07-12T04:30:55.161" v="38" actId="20577"/>
              <pc2:cmMkLst xmlns:pc2="http://schemas.microsoft.com/office/powerpoint/2019/9/main/command">
                <pc:docMk/>
                <pc:sldMk cId="2498837365" sldId="262"/>
                <pc2:cmMk id="{FBCF6481-F687-4991-A788-EA02D77AD974}"/>
              </pc2:cmMkLst>
            </pc226:cmChg>
          </p:ext>
        </pc:extLst>
      </pc:sldChg>
      <pc:sldChg chg="modSp modCm">
        <pc:chgData name="Guest User" userId="S::urn:spo:tenantanon#a687a7bf-02db-43df-bcbb-e7a8bda611a2::" providerId="AD" clId="Web-{B110982E-0E3A-72EB-9D13-E23D8C64B147}" dt="2025-07-12T04:43:16.679" v="56" actId="20577"/>
        <pc:sldMkLst>
          <pc:docMk/>
          <pc:sldMk cId="914692452" sldId="263"/>
        </pc:sldMkLst>
        <pc:spChg chg="mod">
          <ac:chgData name="Guest User" userId="S::urn:spo:tenantanon#a687a7bf-02db-43df-bcbb-e7a8bda611a2::" providerId="AD" clId="Web-{B110982E-0E3A-72EB-9D13-E23D8C64B147}" dt="2025-07-12T04:37:11.668" v="47" actId="20577"/>
          <ac:spMkLst>
            <pc:docMk/>
            <pc:sldMk cId="914692452" sldId="263"/>
            <ac:spMk id="9" creationId="{D698983F-19F2-1CCD-A0FB-C0191229595A}"/>
          </ac:spMkLst>
        </pc:spChg>
        <pc:spChg chg="mod">
          <ac:chgData name="Guest User" userId="S::urn:spo:tenantanon#a687a7bf-02db-43df-bcbb-e7a8bda611a2::" providerId="AD" clId="Web-{B110982E-0E3A-72EB-9D13-E23D8C64B147}" dt="2025-07-12T04:38:14.810" v="50" actId="20577"/>
          <ac:spMkLst>
            <pc:docMk/>
            <pc:sldMk cId="914692452" sldId="263"/>
            <ac:spMk id="10" creationId="{1C0D11C6-8F6A-50A2-BF94-9CD4EE412F5F}"/>
          </ac:spMkLst>
        </pc:spChg>
        <pc:spChg chg="mod">
          <ac:chgData name="Guest User" userId="S::urn:spo:tenantanon#a687a7bf-02db-43df-bcbb-e7a8bda611a2::" providerId="AD" clId="Web-{B110982E-0E3A-72EB-9D13-E23D8C64B147}" dt="2025-07-12T04:43:16.679" v="56" actId="20577"/>
          <ac:spMkLst>
            <pc:docMk/>
            <pc:sldMk cId="914692452" sldId="263"/>
            <ac:spMk id="11" creationId="{F060270E-55F0-BA62-68E1-EBEFE3C45F0B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Guest User" userId="S::urn:spo:tenantanon#a687a7bf-02db-43df-bcbb-e7a8bda611a2::" providerId="AD" clId="Web-{B110982E-0E3A-72EB-9D13-E23D8C64B147}" dt="2025-07-12T04:38:14.810" v="50" actId="20577"/>
              <pc2:cmMkLst xmlns:pc2="http://schemas.microsoft.com/office/powerpoint/2019/9/main/command">
                <pc:docMk/>
                <pc:sldMk cId="914692452" sldId="263"/>
                <pc2:cmMk id="{F828652E-1CC0-4758-B1E1-617FE75B8910}"/>
              </pc2:cmMkLst>
            </pc226:cmChg>
          </p:ext>
        </pc:extLst>
      </pc:sldChg>
      <pc:sldChg chg="modSp modCm">
        <pc:chgData name="Guest User" userId="S::urn:spo:tenantanon#a687a7bf-02db-43df-bcbb-e7a8bda611a2::" providerId="AD" clId="Web-{B110982E-0E3A-72EB-9D13-E23D8C64B147}" dt="2025-07-12T04:49:57.405" v="70" actId="20577"/>
        <pc:sldMkLst>
          <pc:docMk/>
          <pc:sldMk cId="995862997" sldId="264"/>
        </pc:sldMkLst>
        <pc:spChg chg="mod">
          <ac:chgData name="Guest User" userId="S::urn:spo:tenantanon#a687a7bf-02db-43df-bcbb-e7a8bda611a2::" providerId="AD" clId="Web-{B110982E-0E3A-72EB-9D13-E23D8C64B147}" dt="2025-07-12T04:49:57.405" v="70" actId="20577"/>
          <ac:spMkLst>
            <pc:docMk/>
            <pc:sldMk cId="995862997" sldId="264"/>
            <ac:spMk id="11" creationId="{31ECAEAB-66EC-D7B5-A665-D9C23CD42595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Guest User" userId="S::urn:spo:tenantanon#a687a7bf-02db-43df-bcbb-e7a8bda611a2::" providerId="AD" clId="Web-{B110982E-0E3A-72EB-9D13-E23D8C64B147}" dt="2025-07-12T04:49:57.405" v="70" actId="20577"/>
              <pc2:cmMkLst xmlns:pc2="http://schemas.microsoft.com/office/powerpoint/2019/9/main/command">
                <pc:docMk/>
                <pc:sldMk cId="995862997" sldId="264"/>
                <pc2:cmMk id="{6BFB4143-5E54-4F14-A5B5-F25E6FC63412}"/>
              </pc2:cmMkLst>
            </pc226:cmChg>
            <pc226:cmChg xmlns:pc226="http://schemas.microsoft.com/office/powerpoint/2022/06/main/command" chg="mod">
              <pc226:chgData name="Guest User" userId="S::urn:spo:tenantanon#a687a7bf-02db-43df-bcbb-e7a8bda611a2::" providerId="AD" clId="Web-{B110982E-0E3A-72EB-9D13-E23D8C64B147}" dt="2025-07-12T04:48:37.326" v="64" actId="20577"/>
              <pc2:cmMkLst xmlns:pc2="http://schemas.microsoft.com/office/powerpoint/2019/9/main/command">
                <pc:docMk/>
                <pc:sldMk cId="995862997" sldId="264"/>
                <pc2:cmMk id="{1F990B90-EA4C-4CD8-9F33-35C491FACF55}"/>
              </pc2:cmMkLst>
            </pc226:cmChg>
          </p:ext>
        </pc:extLst>
      </pc:sldChg>
      <pc:sldChg chg="modSp">
        <pc:chgData name="Guest User" userId="S::urn:spo:tenantanon#a687a7bf-02db-43df-bcbb-e7a8bda611a2::" providerId="AD" clId="Web-{B110982E-0E3A-72EB-9D13-E23D8C64B147}" dt="2025-07-12T04:59:16.744" v="75"/>
        <pc:sldMkLst>
          <pc:docMk/>
          <pc:sldMk cId="523445048" sldId="265"/>
        </pc:sldMkLst>
        <pc:spChg chg="mod">
          <ac:chgData name="Guest User" userId="S::urn:spo:tenantanon#a687a7bf-02db-43df-bcbb-e7a8bda611a2::" providerId="AD" clId="Web-{B110982E-0E3A-72EB-9D13-E23D8C64B147}" dt="2025-07-12T04:59:16.744" v="75"/>
          <ac:spMkLst>
            <pc:docMk/>
            <pc:sldMk cId="523445048" sldId="265"/>
            <ac:spMk id="13" creationId="{4D2A249B-6992-8BF1-1E0E-96065CD06568}"/>
          </ac:spMkLst>
        </pc:spChg>
      </pc:sldChg>
      <pc:sldChg chg="modSp">
        <pc:chgData name="Guest User" userId="S::urn:spo:tenantanon#a687a7bf-02db-43df-bcbb-e7a8bda611a2::" providerId="AD" clId="Web-{B110982E-0E3A-72EB-9D13-E23D8C64B147}" dt="2025-07-12T05:07:16.972" v="87" actId="20577"/>
        <pc:sldMkLst>
          <pc:docMk/>
          <pc:sldMk cId="348575063" sldId="266"/>
        </pc:sldMkLst>
        <pc:spChg chg="mod">
          <ac:chgData name="Guest User" userId="S::urn:spo:tenantanon#a687a7bf-02db-43df-bcbb-e7a8bda611a2::" providerId="AD" clId="Web-{B110982E-0E3A-72EB-9D13-E23D8C64B147}" dt="2025-07-12T05:07:16.972" v="87" actId="20577"/>
          <ac:spMkLst>
            <pc:docMk/>
            <pc:sldMk cId="348575063" sldId="266"/>
            <ac:spMk id="16" creationId="{4631C60E-44AD-BCA1-E37B-BC16543AE935}"/>
          </ac:spMkLst>
        </pc:spChg>
      </pc:sldChg>
      <pc:sldChg chg="modSp">
        <pc:chgData name="Guest User" userId="S::urn:spo:tenantanon#a687a7bf-02db-43df-bcbb-e7a8bda611a2::" providerId="AD" clId="Web-{B110982E-0E3A-72EB-9D13-E23D8C64B147}" dt="2025-07-12T05:22:51.591" v="112" actId="20577"/>
        <pc:sldMkLst>
          <pc:docMk/>
          <pc:sldMk cId="813766417" sldId="267"/>
        </pc:sldMkLst>
        <pc:spChg chg="mod">
          <ac:chgData name="Guest User" userId="S::urn:spo:tenantanon#a687a7bf-02db-43df-bcbb-e7a8bda611a2::" providerId="AD" clId="Web-{B110982E-0E3A-72EB-9D13-E23D8C64B147}" dt="2025-07-12T05:22:51.591" v="112" actId="20577"/>
          <ac:spMkLst>
            <pc:docMk/>
            <pc:sldMk cId="813766417" sldId="267"/>
            <ac:spMk id="8" creationId="{FC22C4BE-7638-1D25-1D70-CE07436495D7}"/>
          </ac:spMkLst>
        </pc:spChg>
      </pc:sldChg>
      <pc:sldChg chg="modSp">
        <pc:chgData name="Guest User" userId="S::urn:spo:tenantanon#a687a7bf-02db-43df-bcbb-e7a8bda611a2::" providerId="AD" clId="Web-{B110982E-0E3A-72EB-9D13-E23D8C64B147}" dt="2025-07-12T05:18:20.254" v="102" actId="14100"/>
        <pc:sldMkLst>
          <pc:docMk/>
          <pc:sldMk cId="3805157865" sldId="268"/>
        </pc:sldMkLst>
        <pc:spChg chg="mod">
          <ac:chgData name="Guest User" userId="S::urn:spo:tenantanon#a687a7bf-02db-43df-bcbb-e7a8bda611a2::" providerId="AD" clId="Web-{B110982E-0E3A-72EB-9D13-E23D8C64B147}" dt="2025-07-12T05:18:20.254" v="102" actId="14100"/>
          <ac:spMkLst>
            <pc:docMk/>
            <pc:sldMk cId="3805157865" sldId="268"/>
            <ac:spMk id="14" creationId="{2635E97C-43EB-19C7-CF3E-60772707A192}"/>
          </ac:spMkLst>
        </pc:spChg>
      </pc:sldChg>
      <pc:sldChg chg="modSp modCm">
        <pc:chgData name="Guest User" userId="S::urn:spo:tenantanon#a687a7bf-02db-43df-bcbb-e7a8bda611a2::" providerId="AD" clId="Web-{B110982E-0E3A-72EB-9D13-E23D8C64B147}" dt="2025-07-12T05:31:13.257" v="124" actId="20577"/>
        <pc:sldMkLst>
          <pc:docMk/>
          <pc:sldMk cId="3650882404" sldId="271"/>
        </pc:sldMkLst>
        <pc:spChg chg="mod">
          <ac:chgData name="Guest User" userId="S::urn:spo:tenantanon#a687a7bf-02db-43df-bcbb-e7a8bda611a2::" providerId="AD" clId="Web-{B110982E-0E3A-72EB-9D13-E23D8C64B147}" dt="2025-07-12T05:31:13.257" v="124" actId="20577"/>
          <ac:spMkLst>
            <pc:docMk/>
            <pc:sldMk cId="3650882404" sldId="271"/>
            <ac:spMk id="8" creationId="{A85C0216-382E-45A2-7E9D-269FB2960A83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Guest User" userId="S::urn:spo:tenantanon#a687a7bf-02db-43df-bcbb-e7a8bda611a2::" providerId="AD" clId="Web-{B110982E-0E3A-72EB-9D13-E23D8C64B147}" dt="2025-07-12T05:31:13.257" v="124" actId="20577"/>
              <pc2:cmMkLst xmlns:pc2="http://schemas.microsoft.com/office/powerpoint/2019/9/main/command">
                <pc:docMk/>
                <pc:sldMk cId="3650882404" sldId="271"/>
                <pc2:cmMk id="{1BBE64ED-5CC3-4674-91C2-FF8045646C3E}"/>
              </pc2:cmMkLst>
            </pc226:cmChg>
          </p:ext>
        </pc:extLst>
      </pc:sldChg>
      <pc:sldChg chg="modSp">
        <pc:chgData name="Guest User" userId="S::urn:spo:tenantanon#a687a7bf-02db-43df-bcbb-e7a8bda611a2::" providerId="AD" clId="Web-{B110982E-0E3A-72EB-9D13-E23D8C64B147}" dt="2025-07-12T06:02:11.261" v="235" actId="20577"/>
        <pc:sldMkLst>
          <pc:docMk/>
          <pc:sldMk cId="1528078954" sldId="273"/>
        </pc:sldMkLst>
        <pc:spChg chg="mod">
          <ac:chgData name="Guest User" userId="S::urn:spo:tenantanon#a687a7bf-02db-43df-bcbb-e7a8bda611a2::" providerId="AD" clId="Web-{B110982E-0E3A-72EB-9D13-E23D8C64B147}" dt="2025-07-12T06:02:11.261" v="235" actId="20577"/>
          <ac:spMkLst>
            <pc:docMk/>
            <pc:sldMk cId="1528078954" sldId="273"/>
            <ac:spMk id="9" creationId="{4AD40484-7A79-1908-6FAB-0F31E2BB2902}"/>
          </ac:spMkLst>
        </pc:spChg>
      </pc:sldChg>
      <pc:sldChg chg="modSp modCm">
        <pc:chgData name="Guest User" userId="S::urn:spo:tenantanon#a687a7bf-02db-43df-bcbb-e7a8bda611a2::" providerId="AD" clId="Web-{B110982E-0E3A-72EB-9D13-E23D8C64B147}" dt="2025-07-12T06:09:30.855" v="247" actId="20577"/>
        <pc:sldMkLst>
          <pc:docMk/>
          <pc:sldMk cId="843927038" sldId="275"/>
        </pc:sldMkLst>
        <pc:spChg chg="mod">
          <ac:chgData name="Guest User" userId="S::urn:spo:tenantanon#a687a7bf-02db-43df-bcbb-e7a8bda611a2::" providerId="AD" clId="Web-{B110982E-0E3A-72EB-9D13-E23D8C64B147}" dt="2025-07-12T06:09:30.855" v="247" actId="20577"/>
          <ac:spMkLst>
            <pc:docMk/>
            <pc:sldMk cId="843927038" sldId="275"/>
            <ac:spMk id="8" creationId="{FB97C490-65A3-6DDC-1924-100553F9DEBE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Guest User" userId="S::urn:spo:tenantanon#a687a7bf-02db-43df-bcbb-e7a8bda611a2::" providerId="AD" clId="Web-{B110982E-0E3A-72EB-9D13-E23D8C64B147}" dt="2025-07-12T06:08:05.007" v="246" actId="20577"/>
              <pc2:cmMkLst xmlns:pc2="http://schemas.microsoft.com/office/powerpoint/2019/9/main/command">
                <pc:docMk/>
                <pc:sldMk cId="843927038" sldId="275"/>
                <pc2:cmMk id="{BDFA67F2-14ED-4BCA-BE40-9EE0B6673FA6}"/>
              </pc2:cmMkLst>
            </pc226:cmChg>
            <pc226:cmChg xmlns:pc226="http://schemas.microsoft.com/office/powerpoint/2022/06/main/command" chg="mod">
              <pc226:chgData name="Guest User" userId="S::urn:spo:tenantanon#a687a7bf-02db-43df-bcbb-e7a8bda611a2::" providerId="AD" clId="Web-{B110982E-0E3A-72EB-9D13-E23D8C64B147}" dt="2025-07-12T06:08:05.007" v="246" actId="20577"/>
              <pc2:cmMkLst xmlns:pc2="http://schemas.microsoft.com/office/powerpoint/2019/9/main/command">
                <pc:docMk/>
                <pc:sldMk cId="843927038" sldId="275"/>
                <pc2:cmMk id="{DA4384FC-2420-4131-9C0C-1ED0F66FB250}"/>
              </pc2:cmMkLst>
            </pc226:cmChg>
          </p:ext>
        </pc:ext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7ADA6E-3091-CA42-92F6-F9FE90BE6B55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9AEB90-4346-384C-90A7-402DE92B5D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3725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3372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4602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124894-F36B-CF96-F0CE-8BECE9C9B6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BB0D58E-37D3-56B8-5C75-4C4F4FE1FF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96D64C-F31C-9B1D-FBC2-56602BA524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081F69-D948-0ECA-3112-A590837B53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65BF7C-1279-EF08-3CD7-1F83AFD569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3146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1C7216-E85F-BD11-6647-5E085B0F98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0B1C87-9FEB-CEDE-F1EC-1A34BF53BC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A7E5F-B5BC-0680-DE8F-E4CF5C0B4B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463EFA-D00C-DF22-9010-8B7CC557E7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CFEA91-EBEA-BDE0-9076-8A7686CAD4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492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69290-CEA9-08F8-3737-D3C04A2678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4884FD-CE7C-F937-FC06-93717CEDEB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6EC521-522B-FB23-8EE5-DF4DCEA386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6FF07E-3801-9426-C340-6EC89212AB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A700CE-1C85-16D5-8745-E126F3FF9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62109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6FD2C3-B5E4-99A9-F347-4091414915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F00058-A46D-8483-986C-03F0959DF7D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A9EC91-219F-021D-4D69-8FA3BD9874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8E38D4-609C-77A3-414B-63BD31C9C9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AA238C-B9CB-72DC-A2A6-8039B26071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E31314-248E-0443-95D4-CC4902282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0344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3CA4DC-05D3-7D8C-B3C2-B4D4766634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940912-161A-D85B-5D81-8520721202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1CEB8D-925D-B04D-519C-28834F687A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EE12FCE-4BF4-8ED2-62A2-4D3934FFAAD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A5F27E4-B00A-75C4-CEF6-DDAF1D9F6AC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95B84FA-289B-3E3D-9633-F7A425B09D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8161926-9184-1ABB-03A6-245C79E517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0B03426-C5F3-DCF8-A71C-953F72424D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60615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83D2CA-FF95-D398-9EFE-09499BBB6F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BCFD25E-AD4C-2D60-C15E-0A600A267D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8A318EF-F654-5F20-4B02-D3A3A0B999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AAC471-7CCB-A973-D76B-23BF36CFD0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2775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4019EED-6A96-A81F-8DFB-69F27FA45E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0E7487C-17BC-2763-B104-637495770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0D6169-9D24-326A-CC48-E83C8C065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12739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E9D49A-C340-E61C-7F04-B68E8845E9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BEC10B-1CE2-21FD-EB0D-741992BC4B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6EA11F-0575-E867-64BD-9EC344C28B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17FE73-C346-E3CD-5791-4CE26FA8C9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904375-8C19-C47C-1413-F7FD147860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8ECED6-6F84-F9AD-BC22-A721F74212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94861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9761A9-43C3-A436-6721-3FEAF02C12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00DDF1F-BF89-2B34-6E15-4B28DE66DE3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C6B654-0B84-4F04-FF30-2E061AB59C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156A7FF-6006-CDD1-460A-3EACC8CD34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0D7174-13EC-293F-DF99-2C99E61FDA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FC9CB4-FF9E-F29E-CD17-21BE692460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8945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05413F-B0B1-8771-715F-2B0618625E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04D9999-643C-51A6-BE9A-5AAB7F6F99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7263F1-61A9-1DC1-478F-1AAF3F2E77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AD34B8-103D-443A-7A2E-AD2229A11C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5D5DA6-AA4C-7112-12FC-25C6C08090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7858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A14F014-A57B-3168-2D84-6EF5D8F5AC9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E92D29E-5436-7A17-E572-B97A394992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2D1368-F841-FD01-7FCD-2156623C0A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BADD84-4596-5137-2BFD-5EE4092100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249CBA-2D5C-B1FC-6253-F1D99DFE93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2979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7B694D4-FA4C-7341-E5E8-351B4B1BE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6EE27D-37D8-6D85-1547-BF01CD3705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C66AB8-057A-7913-815C-57318027776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5ACF943-0B87-AD45-81F6-A7A9F0A44F3F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2664F5-0DD8-1F5B-F9BC-5B3B84E758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F404F9-C7A0-AA4D-48F9-9B663F11A0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313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7" Type="http://schemas.openxmlformats.org/officeDocument/2006/relationships/image" Target="../media/image10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emf"/><Relationship Id="rId5" Type="http://schemas.openxmlformats.org/officeDocument/2006/relationships/image" Target="../media/image8.emf"/><Relationship Id="rId4" Type="http://schemas.openxmlformats.org/officeDocument/2006/relationships/image" Target="../media/image7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9.emf"/><Relationship Id="rId4" Type="http://schemas.openxmlformats.org/officeDocument/2006/relationships/image" Target="../media/image18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2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4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7.emf"/><Relationship Id="rId4" Type="http://schemas.openxmlformats.org/officeDocument/2006/relationships/image" Target="../media/image26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0.emf"/><Relationship Id="rId4" Type="http://schemas.openxmlformats.org/officeDocument/2006/relationships/image" Target="../media/image29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5.emf"/><Relationship Id="rId5" Type="http://schemas.openxmlformats.org/officeDocument/2006/relationships/image" Target="../media/image34.emf"/><Relationship Id="rId4" Type="http://schemas.openxmlformats.org/officeDocument/2006/relationships/image" Target="../media/image33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3.emf"/><Relationship Id="rId4" Type="http://schemas.openxmlformats.org/officeDocument/2006/relationships/image" Target="../media/image42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emf"/><Relationship Id="rId7" Type="http://schemas.openxmlformats.org/officeDocument/2006/relationships/hyperlink" Target="http://www.fpnsw.org.au/" TargetMode="External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6.xml"/><Relationship Id="rId6" Type="http://schemas.openxmlformats.org/officeDocument/2006/relationships/hyperlink" Target="http://www.healthdirect.gov.au/sexually-transmitted-infections-sti" TargetMode="External"/><Relationship Id="rId5" Type="http://schemas.openxmlformats.org/officeDocument/2006/relationships/hyperlink" Target="http://www.health.nsw.gov.au/sexualhealth" TargetMode="External"/><Relationship Id="rId4" Type="http://schemas.openxmlformats.org/officeDocument/2006/relationships/hyperlink" Target="http://www.mhahs.org.au/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emf"/><Relationship Id="rId2" Type="http://schemas.openxmlformats.org/officeDocument/2006/relationships/image" Target="../media/image46.emf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emf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A7363B0D-B99A-97B2-7AE7-6EDBCE0C42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521" y="5436401"/>
            <a:ext cx="1327150" cy="128905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1B37190-1D85-C943-3663-599332B33E25}"/>
              </a:ext>
            </a:extLst>
          </p:cNvPr>
          <p:cNvSpPr txBox="1"/>
          <p:nvPr/>
        </p:nvSpPr>
        <p:spPr>
          <a:xfrm>
            <a:off x="300625" y="2404997"/>
            <a:ext cx="6186439" cy="183319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ts val="4500"/>
              </a:lnSpc>
            </a:pPr>
            <a:r>
              <a:rPr lang="th-TH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ทำความเข้าใจเกี่ยวกับโรคติดต่อทางเพศสัมพันธ์ (</a:t>
            </a: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STIs)</a:t>
            </a:r>
          </a:p>
        </p:txBody>
      </p:sp>
    </p:spTree>
    <p:extLst>
      <p:ext uri="{BB962C8B-B14F-4D97-AF65-F5344CB8AC3E}">
        <p14:creationId xmlns:p14="http://schemas.microsoft.com/office/powerpoint/2010/main" val="9088215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876696E-F086-6346-83E9-E6FFF45B89E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07" y="0"/>
            <a:ext cx="4470400" cy="80391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7FC9ADE-EACA-459C-7A5F-216034F8422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E0EA01-3286-7A6D-0AC5-B68C19C0D2C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2</a:t>
            </a:fld>
            <a:endParaRPr lang="en-US" dirty="0">
              <a:solidFill>
                <a:srgbClr val="002664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D1ACF95-2211-DF28-7E71-3E9011C2482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23977" y="3775792"/>
            <a:ext cx="3168650" cy="2825750"/>
          </a:xfrm>
          <a:prstGeom prst="rect">
            <a:avLst/>
          </a:prstGeom>
        </p:spPr>
      </p:pic>
      <p:sp>
        <p:nvSpPr>
          <p:cNvPr id="5" name="Title 5">
            <a:extLst>
              <a:ext uri="{FF2B5EF4-FFF2-40B4-BE49-F238E27FC236}">
                <a16:creationId xmlns:a16="http://schemas.microsoft.com/office/drawing/2014/main" id="{568D374E-B7AB-E092-51D6-260C49A82C2E}"/>
              </a:ext>
            </a:extLst>
          </p:cNvPr>
          <p:cNvSpPr txBox="1">
            <a:spLocks/>
          </p:cNvSpPr>
          <p:nvPr/>
        </p:nvSpPr>
        <p:spPr>
          <a:xfrm>
            <a:off x="355985" y="1503365"/>
            <a:ext cx="3741453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th-TH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วันนี้เราจะพูดเกี่ยวกับ</a:t>
            </a:r>
            <a:r>
              <a:rPr lang="en-PH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…</a:t>
            </a:r>
            <a:endParaRPr lang="en-US" sz="40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AB4FED3-60EB-7139-58C8-875ACE1B40C7}"/>
              </a:ext>
            </a:extLst>
          </p:cNvPr>
          <p:cNvSpPr txBox="1"/>
          <p:nvPr/>
        </p:nvSpPr>
        <p:spPr>
          <a:xfrm>
            <a:off x="4762064" y="1503365"/>
            <a:ext cx="6986240" cy="382098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th-TH" sz="2000" dirty="0">
                <a:solidFill>
                  <a:srgbClr val="002664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สิ่งที่คุณจะต้องทราบเกี่ยวกับโรคติดต่อทางเพศสัมพันธ์ (</a:t>
            </a:r>
            <a:r>
              <a:rPr lang="en-US" sz="2000" dirty="0">
                <a:solidFill>
                  <a:srgbClr val="002664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STIs)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th-TH" sz="2000" dirty="0">
                <a:solidFill>
                  <a:srgbClr val="002664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ผู้คนสามารถติดโรคติดต่อทางเพศสัมพันธ์ (</a:t>
            </a:r>
            <a:r>
              <a:rPr lang="en-US" sz="2000" dirty="0">
                <a:solidFill>
                  <a:srgbClr val="002664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STIs)</a:t>
            </a:r>
            <a:r>
              <a:rPr lang="th-TH" sz="2000" dirty="0">
                <a:solidFill>
                  <a:srgbClr val="002664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และมีอาการที่น่าจะเป็นได้อย่างไร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th-TH" sz="2000" dirty="0">
                <a:solidFill>
                  <a:srgbClr val="002664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ใครควรได้รับการตรวจ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th-TH" sz="2000" dirty="0">
                <a:solidFill>
                  <a:srgbClr val="002664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จะไปตรวจได้ที่ไหนและอย่างไร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th-TH" sz="2000" dirty="0">
                <a:solidFill>
                  <a:srgbClr val="002664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วิธีรักษาโรคติดต่อทางเพศสัมพันธ์ (</a:t>
            </a:r>
            <a:r>
              <a:rPr lang="en-US" sz="2000" dirty="0">
                <a:solidFill>
                  <a:srgbClr val="002664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STIs)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th-TH" sz="2000" dirty="0">
                <a:solidFill>
                  <a:srgbClr val="002664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การป้องกันโรคติดต่อทางเพศสัมพันธ์ (</a:t>
            </a:r>
            <a:r>
              <a:rPr lang="en-US" sz="2000" dirty="0">
                <a:solidFill>
                  <a:srgbClr val="002664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STIs)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th-TH" sz="2000" dirty="0">
                <a:solidFill>
                  <a:srgbClr val="002664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การแบ่งปันสถานะโรคติดต่อทางเพศสัมพันธ์ (</a:t>
            </a:r>
            <a:r>
              <a:rPr lang="en-US" sz="2000" dirty="0">
                <a:solidFill>
                  <a:srgbClr val="002664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STIs)                                                             </a:t>
            </a:r>
            <a:r>
              <a:rPr lang="th-TH" sz="2000" dirty="0">
                <a:solidFill>
                  <a:srgbClr val="002664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ของคุณ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th-TH" sz="2000" dirty="0">
                <a:solidFill>
                  <a:srgbClr val="002664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การได้รับความช่วยเหลือและการสนับสนุน</a:t>
            </a:r>
            <a:endParaRPr lang="en-US" sz="2000" dirty="0"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0621773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D46BBB-22E6-0A29-5A1E-A24B6DC2C8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12585A8D-5835-1775-206C-F6494DFD5D5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4904" y="2799403"/>
            <a:ext cx="3270250" cy="30734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B4AF864-C814-F4BF-DDC8-BE79EC1468A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6BC83F-9322-A2C4-BAFD-658BBDFFB65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3</a:t>
            </a:fld>
            <a:endParaRPr lang="en-US" dirty="0">
              <a:solidFill>
                <a:srgbClr val="002664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A52D31F9-20E5-83A7-F2F1-8614B103ED4B}"/>
              </a:ext>
            </a:extLst>
          </p:cNvPr>
          <p:cNvGrpSpPr/>
          <p:nvPr/>
        </p:nvGrpSpPr>
        <p:grpSpPr>
          <a:xfrm>
            <a:off x="210948" y="1688197"/>
            <a:ext cx="3935302" cy="847725"/>
            <a:chOff x="199373" y="1551007"/>
            <a:chExt cx="3935302" cy="847725"/>
          </a:xfrm>
        </p:grpSpPr>
        <p:sp>
          <p:nvSpPr>
            <p:cNvPr id="5" name="Rounded Rectangle 4">
              <a:extLst>
                <a:ext uri="{FF2B5EF4-FFF2-40B4-BE49-F238E27FC236}">
                  <a16:creationId xmlns:a16="http://schemas.microsoft.com/office/drawing/2014/main" id="{DA29626B-E752-40F2-1B6F-9E7E8A9BC057}"/>
                </a:ext>
              </a:extLst>
            </p:cNvPr>
            <p:cNvSpPr>
              <a:spLocks/>
            </p:cNvSpPr>
            <p:nvPr/>
          </p:nvSpPr>
          <p:spPr>
            <a:xfrm rot="21382852">
              <a:off x="199373" y="1551007"/>
              <a:ext cx="3929126" cy="847725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" name="Title 5">
              <a:extLst>
                <a:ext uri="{FF2B5EF4-FFF2-40B4-BE49-F238E27FC236}">
                  <a16:creationId xmlns:a16="http://schemas.microsoft.com/office/drawing/2014/main" id="{786D5F18-9A7B-23E8-2BA2-BBA28BA128D6}"/>
                </a:ext>
              </a:extLst>
            </p:cNvPr>
            <p:cNvSpPr txBox="1">
              <a:spLocks/>
            </p:cNvSpPr>
            <p:nvPr/>
          </p:nvSpPr>
          <p:spPr>
            <a:xfrm rot="21382852">
              <a:off x="205549" y="1674607"/>
              <a:ext cx="3929126" cy="652026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>
                <a:lnSpc>
                  <a:spcPts val="4500"/>
                </a:lnSpc>
              </a:pPr>
              <a:r>
                <a:rPr lang="th-TH" sz="3200" b="1" dirty="0">
                  <a:solidFill>
                    <a:srgbClr val="002664"/>
                  </a:solidFill>
                  <a:latin typeface="Poppins" pitchFamily="2" charset="77"/>
                  <a:cs typeface="Poppins" pitchFamily="2" charset="77"/>
                </a:rPr>
                <a:t>และทำไมจึงสำคัญ?</a:t>
              </a:r>
              <a:endParaRPr lang="en-US" sz="32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endParaRPr>
            </a:p>
          </p:txBody>
        </p:sp>
      </p:grpSp>
      <p:sp>
        <p:nvSpPr>
          <p:cNvPr id="6" name="Title 5">
            <a:extLst>
              <a:ext uri="{FF2B5EF4-FFF2-40B4-BE49-F238E27FC236}">
                <a16:creationId xmlns:a16="http://schemas.microsoft.com/office/drawing/2014/main" id="{C7971B89-04CD-7D96-A866-4271FB6620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63" y="402697"/>
            <a:ext cx="4639348" cy="1300388"/>
          </a:xfrm>
        </p:spPr>
        <p:txBody>
          <a:bodyPr anchor="t">
            <a:noAutofit/>
          </a:bodyPr>
          <a:lstStyle/>
          <a:p>
            <a:pPr>
              <a:lnSpc>
                <a:spcPts val="4200"/>
              </a:lnSpc>
            </a:pPr>
            <a:r>
              <a:rPr lang="th-TH" sz="28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โรคติดต่อทางเพศสัมพันธ์ (</a:t>
            </a:r>
            <a:r>
              <a:rPr lang="en-US" sz="28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STIs) </a:t>
            </a:r>
            <a:r>
              <a:rPr lang="th-TH" sz="28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คืออะไร</a:t>
            </a:r>
            <a:endParaRPr lang="en-US" sz="28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B1D877EA-E87C-02EE-6253-213619C6BAF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459266" y="601249"/>
            <a:ext cx="7377830" cy="1791222"/>
          </a:xfrm>
          <a:prstGeom prst="roundRect">
            <a:avLst>
              <a:gd name="adj" fmla="val 82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CD3E7890-502C-F147-295B-A2978BECC06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459266" y="2755725"/>
            <a:ext cx="7377830" cy="2279738"/>
          </a:xfrm>
          <a:prstGeom prst="roundRect">
            <a:avLst>
              <a:gd name="adj" fmla="val 82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602CD8F9-E217-07AB-25BF-8921B94736F7}"/>
              </a:ext>
            </a:extLst>
          </p:cNvPr>
          <p:cNvSpPr>
            <a:spLocks/>
          </p:cNvSpPr>
          <p:nvPr/>
        </p:nvSpPr>
        <p:spPr>
          <a:xfrm>
            <a:off x="4459266" y="5336087"/>
            <a:ext cx="7377830" cy="920664"/>
          </a:xfrm>
          <a:prstGeom prst="roundRect">
            <a:avLst>
              <a:gd name="adj" fmla="val 8275"/>
            </a:avLst>
          </a:prstGeom>
          <a:solidFill>
            <a:srgbClr val="00266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E572861-E2AC-C0F2-900F-AE115B89457C}"/>
              </a:ext>
            </a:extLst>
          </p:cNvPr>
          <p:cNvSpPr txBox="1"/>
          <p:nvPr/>
        </p:nvSpPr>
        <p:spPr>
          <a:xfrm>
            <a:off x="4716711" y="996743"/>
            <a:ext cx="6914299" cy="105157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>
              <a:spcAft>
                <a:spcPts val="500"/>
              </a:spcAft>
              <a:buSzPct val="80000"/>
            </a:pPr>
            <a:r>
              <a:rPr lang="en-US" sz="2000" b="1" dirty="0">
                <a:solidFill>
                  <a:srgbClr val="002664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STIs </a:t>
            </a:r>
            <a:r>
              <a:rPr lang="th-TH" sz="2000" b="1" dirty="0">
                <a:solidFill>
                  <a:srgbClr val="002664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หมายถึงโรคติดต่อทางเพศสัมพันธ์:</a:t>
            </a:r>
            <a:endParaRPr lang="en-US" sz="2000" b="1" dirty="0">
              <a:solidFill>
                <a:srgbClr val="002664"/>
              </a:solidFill>
              <a:latin typeface="Cordia New" panose="020B0304020202020204" pitchFamily="34" charset="-34"/>
              <a:cs typeface="Cordia New" panose="020B0304020202020204" pitchFamily="34" charset="-34"/>
            </a:endParaRPr>
          </a:p>
          <a:p>
            <a:pPr marL="179705" indent="-179705">
              <a:spcAft>
                <a:spcPts val="500"/>
              </a:spcAft>
              <a:buSzPct val="80000"/>
              <a:buFont typeface="Arial" panose="020B0604020202020204" pitchFamily="34" charset="0"/>
              <a:buChar char="•"/>
            </a:pPr>
            <a:r>
              <a:rPr lang="th-TH" sz="2000" dirty="0">
                <a:solidFill>
                  <a:srgbClr val="002664"/>
                </a:solidFill>
                <a:latin typeface="Cordia New"/>
                <a:cs typeface="Cordia New"/>
              </a:rPr>
              <a:t>โรคติดต่อทางเพศสัมพันธ์ (</a:t>
            </a:r>
            <a:r>
              <a:rPr lang="en-US" sz="2000" dirty="0">
                <a:solidFill>
                  <a:srgbClr val="002664"/>
                </a:solidFill>
                <a:latin typeface="Cordia New"/>
                <a:cs typeface="Cordia New"/>
              </a:rPr>
              <a:t>STIs) </a:t>
            </a:r>
            <a:r>
              <a:rPr lang="th-TH" sz="2000" dirty="0">
                <a:solidFill>
                  <a:srgbClr val="002664"/>
                </a:solidFill>
                <a:latin typeface="Cordia New"/>
                <a:cs typeface="Cordia New"/>
              </a:rPr>
              <a:t>คือการติดเชื้อที่เกิดจากแบคทีเรีย ไวรัส หรือปรสิต</a:t>
            </a:r>
          </a:p>
          <a:p>
            <a:pPr marL="179705" indent="-179705">
              <a:spcAft>
                <a:spcPts val="500"/>
              </a:spcAft>
              <a:buSzPct val="80000"/>
              <a:buFont typeface="Arial" panose="020B0604020202020204" pitchFamily="34" charset="0"/>
              <a:buChar char="•"/>
            </a:pPr>
            <a:r>
              <a:rPr lang="th-TH" sz="2000" dirty="0">
                <a:solidFill>
                  <a:srgbClr val="002664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โรคติดต่อทางเพศสัมพันธ์ (</a:t>
            </a:r>
            <a:r>
              <a:rPr lang="en-US" sz="2000" dirty="0">
                <a:solidFill>
                  <a:srgbClr val="002664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STIs) </a:t>
            </a:r>
            <a:r>
              <a:rPr lang="th-TH" sz="2000" dirty="0">
                <a:solidFill>
                  <a:srgbClr val="002664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ที่เกิดจากแบคทีเรียพบได้บ่อยกว่าในออสเตรเลีย</a:t>
            </a:r>
            <a:endParaRPr lang="en-US" sz="2000" dirty="0"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961C318-65B1-A6C2-8B10-C738D0A7DCEA}"/>
              </a:ext>
            </a:extLst>
          </p:cNvPr>
          <p:cNvSpPr txBox="1"/>
          <p:nvPr/>
        </p:nvSpPr>
        <p:spPr>
          <a:xfrm>
            <a:off x="4716711" y="3022313"/>
            <a:ext cx="6914299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500"/>
              </a:spcAft>
              <a:buSzPct val="80000"/>
            </a:pPr>
            <a:r>
              <a:rPr lang="th-TH" sz="2000" b="1" dirty="0">
                <a:solidFill>
                  <a:srgbClr val="002664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โรคติดต่อทางเพศสัมพันธ์ (</a:t>
            </a:r>
            <a:r>
              <a:rPr lang="en-US" sz="2000" b="1" dirty="0">
                <a:solidFill>
                  <a:srgbClr val="002664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STIs) </a:t>
            </a:r>
            <a:r>
              <a:rPr lang="th-TH" sz="2000" b="1" dirty="0">
                <a:solidFill>
                  <a:srgbClr val="002664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สำคัญเพราะ:</a:t>
            </a:r>
            <a:endParaRPr lang="en-US" sz="2000" b="1" dirty="0">
              <a:solidFill>
                <a:srgbClr val="002664"/>
              </a:solidFill>
              <a:latin typeface="Cordia New" panose="020B0304020202020204" pitchFamily="34" charset="-34"/>
              <a:cs typeface="Cordia New" panose="020B0304020202020204" pitchFamily="34" charset="-34"/>
            </a:endParaRPr>
          </a:p>
          <a:p>
            <a:pPr marL="180000" indent="-180000">
              <a:spcAft>
                <a:spcPts val="500"/>
              </a:spcAft>
              <a:buSzPct val="80000"/>
              <a:buFont typeface="Arial" panose="020B0604020202020204" pitchFamily="34" charset="0"/>
              <a:buChar char="•"/>
            </a:pPr>
            <a:r>
              <a:rPr lang="th-TH" sz="2000" dirty="0">
                <a:solidFill>
                  <a:srgbClr val="002664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โรคติดต่อทางเพศสัมพันธ์ (</a:t>
            </a:r>
            <a:r>
              <a:rPr lang="en-US" sz="2000" dirty="0">
                <a:solidFill>
                  <a:srgbClr val="002664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STIs) </a:t>
            </a:r>
            <a:r>
              <a:rPr lang="th-TH" sz="2000" dirty="0">
                <a:solidFill>
                  <a:srgbClr val="002664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สามารถรักษาได้และบางชนิดสามารถรักษาหายขาดได้</a:t>
            </a:r>
          </a:p>
          <a:p>
            <a:pPr marL="180000" indent="-180000">
              <a:spcAft>
                <a:spcPts val="500"/>
              </a:spcAft>
              <a:buSzPct val="80000"/>
              <a:buFont typeface="Arial" panose="020B0604020202020204" pitchFamily="34" charset="0"/>
              <a:buChar char="•"/>
            </a:pPr>
            <a:r>
              <a:rPr lang="th-TH" sz="2000" dirty="0">
                <a:solidFill>
                  <a:srgbClr val="002664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ถ้าไม่ได้รับการรักษา โรคเหล่านี้อาจนำไปสู่ปัญหาสุขภาพที่ร้ายแรงได้</a:t>
            </a:r>
          </a:p>
          <a:p>
            <a:pPr marL="180000" indent="-180000">
              <a:spcAft>
                <a:spcPts val="500"/>
              </a:spcAft>
              <a:buSzPct val="80000"/>
              <a:buFont typeface="Arial" panose="020B0604020202020204" pitchFamily="34" charset="0"/>
              <a:buChar char="•"/>
            </a:pPr>
            <a:r>
              <a:rPr lang="th-TH" sz="2000" dirty="0">
                <a:solidFill>
                  <a:srgbClr val="002664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ผู้คนจำนวนมาก อาจเป็นโรคติดต่อทางเพศสัมพันธ์ (</a:t>
            </a:r>
            <a:r>
              <a:rPr lang="en-US" sz="2000" dirty="0">
                <a:solidFill>
                  <a:srgbClr val="002664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STI)</a:t>
            </a:r>
            <a:r>
              <a:rPr lang="th-TH" sz="2000" dirty="0">
                <a:solidFill>
                  <a:srgbClr val="002664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โดยที่ไม่รู้ตัวซึ่งจะเพิ่มการถ่ายทอดไปยังผู้อื่นได้มากขึ้น</a:t>
            </a:r>
            <a:endParaRPr lang="en-US" sz="2000" dirty="0">
              <a:solidFill>
                <a:srgbClr val="002664"/>
              </a:solidFill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2B1A46E-7C46-1504-71E3-370F02AB34C9}"/>
              </a:ext>
            </a:extLst>
          </p:cNvPr>
          <p:cNvSpPr txBox="1"/>
          <p:nvPr/>
        </p:nvSpPr>
        <p:spPr>
          <a:xfrm>
            <a:off x="4325092" y="5457462"/>
            <a:ext cx="6914299" cy="67711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th-TH" sz="2000" b="1" dirty="0">
                <a:solidFill>
                  <a:schemeClr val="bg1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การเข้ารับการตรวจเป็นประจำเป็นสิ่งสำคัญเพื่อให้ทราบว่าคุณเป็นโรคติดต่อทางเพศสัมพันธ์ (</a:t>
            </a:r>
            <a:r>
              <a:rPr lang="en-US" sz="2000" b="1" dirty="0">
                <a:solidFill>
                  <a:schemeClr val="bg1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STI) </a:t>
            </a:r>
            <a:r>
              <a:rPr lang="th-TH" sz="2000" b="1" dirty="0">
                <a:solidFill>
                  <a:schemeClr val="bg1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หรือไม่</a:t>
            </a:r>
            <a:endParaRPr lang="en-US" sz="2000" b="1" dirty="0">
              <a:solidFill>
                <a:schemeClr val="bg1"/>
              </a:solidFill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098010B-760E-CF73-599E-F8F6C0381C2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5373" y="2645303"/>
            <a:ext cx="2082800" cy="3810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29831D5-C420-3736-B541-CBF9B0CC979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43560" y="5021321"/>
            <a:ext cx="1187450" cy="15494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BB3BF12-16D6-F892-656F-1E51EEABEAD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68564" y="228009"/>
            <a:ext cx="781050" cy="781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24217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CBFD1AE-FC5F-B9FB-AC42-D6BB8B7D2C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A4CEF08-521F-DCA5-4102-14B6A25D3E2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B183CC-AE5B-EF55-487C-6B06A651250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4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44AFB338-12F4-493E-30A7-3A1BECC77A5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7368" y="5323562"/>
            <a:ext cx="11349623" cy="977030"/>
          </a:xfrm>
          <a:prstGeom prst="roundRect">
            <a:avLst>
              <a:gd name="adj" fmla="val 82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8B69D029-1516-1B8C-C107-19C7DAC138E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7368" y="1853852"/>
            <a:ext cx="3533383" cy="3256767"/>
          </a:xfrm>
          <a:prstGeom prst="roundRect">
            <a:avLst>
              <a:gd name="adj" fmla="val 481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 Same-side Corner of Rectangle 7">
            <a:extLst>
              <a:ext uri="{FF2B5EF4-FFF2-40B4-BE49-F238E27FC236}">
                <a16:creationId xmlns:a16="http://schemas.microsoft.com/office/drawing/2014/main" id="{8853A9AC-C94C-2CF1-EB7C-DB623299642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7368" y="1853852"/>
            <a:ext cx="3533383" cy="673308"/>
          </a:xfrm>
          <a:prstGeom prst="round2SameRect">
            <a:avLst/>
          </a:prstGeom>
          <a:solidFill>
            <a:srgbClr val="B9A7F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000" dirty="0">
                <a:solidFill>
                  <a:srgbClr val="002664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โรคติดต่อทางเพศสัมพันธ์ (</a:t>
            </a:r>
            <a:r>
              <a:rPr lang="en-US" sz="2000" dirty="0">
                <a:solidFill>
                  <a:srgbClr val="002664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STIs) </a:t>
            </a:r>
            <a:r>
              <a:rPr lang="th-TH" sz="2000" dirty="0">
                <a:solidFill>
                  <a:srgbClr val="002664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ที่เกิดจาก </a:t>
            </a:r>
          </a:p>
          <a:p>
            <a:pPr algn="ctr"/>
            <a:r>
              <a:rPr lang="th-TH" sz="2000" dirty="0">
                <a:solidFill>
                  <a:srgbClr val="002664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แบคทีเรีย</a:t>
            </a:r>
            <a:endParaRPr lang="en-US" sz="2000" dirty="0">
              <a:solidFill>
                <a:srgbClr val="002664"/>
              </a:solidFill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F55DE74C-9225-7256-3582-177B8577B61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14887" y="1853852"/>
            <a:ext cx="3533383" cy="3256767"/>
          </a:xfrm>
          <a:prstGeom prst="roundRect">
            <a:avLst>
              <a:gd name="adj" fmla="val 481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 Same-side Corner of Rectangle 9">
            <a:extLst>
              <a:ext uri="{FF2B5EF4-FFF2-40B4-BE49-F238E27FC236}">
                <a16:creationId xmlns:a16="http://schemas.microsoft.com/office/drawing/2014/main" id="{D59ACCB8-137C-669E-A1FD-47EE8845AF0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14887" y="1853852"/>
            <a:ext cx="3533383" cy="673308"/>
          </a:xfrm>
          <a:prstGeom prst="round2SameRect">
            <a:avLst/>
          </a:prstGeom>
          <a:solidFill>
            <a:srgbClr val="00C29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000" dirty="0">
                <a:solidFill>
                  <a:srgbClr val="002664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โรคติดต่อทางเพศสัมพันธ์ (</a:t>
            </a:r>
            <a:r>
              <a:rPr lang="en-US" sz="2000" dirty="0">
                <a:solidFill>
                  <a:srgbClr val="002664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STIs) </a:t>
            </a:r>
            <a:r>
              <a:rPr lang="th-TH" sz="2000" dirty="0">
                <a:solidFill>
                  <a:srgbClr val="002664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ที่เกิดจาก </a:t>
            </a:r>
          </a:p>
          <a:p>
            <a:pPr algn="ctr"/>
            <a:r>
              <a:rPr lang="th-TH" sz="2000" dirty="0">
                <a:solidFill>
                  <a:srgbClr val="002664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ไวรัส</a:t>
            </a:r>
            <a:endParaRPr lang="en-US" sz="2000" dirty="0">
              <a:solidFill>
                <a:srgbClr val="002664"/>
              </a:solidFill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0FD57927-617B-128C-B8A3-44EB3F92480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8227130" y="1853852"/>
            <a:ext cx="3533383" cy="3256767"/>
          </a:xfrm>
          <a:prstGeom prst="roundRect">
            <a:avLst>
              <a:gd name="adj" fmla="val 481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 Same-side Corner of Rectangle 11">
            <a:extLst>
              <a:ext uri="{FF2B5EF4-FFF2-40B4-BE49-F238E27FC236}">
                <a16:creationId xmlns:a16="http://schemas.microsoft.com/office/drawing/2014/main" id="{65B163CB-D3A2-BB20-B323-37433147779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8227130" y="1853852"/>
            <a:ext cx="3533383" cy="673308"/>
          </a:xfrm>
          <a:prstGeom prst="round2SameRect">
            <a:avLst/>
          </a:prstGeom>
          <a:solidFill>
            <a:srgbClr val="00266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000" b="1" dirty="0">
                <a:solidFill>
                  <a:schemeClr val="bg1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โรคติดต่อทางเพศสัมพันธ์ (</a:t>
            </a:r>
            <a:r>
              <a:rPr lang="en-US" sz="2000" b="1" dirty="0">
                <a:solidFill>
                  <a:schemeClr val="bg1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STIs) </a:t>
            </a:r>
            <a:r>
              <a:rPr lang="th-TH" sz="2000" b="1" dirty="0">
                <a:solidFill>
                  <a:schemeClr val="bg1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ที่เกิดจาก ปรสิต</a:t>
            </a:r>
            <a:endParaRPr lang="en-US" sz="2000" b="1" dirty="0">
              <a:solidFill>
                <a:schemeClr val="bg1"/>
              </a:solidFill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  <p:sp>
        <p:nvSpPr>
          <p:cNvPr id="13" name="Title 5">
            <a:extLst>
              <a:ext uri="{FF2B5EF4-FFF2-40B4-BE49-F238E27FC236}">
                <a16:creationId xmlns:a16="http://schemas.microsoft.com/office/drawing/2014/main" id="{0AB292A3-D680-FD7D-FE5B-0604C9434CBC}"/>
              </a:ext>
            </a:extLst>
          </p:cNvPr>
          <p:cNvSpPr txBox="1">
            <a:spLocks/>
          </p:cNvSpPr>
          <p:nvPr/>
        </p:nvSpPr>
        <p:spPr>
          <a:xfrm>
            <a:off x="354905" y="438493"/>
            <a:ext cx="6839525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th-TH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โรคติดต่อทางเพศสัมพันธ์ (</a:t>
            </a: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STIs) </a:t>
            </a:r>
            <a:r>
              <a:rPr lang="th-TH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ที่พบบ่อยที่สุดคืออะไร?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11048EA-491D-5F68-CE37-2C10F674A324}"/>
              </a:ext>
            </a:extLst>
          </p:cNvPr>
          <p:cNvSpPr txBox="1"/>
          <p:nvPr/>
        </p:nvSpPr>
        <p:spPr>
          <a:xfrm>
            <a:off x="648182" y="2789499"/>
            <a:ext cx="3078866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180000" indent="-180000">
              <a:spcAft>
                <a:spcPts val="500"/>
              </a:spcAft>
              <a:buSzPct val="80000"/>
              <a:buFont typeface="Arial" panose="020B0604020202020204" pitchFamily="34" charset="0"/>
              <a:buChar char="•"/>
            </a:pPr>
            <a:r>
              <a:rPr lang="th-TH" sz="2000" dirty="0">
                <a:solidFill>
                  <a:srgbClr val="002664"/>
                </a:solidFill>
                <a:latin typeface="Public Sans ExtraLight" pitchFamily="2" charset="77"/>
              </a:rPr>
              <a:t>โรคซิฟิลิส</a:t>
            </a:r>
          </a:p>
          <a:p>
            <a:pPr marL="180000" indent="-180000">
              <a:spcAft>
                <a:spcPts val="500"/>
              </a:spcAft>
              <a:buSzPct val="80000"/>
              <a:buFont typeface="Arial" panose="020B0604020202020204" pitchFamily="34" charset="0"/>
              <a:buChar char="•"/>
            </a:pPr>
            <a:r>
              <a:rPr lang="th-TH" sz="2000" dirty="0">
                <a:solidFill>
                  <a:srgbClr val="002664"/>
                </a:solidFill>
                <a:latin typeface="Public Sans ExtraLight" pitchFamily="2" charset="77"/>
              </a:rPr>
              <a:t>โรคหนองในเทียม </a:t>
            </a:r>
          </a:p>
          <a:p>
            <a:pPr marL="180000" indent="-180000">
              <a:spcAft>
                <a:spcPts val="500"/>
              </a:spcAft>
              <a:buSzPct val="80000"/>
              <a:buFont typeface="Arial" panose="020B0604020202020204" pitchFamily="34" charset="0"/>
              <a:buChar char="•"/>
            </a:pPr>
            <a:r>
              <a:rPr lang="th-TH" sz="2000" dirty="0">
                <a:solidFill>
                  <a:srgbClr val="002664"/>
                </a:solidFill>
                <a:latin typeface="Public Sans ExtraLight" pitchFamily="2" charset="77"/>
              </a:rPr>
              <a:t>โรคหนองใน</a:t>
            </a:r>
            <a:endParaRPr lang="en-US" sz="2000" dirty="0">
              <a:latin typeface="Public Sans ExtraLight" pitchFamily="2" charset="77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367BAEE-B55C-DE37-C1CF-DE7CA9718DD2}"/>
              </a:ext>
            </a:extLst>
          </p:cNvPr>
          <p:cNvSpPr txBox="1"/>
          <p:nvPr/>
        </p:nvSpPr>
        <p:spPr>
          <a:xfrm>
            <a:off x="4495846" y="2789499"/>
            <a:ext cx="3171464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180000" indent="-180000">
              <a:spcAft>
                <a:spcPts val="500"/>
              </a:spcAft>
              <a:buSzPct val="80000"/>
              <a:buFont typeface="Arial" panose="020B0604020202020204" pitchFamily="34" charset="0"/>
              <a:buChar char="•"/>
            </a:pPr>
            <a:r>
              <a:rPr lang="th-TH" sz="2000" dirty="0">
                <a:solidFill>
                  <a:srgbClr val="002664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เอ็มพ็อกซ์ (ฝีดาษลิง)*</a:t>
            </a:r>
          </a:p>
          <a:p>
            <a:pPr marL="180000" indent="-180000">
              <a:spcAft>
                <a:spcPts val="500"/>
              </a:spcAft>
              <a:buSzPct val="80000"/>
              <a:buFont typeface="Arial" panose="020B0604020202020204" pitchFamily="34" charset="0"/>
              <a:buChar char="•"/>
            </a:pPr>
            <a:r>
              <a:rPr lang="th-TH" sz="2000" dirty="0">
                <a:solidFill>
                  <a:srgbClr val="002664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ไวรัสภูมิคุ้มกันบกพร่องของมนุษย์ (</a:t>
            </a:r>
            <a:r>
              <a:rPr lang="en-US" sz="2000" dirty="0">
                <a:solidFill>
                  <a:srgbClr val="002664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HIV)</a:t>
            </a:r>
          </a:p>
          <a:p>
            <a:pPr marL="180000" indent="-180000">
              <a:spcAft>
                <a:spcPts val="500"/>
              </a:spcAft>
              <a:buSzPct val="80000"/>
              <a:buFont typeface="Arial" panose="020B0604020202020204" pitchFamily="34" charset="0"/>
              <a:buChar char="•"/>
            </a:pPr>
            <a:r>
              <a:rPr lang="th-TH" sz="2000" dirty="0">
                <a:solidFill>
                  <a:srgbClr val="002664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โรคเริมที่อวัยวะเพศ</a:t>
            </a:r>
          </a:p>
          <a:p>
            <a:pPr marL="180000" indent="-180000">
              <a:spcAft>
                <a:spcPts val="500"/>
              </a:spcAft>
              <a:buSzPct val="80000"/>
              <a:buFont typeface="Arial" panose="020B0604020202020204" pitchFamily="34" charset="0"/>
              <a:buChar char="•"/>
            </a:pPr>
            <a:r>
              <a:rPr lang="th-TH" sz="2000" dirty="0">
                <a:solidFill>
                  <a:srgbClr val="002664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 หูดบริเวณอวัยวะเพศ</a:t>
            </a:r>
          </a:p>
          <a:p>
            <a:pPr marL="180000" indent="-180000">
              <a:spcAft>
                <a:spcPts val="500"/>
              </a:spcAft>
              <a:buSzPct val="80000"/>
              <a:buFont typeface="Arial" panose="020B0604020202020204" pitchFamily="34" charset="0"/>
              <a:buChar char="•"/>
            </a:pPr>
            <a:r>
              <a:rPr lang="th-TH" sz="2000" dirty="0">
                <a:solidFill>
                  <a:srgbClr val="002664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โรคตับอักเสบ บี</a:t>
            </a:r>
            <a:endParaRPr lang="en-US" sz="2000" dirty="0"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C82A1F0-06DF-F86A-43DE-C5DD1F671E94}"/>
              </a:ext>
            </a:extLst>
          </p:cNvPr>
          <p:cNvSpPr txBox="1"/>
          <p:nvPr/>
        </p:nvSpPr>
        <p:spPr>
          <a:xfrm>
            <a:off x="8461094" y="2789499"/>
            <a:ext cx="3078866" cy="105157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 marL="179705" indent="-179705">
              <a:spcAft>
                <a:spcPts val="500"/>
              </a:spcAft>
              <a:buSzPct val="80000"/>
              <a:buFont typeface="Arial" panose="020B0604020202020204" pitchFamily="34" charset="0"/>
              <a:buChar char="•"/>
            </a:pPr>
            <a:r>
              <a:rPr lang="th-TH" sz="2000" dirty="0">
                <a:solidFill>
                  <a:srgbClr val="002664"/>
                </a:solidFill>
                <a:latin typeface="Public Sans ExtraLight"/>
                <a:cs typeface="Cordia New"/>
              </a:rPr>
              <a:t>โรคติดเชื้อ</a:t>
            </a:r>
            <a:r>
              <a:rPr lang="th-TH" sz="2000" dirty="0" err="1">
                <a:solidFill>
                  <a:srgbClr val="002664"/>
                </a:solidFill>
                <a:latin typeface="Public Sans ExtraLight"/>
                <a:cs typeface="Cordia New"/>
              </a:rPr>
              <a:t>ทริ</a:t>
            </a:r>
            <a:r>
              <a:rPr lang="th-TH" sz="2000" dirty="0">
                <a:solidFill>
                  <a:srgbClr val="002664"/>
                </a:solidFill>
                <a:latin typeface="Public Sans ExtraLight"/>
                <a:cs typeface="Cordia New"/>
              </a:rPr>
              <a:t>โคโม</a:t>
            </a:r>
            <a:r>
              <a:rPr lang="th-TH" sz="2000" dirty="0" err="1">
                <a:solidFill>
                  <a:srgbClr val="002664"/>
                </a:solidFill>
                <a:latin typeface="Public Sans ExtraLight"/>
                <a:cs typeface="Cordia New"/>
              </a:rPr>
              <a:t>แน</a:t>
            </a:r>
            <a:r>
              <a:rPr lang="th-TH" sz="2000" dirty="0">
                <a:solidFill>
                  <a:srgbClr val="002664"/>
                </a:solidFill>
                <a:latin typeface="Public Sans ExtraLight"/>
                <a:cs typeface="Cordia New"/>
              </a:rPr>
              <a:t>ส (</a:t>
            </a:r>
            <a:r>
              <a:rPr lang="th-TH" sz="2000" dirty="0" err="1">
                <a:solidFill>
                  <a:srgbClr val="002664"/>
                </a:solidFill>
                <a:latin typeface="Public Sans ExtraLight"/>
                <a:cs typeface="Cordia New"/>
              </a:rPr>
              <a:t>ทริช</a:t>
            </a:r>
            <a:r>
              <a:rPr lang="th-TH" sz="2000" dirty="0">
                <a:solidFill>
                  <a:srgbClr val="002664"/>
                </a:solidFill>
                <a:latin typeface="Public Sans ExtraLight"/>
                <a:cs typeface="Cordia New"/>
              </a:rPr>
              <a:t>)</a:t>
            </a:r>
            <a:endParaRPr lang="en-US" dirty="0"/>
          </a:p>
          <a:p>
            <a:pPr marL="179705" indent="-179705">
              <a:spcAft>
                <a:spcPts val="500"/>
              </a:spcAft>
              <a:buSzPct val="80000"/>
              <a:buFont typeface="Arial" panose="020B0604020202020204" pitchFamily="34" charset="0"/>
              <a:buChar char="•"/>
            </a:pPr>
            <a:r>
              <a:rPr lang="th-TH" sz="2000" dirty="0">
                <a:solidFill>
                  <a:srgbClr val="002664"/>
                </a:solidFill>
                <a:latin typeface="Public Sans ExtraLight" pitchFamily="2" charset="77"/>
              </a:rPr>
              <a:t>เหาหัวหน่าว (หิด)</a:t>
            </a:r>
            <a:endParaRPr lang="en-US" sz="2000" dirty="0">
              <a:latin typeface="Public Sans ExtraLight" pitchFamily="2" charset="77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13780C0-C2CB-52E8-F0F9-87CF282413EB}"/>
              </a:ext>
            </a:extLst>
          </p:cNvPr>
          <p:cNvSpPr txBox="1"/>
          <p:nvPr/>
        </p:nvSpPr>
        <p:spPr>
          <a:xfrm>
            <a:off x="752354" y="5630701"/>
            <a:ext cx="10695008" cy="4001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th-TH" sz="2000" b="1" dirty="0">
                <a:solidFill>
                  <a:srgbClr val="002664"/>
                </a:solidFill>
                <a:latin typeface="Cordia New"/>
                <a:cs typeface="Cordia New"/>
              </a:rPr>
              <a:t>โรคติดต่อทางเพศสัมพันธ์ (</a:t>
            </a:r>
            <a:r>
              <a:rPr lang="en-US" sz="2000" b="1" dirty="0">
                <a:solidFill>
                  <a:srgbClr val="002664"/>
                </a:solidFill>
                <a:latin typeface="Cordia New"/>
                <a:cs typeface="Cordia New"/>
              </a:rPr>
              <a:t>STIs) </a:t>
            </a:r>
            <a:r>
              <a:rPr lang="th-TH" sz="2000" b="1" dirty="0">
                <a:solidFill>
                  <a:srgbClr val="002664"/>
                </a:solidFill>
                <a:latin typeface="Cordia New"/>
                <a:cs typeface="Cordia New"/>
              </a:rPr>
              <a:t>ที่พบบ่อยในออสเตรเลียคือ โรคหนองในเทียม โรคหนองใน และโรคซิฟิลิส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4780E58-1790-A9E6-D982-86BE0877BE1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1977" y="-709574"/>
            <a:ext cx="4914900" cy="2330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25504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D45E569-98FE-60F8-6992-57E948D60D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4D2AA2D-812C-9ACA-98FE-371E935641D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4C9328-EC2B-B6F0-1472-5CA3FE4E60C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5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6D5E8E7D-64A6-A070-AFE8-3996077EA031}"/>
              </a:ext>
            </a:extLst>
          </p:cNvPr>
          <p:cNvSpPr txBox="1">
            <a:spLocks/>
          </p:cNvSpPr>
          <p:nvPr/>
        </p:nvSpPr>
        <p:spPr>
          <a:xfrm>
            <a:off x="439838" y="438493"/>
            <a:ext cx="7047890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th-TH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คุณติดโรคติดต่อทางเพศสัมพันธ์ (</a:t>
            </a: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STIs) </a:t>
            </a:r>
            <a:r>
              <a:rPr lang="th-TH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ได้อย่างไร?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3C81B4-A74D-6C36-39B8-5FCE71071521}"/>
              </a:ext>
            </a:extLst>
          </p:cNvPr>
          <p:cNvSpPr txBox="1"/>
          <p:nvPr/>
        </p:nvSpPr>
        <p:spPr>
          <a:xfrm>
            <a:off x="439838" y="4444679"/>
            <a:ext cx="2488557" cy="105157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th-TH" sz="2000" dirty="0">
                <a:solidFill>
                  <a:srgbClr val="002664"/>
                </a:solidFill>
                <a:latin typeface="Public Sans ExtraLight"/>
                <a:cs typeface="Cordia New"/>
              </a:rPr>
              <a:t>ระหว่างการมีเพศสัมพันธ์ทางช่องคลอด ทางปากหรือทางทวารหนัก</a:t>
            </a:r>
            <a:endParaRPr lang="en-US" sz="2000" dirty="0">
              <a:latin typeface="Public Sans ExtraLight"/>
              <a:cs typeface="Cordia New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86D963A-C508-E6A3-696D-99A39ABAEF07}"/>
              </a:ext>
            </a:extLst>
          </p:cNvPr>
          <p:cNvSpPr txBox="1"/>
          <p:nvPr/>
        </p:nvSpPr>
        <p:spPr>
          <a:xfrm>
            <a:off x="3352800" y="4444679"/>
            <a:ext cx="2488557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th-TH" sz="2000" dirty="0">
                <a:solidFill>
                  <a:srgbClr val="002664"/>
                </a:solidFill>
                <a:latin typeface="Public Sans ExtraLight" pitchFamily="2" charset="77"/>
              </a:rPr>
              <a:t>โดยการแบ่งปันของเหลวในร่างกาย เช่น น้ำอสุจิ น้ำจากช่องคลอด น้ำนมแม่หรือเลือด</a:t>
            </a:r>
            <a:endParaRPr lang="en-US" sz="2000" dirty="0">
              <a:latin typeface="Public Sans ExtraLight" pitchFamily="2" charset="7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E3FD234-80AB-95D4-E286-5DE87E7CCF86}"/>
              </a:ext>
            </a:extLst>
          </p:cNvPr>
          <p:cNvSpPr txBox="1"/>
          <p:nvPr/>
        </p:nvSpPr>
        <p:spPr>
          <a:xfrm>
            <a:off x="6265762" y="4444679"/>
            <a:ext cx="2488557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th-TH" sz="2000" dirty="0">
                <a:solidFill>
                  <a:srgbClr val="002664"/>
                </a:solidFill>
                <a:latin typeface="Public Sans ExtraLight" pitchFamily="2" charset="77"/>
              </a:rPr>
              <a:t>ผ่านการสัมผัสทางผิวหนังอย่างใกล้ชิด</a:t>
            </a:r>
            <a:endParaRPr lang="en-US" sz="2000" dirty="0">
              <a:latin typeface="Public Sans ExtraLight" pitchFamily="2" charset="7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D4CCCB9-9EEB-FD33-E32B-D4E670B9C157}"/>
              </a:ext>
            </a:extLst>
          </p:cNvPr>
          <p:cNvSpPr txBox="1"/>
          <p:nvPr/>
        </p:nvSpPr>
        <p:spPr>
          <a:xfrm>
            <a:off x="9178725" y="4444679"/>
            <a:ext cx="2592728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th-TH" sz="2000" dirty="0">
                <a:solidFill>
                  <a:srgbClr val="002664"/>
                </a:solidFill>
                <a:latin typeface="Public Sans ExtraLight" pitchFamily="2" charset="77"/>
              </a:rPr>
              <a:t>ในระหว่างตั้งครรภ์ คลอดบุตรและการให้นมบุตร</a:t>
            </a:r>
            <a:endParaRPr lang="en-US" sz="2000" dirty="0">
              <a:latin typeface="Public Sans ExtraLight" pitchFamily="2" charset="77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616588F-8204-63A2-A41F-F1C3482C7F5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89525" y="130723"/>
            <a:ext cx="4978400" cy="16573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0E3E227-2D5D-AD39-27BD-A0F6006450F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5785" y="5491880"/>
            <a:ext cx="4730750" cy="2584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18050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7124ACB-0905-9036-B839-7BC8776702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8F44B3D-BEFD-0917-BBB0-74F96CFCE7F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EDCC3D-DF19-7CEA-6B2C-ABC3A3A1954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6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D8D5040E-9CB1-9F69-8B89-F7F210820E01}"/>
              </a:ext>
            </a:extLst>
          </p:cNvPr>
          <p:cNvSpPr txBox="1">
            <a:spLocks/>
          </p:cNvSpPr>
          <p:nvPr/>
        </p:nvSpPr>
        <p:spPr>
          <a:xfrm>
            <a:off x="358815" y="438493"/>
            <a:ext cx="6180008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th-TH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คุณไม่สามารถได้รับโรคติดต่อทางเพศสัมพันธ์ (</a:t>
            </a: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STIs) </a:t>
            </a:r>
            <a:r>
              <a:rPr lang="th-TH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จาก</a:t>
            </a:r>
            <a:r>
              <a:rPr lang="en-PH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…</a:t>
            </a:r>
            <a:endParaRPr lang="th-TH" sz="40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BD9B85C-ABC1-E395-4677-F248F4BE96A5}"/>
              </a:ext>
            </a:extLst>
          </p:cNvPr>
          <p:cNvSpPr txBox="1"/>
          <p:nvPr/>
        </p:nvSpPr>
        <p:spPr>
          <a:xfrm>
            <a:off x="358815" y="4363656"/>
            <a:ext cx="2013995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th-TH" sz="2000" dirty="0">
                <a:solidFill>
                  <a:srgbClr val="002664"/>
                </a:solidFill>
                <a:latin typeface="Public Sans ExtraLight" pitchFamily="2" charset="77"/>
              </a:rPr>
              <a:t>การแบ่งปันอาหารหรือเครื่องใช้</a:t>
            </a:r>
            <a:endParaRPr lang="en-US" sz="2000" dirty="0">
              <a:latin typeface="Public Sans ExtraLight" pitchFamily="2" charset="7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80AC45D-0355-9D41-5185-16A15821CF30}"/>
              </a:ext>
            </a:extLst>
          </p:cNvPr>
          <p:cNvSpPr txBox="1"/>
          <p:nvPr/>
        </p:nvSpPr>
        <p:spPr>
          <a:xfrm>
            <a:off x="2711370" y="4363656"/>
            <a:ext cx="2013995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th-TH" sz="2000" dirty="0">
                <a:solidFill>
                  <a:srgbClr val="002664"/>
                </a:solidFill>
                <a:latin typeface="Public Sans ExtraLight" pitchFamily="2" charset="77"/>
              </a:rPr>
              <a:t>การใช้ห้องน้ำร่วมกัน</a:t>
            </a:r>
            <a:endParaRPr lang="en-US" sz="2000" dirty="0">
              <a:latin typeface="Public Sans ExtraLight" pitchFamily="2" charset="7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529316E-4278-3787-E31F-A9E81BCD5366}"/>
              </a:ext>
            </a:extLst>
          </p:cNvPr>
          <p:cNvSpPr txBox="1"/>
          <p:nvPr/>
        </p:nvSpPr>
        <p:spPr>
          <a:xfrm>
            <a:off x="5063924" y="4363656"/>
            <a:ext cx="2013995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th-TH" sz="2000" dirty="0">
                <a:solidFill>
                  <a:srgbClr val="002664"/>
                </a:solidFill>
                <a:latin typeface="Public Sans ExtraLight" pitchFamily="2" charset="77"/>
              </a:rPr>
              <a:t>การใช้ห้องอาบน้ำหรือสระว่ายน้ำร่วมกัน</a:t>
            </a:r>
            <a:endParaRPr lang="en-US" sz="2000" dirty="0">
              <a:latin typeface="Public Sans ExtraLight" pitchFamily="2" charset="7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3C5433D-2D95-636D-A8FE-CF9A3BA0A1FD}"/>
              </a:ext>
            </a:extLst>
          </p:cNvPr>
          <p:cNvSpPr txBox="1"/>
          <p:nvPr/>
        </p:nvSpPr>
        <p:spPr>
          <a:xfrm>
            <a:off x="7416479" y="4363656"/>
            <a:ext cx="2013995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th-TH" sz="2000" dirty="0">
                <a:solidFill>
                  <a:srgbClr val="002664"/>
                </a:solidFill>
                <a:latin typeface="Public Sans ExtraLight" pitchFamily="2" charset="77"/>
              </a:rPr>
              <a:t>การจับมือ</a:t>
            </a:r>
            <a:endParaRPr lang="en-US" sz="2000" dirty="0">
              <a:latin typeface="Public Sans ExtraLight" pitchFamily="2" charset="7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5065D79-2814-C85E-DEF5-B581D23DF2F8}"/>
              </a:ext>
            </a:extLst>
          </p:cNvPr>
          <p:cNvSpPr txBox="1"/>
          <p:nvPr/>
        </p:nvSpPr>
        <p:spPr>
          <a:xfrm>
            <a:off x="9769033" y="4363656"/>
            <a:ext cx="2013995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th-TH" sz="2000" dirty="0">
                <a:solidFill>
                  <a:srgbClr val="002664"/>
                </a:solidFill>
                <a:latin typeface="Public Sans ExtraLight" pitchFamily="2" charset="77"/>
              </a:rPr>
              <a:t>การจูบแห้ง</a:t>
            </a:r>
            <a:endParaRPr lang="en-US" sz="2000" dirty="0">
              <a:latin typeface="Public Sans ExtraLight" pitchFamily="2" charset="77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BA80253-C605-1923-1952-EF191D76CAE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1977" y="-709574"/>
            <a:ext cx="4914900" cy="2330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65237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669B3D2-C283-D1F7-2726-2E7B21947B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CB67CB6-4657-A668-20B0-34B68745FAB8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07" y="0"/>
            <a:ext cx="4470400" cy="80391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9C873ED-B243-8860-C201-7470104BC42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56F9BF-BA41-210A-BA6B-40B0D447EEA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7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9" name="Title 5">
            <a:extLst>
              <a:ext uri="{FF2B5EF4-FFF2-40B4-BE49-F238E27FC236}">
                <a16:creationId xmlns:a16="http://schemas.microsoft.com/office/drawing/2014/main" id="{87544140-0AC2-871A-248A-0E72910307B3}"/>
              </a:ext>
            </a:extLst>
          </p:cNvPr>
          <p:cNvSpPr txBox="1">
            <a:spLocks/>
          </p:cNvSpPr>
          <p:nvPr/>
        </p:nvSpPr>
        <p:spPr>
          <a:xfrm>
            <a:off x="345598" y="1410767"/>
            <a:ext cx="4259893" cy="189959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th-TH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อาการของโรคซิฟิลิสที่พบบ่อยมีอะไรบ้าง</a:t>
            </a:r>
            <a:endParaRPr lang="en-US" sz="40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96930A6-5464-24A8-CEB4-C261080AC69E}"/>
              </a:ext>
            </a:extLst>
          </p:cNvPr>
          <p:cNvSpPr txBox="1"/>
          <p:nvPr/>
        </p:nvSpPr>
        <p:spPr>
          <a:xfrm>
            <a:off x="4860162" y="1503365"/>
            <a:ext cx="6986240" cy="340416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th-TH" sz="2400" dirty="0">
                <a:solidFill>
                  <a:srgbClr val="002664"/>
                </a:solidFill>
                <a:latin typeface="Public Sans ExtraLight"/>
                <a:cs typeface="Cordia New"/>
              </a:rPr>
              <a:t>แผลในหรือบนปาก องคชาต ช่องคลอด ทวารหนัก หรือปากมดลูก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th-TH" sz="2400" dirty="0">
                <a:solidFill>
                  <a:srgbClr val="002664"/>
                </a:solidFill>
                <a:latin typeface="Public Sans ExtraLight"/>
                <a:cs typeface="Cordia New"/>
              </a:rPr>
              <a:t>ผื่นแดงบนมือ หลัง หน้าอก หรือเท้า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th-TH" sz="2400" dirty="0">
                <a:solidFill>
                  <a:srgbClr val="002664"/>
                </a:solidFill>
                <a:latin typeface="Public Sans ExtraLight"/>
                <a:cs typeface="Cordia New"/>
              </a:rPr>
              <a:t>ต่อมบวมที่รักแร้ หรือขาหนีบของคุณ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th-TH" sz="2400" dirty="0">
                <a:solidFill>
                  <a:srgbClr val="002664"/>
                </a:solidFill>
                <a:latin typeface="Public Sans ExtraLight" pitchFamily="2" charset="77"/>
              </a:rPr>
              <a:t>ไข้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th-TH" sz="2400" dirty="0">
                <a:solidFill>
                  <a:srgbClr val="002664"/>
                </a:solidFill>
                <a:latin typeface="Public Sans ExtraLight" pitchFamily="2" charset="77"/>
              </a:rPr>
              <a:t>ผมร่วง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th-TH" sz="2400" dirty="0">
                <a:solidFill>
                  <a:srgbClr val="002664"/>
                </a:solidFill>
                <a:latin typeface="Public Sans ExtraLight" pitchFamily="2" charset="77"/>
              </a:rPr>
              <a:t>ปวดศีรษะ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th-TH" sz="2400" dirty="0">
                <a:solidFill>
                  <a:srgbClr val="002664"/>
                </a:solidFill>
                <a:latin typeface="Public Sans ExtraLight" pitchFamily="2" charset="77"/>
              </a:rPr>
              <a:t>ความเหนื่อยล้า</a:t>
            </a:r>
            <a:endParaRPr lang="en-US" sz="2400" dirty="0">
              <a:latin typeface="Public Sans ExtraLight" pitchFamily="2" charset="77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8BE93016-0D29-0648-F5A3-0B7A5F17F8EF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7331839" y="3429000"/>
            <a:ext cx="2838450" cy="2254250"/>
            <a:chOff x="7331839" y="3429000"/>
            <a:chExt cx="2838450" cy="2254250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71C20B80-559B-B97C-CD48-A75BDF65E93E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331839" y="3429000"/>
              <a:ext cx="2838450" cy="2254250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09C04989-853F-FF00-366C-74168EDE6AA5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7478150" y="3891862"/>
              <a:ext cx="2545827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h-TH" sz="2000" b="1" dirty="0">
                  <a:solidFill>
                    <a:schemeClr val="bg1"/>
                  </a:solidFill>
                  <a:latin typeface="Public Sans Medium" pitchFamily="2" charset="77"/>
                </a:rPr>
                <a:t>หากไม่ได้รับการรักษา โรคซิฟิลิสอาจนำไปสู่ปัญหาที่ร้ายแรงได้</a:t>
              </a:r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4CA275EF-AEE8-E8B2-840D-607669537B0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93927" y="4132162"/>
            <a:ext cx="2298700" cy="613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88373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98F8BD7-6F20-C786-3BAE-3A752EC0B5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010E77F-0488-9044-7FAF-8B204733AA6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023" y="0"/>
            <a:ext cx="4730750" cy="80391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A47387C-E4AC-69E8-9BA2-D251622B7C5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284ECE-61FF-9165-8AAB-E87A916F20A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8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7C618B52-5B82-9D08-14EB-DF3DAAE11CC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871773" y="5347661"/>
            <a:ext cx="6043154" cy="920664"/>
          </a:xfrm>
          <a:prstGeom prst="roundRect">
            <a:avLst>
              <a:gd name="adj" fmla="val 8275"/>
            </a:avLst>
          </a:prstGeom>
          <a:solidFill>
            <a:srgbClr val="00266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5">
            <a:extLst>
              <a:ext uri="{FF2B5EF4-FFF2-40B4-BE49-F238E27FC236}">
                <a16:creationId xmlns:a16="http://schemas.microsoft.com/office/drawing/2014/main" id="{D698983F-19F2-1CCD-A0FB-C0191229595A}"/>
              </a:ext>
            </a:extLst>
          </p:cNvPr>
          <p:cNvSpPr txBox="1">
            <a:spLocks/>
          </p:cNvSpPr>
          <p:nvPr/>
        </p:nvSpPr>
        <p:spPr>
          <a:xfrm>
            <a:off x="129961" y="1109825"/>
            <a:ext cx="4511332" cy="189959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th-TH" sz="4000" b="1" dirty="0">
                <a:solidFill>
                  <a:srgbClr val="002664"/>
                </a:solidFill>
                <a:latin typeface="Poppins" panose="00000500000000000000" pitchFamily="2" charset="0"/>
                <a:cs typeface="Poppins" pitchFamily="2" charset="77"/>
              </a:rPr>
              <a:t>อาการทั่วไปของโรคหนองในเทียม </a:t>
            </a:r>
            <a:endParaRPr lang="en-PH" sz="4000" b="1" dirty="0">
              <a:solidFill>
                <a:srgbClr val="002664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>
              <a:lnSpc>
                <a:spcPts val="4200"/>
              </a:lnSpc>
            </a:pPr>
            <a:r>
              <a:rPr lang="th-TH" sz="4000" b="1" dirty="0">
                <a:solidFill>
                  <a:srgbClr val="002664"/>
                </a:solidFill>
                <a:latin typeface="Poppins"/>
                <a:cs typeface="Poppins" pitchFamily="2" charset="77"/>
              </a:rPr>
              <a:t>(คลามีเดีย) และโรคหนองใน(โกโนเรีย)</a:t>
            </a:r>
            <a:endParaRPr lang="en-US" sz="4000" b="1" dirty="0">
              <a:solidFill>
                <a:srgbClr val="002664"/>
              </a:solidFill>
              <a:latin typeface="Poppins"/>
              <a:cs typeface="Poppin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C0D11C6-8F6A-50A2-BF94-9CD4EE412F5F}"/>
              </a:ext>
            </a:extLst>
          </p:cNvPr>
          <p:cNvSpPr txBox="1"/>
          <p:nvPr/>
        </p:nvSpPr>
        <p:spPr>
          <a:xfrm>
            <a:off x="4981482" y="1109825"/>
            <a:ext cx="6986240" cy="340416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th-TH" sz="2400">
                <a:solidFill>
                  <a:srgbClr val="002664"/>
                </a:solidFill>
                <a:latin typeface="Public Sans ExtraLight"/>
                <a:cs typeface="Cordia New"/>
              </a:rPr>
              <a:t>มีหนองออกจากองคชาต</a:t>
            </a:r>
            <a:r>
              <a:rPr lang="th-TH" sz="2400" dirty="0">
                <a:solidFill>
                  <a:srgbClr val="002664"/>
                </a:solidFill>
                <a:latin typeface="Public Sans ExtraLight"/>
                <a:cs typeface="Cordia New"/>
              </a:rPr>
              <a:t> /ท่อปัสสาวะและตกขาวจากช่องคลอด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th-TH" sz="2400" dirty="0">
                <a:solidFill>
                  <a:srgbClr val="002664"/>
                </a:solidFill>
                <a:latin typeface="Public Sans ExtraLight" pitchFamily="2" charset="77"/>
              </a:rPr>
              <a:t>อาการปวดในอุ้งเชิงกราน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th-TH" sz="2400" dirty="0">
                <a:solidFill>
                  <a:srgbClr val="002664"/>
                </a:solidFill>
                <a:latin typeface="Public Sans ExtraLight" pitchFamily="2" charset="77"/>
              </a:rPr>
              <a:t>เลือดออกจากช่องคลอด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th-TH" sz="2400" dirty="0">
                <a:solidFill>
                  <a:srgbClr val="002664"/>
                </a:solidFill>
                <a:latin typeface="Public Sans ExtraLight" pitchFamily="2" charset="77"/>
              </a:rPr>
              <a:t>อาการปวดขณะปัสสาวะ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th-TH" sz="2400" dirty="0">
                <a:solidFill>
                  <a:srgbClr val="002664"/>
                </a:solidFill>
                <a:latin typeface="Public Sans ExtraLight" pitchFamily="2" charset="77"/>
              </a:rPr>
              <a:t>อาการปวดระหว่างหรือหลังมีเพศสัมพันธ์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th-TH" sz="2400" dirty="0">
                <a:solidFill>
                  <a:srgbClr val="002664"/>
                </a:solidFill>
                <a:latin typeface="Public Sans ExtraLight" pitchFamily="2" charset="77"/>
              </a:rPr>
              <a:t>อาการปวดบริเวณอัณฑะ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th-TH" sz="2400" dirty="0">
                <a:solidFill>
                  <a:srgbClr val="002664"/>
                </a:solidFill>
                <a:latin typeface="Public Sans ExtraLight" pitchFamily="2" charset="77"/>
              </a:rPr>
              <a:t>อาการปวดทวารหนักหรือมีหนองออกทางอวัยวะเพศ 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th-TH" sz="2400" dirty="0">
                <a:solidFill>
                  <a:srgbClr val="002664"/>
                </a:solidFill>
                <a:latin typeface="Public Sans ExtraLight" pitchFamily="2" charset="77"/>
              </a:rPr>
              <a:t>ปวดเวลาถ่ายอุจจาระ</a:t>
            </a:r>
            <a:endParaRPr lang="en-US" sz="2400" dirty="0">
              <a:latin typeface="Public Sans ExtraLight" pitchFamily="2" charset="7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060270E-55F0-BA62-68E1-EBEFE3C45F0B}"/>
              </a:ext>
            </a:extLst>
          </p:cNvPr>
          <p:cNvSpPr txBox="1"/>
          <p:nvPr/>
        </p:nvSpPr>
        <p:spPr>
          <a:xfrm>
            <a:off x="4814170" y="5469037"/>
            <a:ext cx="4896989" cy="67711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 algn="ctr"/>
            <a:r>
              <a:rPr lang="th-TH" sz="2000" b="1" dirty="0">
                <a:solidFill>
                  <a:schemeClr val="bg1"/>
                </a:solidFill>
                <a:latin typeface="Cordia New"/>
                <a:cs typeface="Cordia New"/>
              </a:rPr>
              <a:t>การตรวจเป็นประจำเป็นวิธีเดียวที่จะตรวจสอบว่าคุณเป็นโรคติดต่อทางเพศสัมพันธ์ (</a:t>
            </a:r>
            <a:r>
              <a:rPr lang="en-US" sz="2000" b="1" dirty="0">
                <a:solidFill>
                  <a:schemeClr val="bg1"/>
                </a:solidFill>
                <a:latin typeface="Cordia New"/>
                <a:cs typeface="Cordia New"/>
              </a:rPr>
              <a:t>STI) </a:t>
            </a:r>
            <a:r>
              <a:rPr lang="th-TH" sz="2000" b="1" dirty="0">
                <a:solidFill>
                  <a:schemeClr val="bg1"/>
                </a:solidFill>
                <a:latin typeface="Cordia New"/>
                <a:cs typeface="Cordia New"/>
              </a:rPr>
              <a:t>หรือไม่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5E1CCAD-B8E3-F3BE-71B7-6830A7B2402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83105" y="4233962"/>
            <a:ext cx="2559050" cy="2470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46924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9161BDF-7950-0F11-B435-05B28DCE7B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3066ABE-40D1-2D32-C83F-5BB6D7B47F1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E1AE2B-EE40-5DA4-545D-70B477DB979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9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09DCA221-8A89-F10F-F4DF-995098A40233}"/>
              </a:ext>
            </a:extLst>
          </p:cNvPr>
          <p:cNvSpPr txBox="1">
            <a:spLocks/>
          </p:cNvSpPr>
          <p:nvPr/>
        </p:nvSpPr>
        <p:spPr>
          <a:xfrm>
            <a:off x="358413" y="576517"/>
            <a:ext cx="6439202" cy="171439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th-TH" sz="36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ใครบ้างที่ควรตรวจหาโรคติดต่อทางเพศสัมพันธ์ (</a:t>
            </a:r>
            <a:r>
              <a:rPr lang="en-US" sz="36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STI)</a:t>
            </a:r>
          </a:p>
          <a:p>
            <a:pPr>
              <a:lnSpc>
                <a:spcPts val="4200"/>
              </a:lnSpc>
            </a:pPr>
            <a:r>
              <a:rPr lang="th-TH" sz="2000" b="1" dirty="0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ควรพิจารณาเข้ารับการตรวจ หากคุณ:</a:t>
            </a:r>
            <a:endParaRPr lang="en-US" sz="2000" b="1" dirty="0">
              <a:solidFill>
                <a:srgbClr val="002664"/>
              </a:solidFill>
              <a:latin typeface="Public Sans Medium" pitchFamily="2" charset="77"/>
              <a:cs typeface="Poppins" pitchFamily="2" charset="7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85648BE-2DFE-6C84-854A-C8961DB89881}"/>
              </a:ext>
            </a:extLst>
          </p:cNvPr>
          <p:cNvSpPr txBox="1"/>
          <p:nvPr/>
        </p:nvSpPr>
        <p:spPr>
          <a:xfrm>
            <a:off x="250732" y="4363656"/>
            <a:ext cx="2237825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th-TH" sz="2000" dirty="0">
                <a:solidFill>
                  <a:srgbClr val="002664"/>
                </a:solidFill>
                <a:latin typeface="Public Sans ExtraLight" pitchFamily="2" charset="77"/>
              </a:rPr>
              <a:t>เคยมีเพศสัมพันธ์โดยไม่ใช้</a:t>
            </a:r>
            <a:endParaRPr lang="en-US" sz="2000" dirty="0">
              <a:solidFill>
                <a:srgbClr val="002664"/>
              </a:solidFill>
              <a:latin typeface="Public Sans ExtraLight" pitchFamily="2" charset="77"/>
            </a:endParaRPr>
          </a:p>
          <a:p>
            <a:pPr algn="ctr">
              <a:spcAft>
                <a:spcPts val="500"/>
              </a:spcAft>
              <a:buSzPct val="80000"/>
            </a:pPr>
            <a:r>
              <a:rPr lang="th-TH" sz="2000" dirty="0">
                <a:solidFill>
                  <a:srgbClr val="002664"/>
                </a:solidFill>
                <a:latin typeface="Public Sans ExtraLight" pitchFamily="2" charset="77"/>
              </a:rPr>
              <a:t>ถุงยางอนามัย (การมีเพศสัมพันธ์โดยไม่ป้องกัน)</a:t>
            </a:r>
            <a:endParaRPr lang="en-US" sz="2000" dirty="0">
              <a:latin typeface="Public Sans ExtraLight" pitchFamily="2" charset="7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B97B383-7FBA-0347-56F8-F1C0BA9C0BA1}"/>
              </a:ext>
            </a:extLst>
          </p:cNvPr>
          <p:cNvSpPr txBox="1"/>
          <p:nvPr/>
        </p:nvSpPr>
        <p:spPr>
          <a:xfrm>
            <a:off x="2711370" y="4363656"/>
            <a:ext cx="2013995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th-TH" sz="2000" dirty="0">
                <a:solidFill>
                  <a:srgbClr val="002664"/>
                </a:solidFill>
                <a:latin typeface="Public Sans ExtraLight" pitchFamily="2" charset="77"/>
              </a:rPr>
              <a:t>เป็นชายที่มีเพศสัมพันธ์กับชายโดยไม่มีการป้องกัน</a:t>
            </a:r>
            <a:endParaRPr lang="en-US" sz="2000" dirty="0">
              <a:latin typeface="Public Sans ExtraLight" pitchFamily="2" charset="7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6CB82E1-E3CA-13FA-D5FB-35DDBFEDD378}"/>
              </a:ext>
            </a:extLst>
          </p:cNvPr>
          <p:cNvSpPr txBox="1"/>
          <p:nvPr/>
        </p:nvSpPr>
        <p:spPr>
          <a:xfrm>
            <a:off x="5063924" y="4363656"/>
            <a:ext cx="2013995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th-TH" sz="2000" dirty="0">
                <a:solidFill>
                  <a:srgbClr val="002664"/>
                </a:solidFill>
                <a:latin typeface="Public Sans ExtraLight" pitchFamily="2" charset="77"/>
              </a:rPr>
              <a:t>กำลังตั้งครรภ์หรือกำลังวางแผนจะตั้งครรภ์</a:t>
            </a:r>
            <a:endParaRPr lang="en-US" sz="2000" dirty="0">
              <a:latin typeface="Public Sans ExtraLight" pitchFamily="2" charset="7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1ECAEAB-66EC-D7B5-A665-D9C23CD42595}"/>
              </a:ext>
            </a:extLst>
          </p:cNvPr>
          <p:cNvSpPr txBox="1"/>
          <p:nvPr/>
        </p:nvSpPr>
        <p:spPr>
          <a:xfrm>
            <a:off x="7416479" y="4363656"/>
            <a:ext cx="2013995" cy="105157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th-TH" sz="2000" dirty="0">
                <a:solidFill>
                  <a:srgbClr val="002664"/>
                </a:solidFill>
                <a:latin typeface="Cordia New"/>
                <a:cs typeface="Cordia New"/>
              </a:rPr>
              <a:t>เป็นโรคติดต่อทางเพศสัมพันธ์ (</a:t>
            </a:r>
            <a:r>
              <a:rPr lang="en-US" sz="2000" dirty="0">
                <a:solidFill>
                  <a:srgbClr val="002664"/>
                </a:solidFill>
                <a:latin typeface="Cordia New"/>
                <a:cs typeface="Cordia New"/>
              </a:rPr>
              <a:t>STI) </a:t>
            </a:r>
            <a:r>
              <a:rPr lang="th-TH" sz="2000" dirty="0">
                <a:solidFill>
                  <a:srgbClr val="002664"/>
                </a:solidFill>
                <a:latin typeface="Cordia New"/>
                <a:cs typeface="Cordia New"/>
              </a:rPr>
              <a:t>ในช่วง     12 เดือนที่ผ่านมา</a:t>
            </a:r>
            <a:endParaRPr lang="en-US" sz="2000" dirty="0">
              <a:latin typeface="Cordia New"/>
              <a:cs typeface="Cordia New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F1B4F26-5079-78E4-A8D0-59B70D526474}"/>
              </a:ext>
            </a:extLst>
          </p:cNvPr>
          <p:cNvSpPr txBox="1"/>
          <p:nvPr/>
        </p:nvSpPr>
        <p:spPr>
          <a:xfrm>
            <a:off x="9769033" y="4363656"/>
            <a:ext cx="2013995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th-TH" sz="2000" dirty="0">
                <a:solidFill>
                  <a:srgbClr val="002664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หรือคู่นอนของคุณมีอาการ (แต่โรคติดต่อทางเพศสัมพันธ์ (</a:t>
            </a:r>
            <a:r>
              <a:rPr lang="en-US" sz="2000" dirty="0">
                <a:solidFill>
                  <a:srgbClr val="002664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STIs) </a:t>
            </a:r>
            <a:r>
              <a:rPr lang="th-TH" sz="2000" dirty="0">
                <a:solidFill>
                  <a:srgbClr val="002664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ส่วนมากไม่แสดงอาการ)</a:t>
            </a:r>
            <a:endParaRPr lang="en-US" sz="1600" dirty="0"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D1DF3563-7CB5-8AAD-770C-CCEC1FEA904E}"/>
              </a:ext>
            </a:extLst>
          </p:cNvPr>
          <p:cNvGrpSpPr/>
          <p:nvPr/>
        </p:nvGrpSpPr>
        <p:grpSpPr>
          <a:xfrm>
            <a:off x="8188916" y="648957"/>
            <a:ext cx="2857452" cy="1788500"/>
            <a:chOff x="8566982" y="548524"/>
            <a:chExt cx="2428964" cy="1788500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C805C8E6-FB6C-C282-CB91-370EB4D8F5BF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573583" y="548524"/>
              <a:ext cx="2422363" cy="1788500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07C9671-0AB5-F7C7-6A1C-8113756D05AB}"/>
                </a:ext>
              </a:extLst>
            </p:cNvPr>
            <p:cNvSpPr txBox="1"/>
            <p:nvPr/>
          </p:nvSpPr>
          <p:spPr>
            <a:xfrm>
              <a:off x="8566982" y="873705"/>
              <a:ext cx="2422363" cy="67711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/>
              <a:r>
                <a:rPr lang="th-TH" sz="2000" b="1" dirty="0">
                  <a:solidFill>
                    <a:schemeClr val="bg1"/>
                  </a:solidFill>
                  <a:latin typeface="Public Sans Medium" pitchFamily="2" charset="77"/>
                </a:rPr>
                <a:t>การเข้ารับการตรวจบ่อย ๆ เป็นเรื่องดีสำหรับสุขภาพของคุณ</a:t>
              </a:r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73CD3771-8079-D5D0-0F1F-ED953AD0E3A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41322" y="-664678"/>
            <a:ext cx="5861050" cy="2476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58629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F90B73A-45B7-C0B0-9A72-3AABFED8D5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BFFD1D7-55DE-C599-4D6B-572A34A6E41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BD2925-C0D9-BC88-EA3B-71C0A0272DD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10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2C4E6A62-390E-52B3-0B2B-02D1A43320D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1277" y="5208765"/>
            <a:ext cx="11340176" cy="920664"/>
          </a:xfrm>
          <a:prstGeom prst="roundRect">
            <a:avLst>
              <a:gd name="adj" fmla="val 8275"/>
            </a:avLst>
          </a:prstGeom>
          <a:solidFill>
            <a:srgbClr val="00266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F778F3C3-C851-8496-22F1-C5BB93298A6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20547" y="2293415"/>
            <a:ext cx="5517266" cy="2174414"/>
          </a:xfrm>
          <a:prstGeom prst="roundRect">
            <a:avLst>
              <a:gd name="adj" fmla="val 481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 Same-side Corner of Rectangle 6">
            <a:extLst>
              <a:ext uri="{FF2B5EF4-FFF2-40B4-BE49-F238E27FC236}">
                <a16:creationId xmlns:a16="http://schemas.microsoft.com/office/drawing/2014/main" id="{767CA383-CAC8-F53B-07EF-03F0490E16E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20547" y="2293414"/>
            <a:ext cx="5517266" cy="673308"/>
          </a:xfrm>
          <a:prstGeom prst="round2SameRect">
            <a:avLst/>
          </a:prstGeom>
          <a:solidFill>
            <a:srgbClr val="B9A7F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000" b="1" dirty="0">
                <a:solidFill>
                  <a:srgbClr val="002664"/>
                </a:solidFill>
                <a:latin typeface="Public Sans Medium" pitchFamily="2" charset="77"/>
              </a:rPr>
              <a:t>โรคซิฟิลิส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4447643E-BE12-FD0A-1E60-53E41519439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254187" y="2293415"/>
            <a:ext cx="5517266" cy="2174414"/>
          </a:xfrm>
          <a:prstGeom prst="roundRect">
            <a:avLst>
              <a:gd name="adj" fmla="val 481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 Same-side Corner of Rectangle 8">
            <a:extLst>
              <a:ext uri="{FF2B5EF4-FFF2-40B4-BE49-F238E27FC236}">
                <a16:creationId xmlns:a16="http://schemas.microsoft.com/office/drawing/2014/main" id="{5ACDE085-720B-07B1-5253-E862CE90097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254187" y="2293414"/>
            <a:ext cx="5517266" cy="673308"/>
          </a:xfrm>
          <a:prstGeom prst="round2SameRect">
            <a:avLst/>
          </a:prstGeom>
          <a:solidFill>
            <a:srgbClr val="00C29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000" b="1" dirty="0">
                <a:solidFill>
                  <a:srgbClr val="002664"/>
                </a:solidFill>
                <a:latin typeface="Public Sans Medium" pitchFamily="2" charset="77"/>
              </a:rPr>
              <a:t>โรคหนองในเทียม โรคหนองใน</a:t>
            </a:r>
            <a:endParaRPr lang="en-US" sz="2000" b="1" dirty="0">
              <a:solidFill>
                <a:srgbClr val="002664"/>
              </a:solidFill>
              <a:latin typeface="Public Sans Medium" pitchFamily="2" charset="77"/>
            </a:endParaRPr>
          </a:p>
        </p:txBody>
      </p:sp>
      <p:sp>
        <p:nvSpPr>
          <p:cNvPr id="12" name="Title 5">
            <a:extLst>
              <a:ext uri="{FF2B5EF4-FFF2-40B4-BE49-F238E27FC236}">
                <a16:creationId xmlns:a16="http://schemas.microsoft.com/office/drawing/2014/main" id="{14142524-A5BE-BAB2-FF12-8771A76EABDC}"/>
              </a:ext>
            </a:extLst>
          </p:cNvPr>
          <p:cNvSpPr txBox="1">
            <a:spLocks/>
          </p:cNvSpPr>
          <p:nvPr/>
        </p:nvSpPr>
        <p:spPr>
          <a:xfrm>
            <a:off x="250732" y="566355"/>
            <a:ext cx="6874687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th-TH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การตรวจหาโรคติดต่อทางเพศสัมพันธ์ (</a:t>
            </a: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STIs) </a:t>
            </a:r>
            <a:r>
              <a:rPr lang="th-TH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มีกี่ประเภท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D2A249B-6992-8BF1-1E0E-96065CD06568}"/>
              </a:ext>
            </a:extLst>
          </p:cNvPr>
          <p:cNvSpPr txBox="1"/>
          <p:nvPr/>
        </p:nvSpPr>
        <p:spPr>
          <a:xfrm>
            <a:off x="567159" y="5474825"/>
            <a:ext cx="11063851" cy="5328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 algn="ctr"/>
            <a:r>
              <a:rPr lang="th-TH" sz="2000" b="1" dirty="0">
                <a:solidFill>
                  <a:schemeClr val="bg1"/>
                </a:solidFill>
                <a:latin typeface="Cordia New"/>
                <a:cs typeface="Cordia New"/>
              </a:rPr>
              <a:t>การตรวจเป็นประจำเป็นวิธีเดียวที่จะตรวจสอบว่าคุณเป็นโรคติดต่อทางเพศสัมพันธ์ (</a:t>
            </a:r>
            <a:r>
              <a:rPr lang="en-US" sz="2000" b="1" dirty="0">
                <a:solidFill>
                  <a:schemeClr val="bg1"/>
                </a:solidFill>
                <a:latin typeface="Cordia New"/>
                <a:cs typeface="Cordia New"/>
              </a:rPr>
              <a:t>STI) </a:t>
            </a:r>
            <a:r>
              <a:rPr lang="th-TH" sz="2000" b="1" dirty="0">
                <a:solidFill>
                  <a:schemeClr val="bg1"/>
                </a:solidFill>
                <a:latin typeface="Cordia New"/>
                <a:cs typeface="Cordia New"/>
              </a:rPr>
              <a:t>หรือไม่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3A4A4CD-FF32-5210-E131-D47F310BC1C8}"/>
              </a:ext>
            </a:extLst>
          </p:cNvPr>
          <p:cNvSpPr txBox="1"/>
          <p:nvPr/>
        </p:nvSpPr>
        <p:spPr>
          <a:xfrm>
            <a:off x="648181" y="3115496"/>
            <a:ext cx="3946967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180000" indent="-180000">
              <a:spcAft>
                <a:spcPts val="500"/>
              </a:spcAft>
              <a:buSzPct val="80000"/>
              <a:buFont typeface="Arial" panose="020B0604020202020204" pitchFamily="34" charset="0"/>
              <a:buChar char="•"/>
            </a:pPr>
            <a:r>
              <a:rPr lang="th-TH" sz="2000" dirty="0">
                <a:solidFill>
                  <a:srgbClr val="002664"/>
                </a:solidFill>
                <a:latin typeface="Public Sans ExtraLight" pitchFamily="2" charset="77"/>
              </a:rPr>
              <a:t>การตรวจเลือด</a:t>
            </a:r>
          </a:p>
          <a:p>
            <a:pPr marL="180000" indent="-180000">
              <a:spcAft>
                <a:spcPts val="500"/>
              </a:spcAft>
              <a:buSzPct val="80000"/>
              <a:buFont typeface="Arial" panose="020B0604020202020204" pitchFamily="34" charset="0"/>
              <a:buChar char="•"/>
            </a:pPr>
            <a:r>
              <a:rPr lang="th-TH" sz="2000" dirty="0">
                <a:solidFill>
                  <a:srgbClr val="002664"/>
                </a:solidFill>
                <a:latin typeface="Public Sans ExtraLight" pitchFamily="2" charset="77"/>
              </a:rPr>
              <a:t>การสวอปแผลเปื่อยหรือแผลช้ำ</a:t>
            </a:r>
            <a:endParaRPr lang="en-US" sz="2000" dirty="0">
              <a:latin typeface="Public Sans ExtraLight" pitchFamily="2" charset="7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934FA4D-7ACE-DE23-FF75-9A6E20AA6B90}"/>
              </a:ext>
            </a:extLst>
          </p:cNvPr>
          <p:cNvSpPr txBox="1"/>
          <p:nvPr/>
        </p:nvSpPr>
        <p:spPr>
          <a:xfrm>
            <a:off x="6516546" y="3115496"/>
            <a:ext cx="4317357" cy="10515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180000" indent="-180000">
              <a:spcAft>
                <a:spcPts val="500"/>
              </a:spcAft>
              <a:buSzPct val="80000"/>
              <a:buFont typeface="Arial" panose="020B0604020202020204" pitchFamily="34" charset="0"/>
              <a:buChar char="•"/>
            </a:pPr>
            <a:r>
              <a:rPr lang="th-TH" sz="2000" dirty="0">
                <a:solidFill>
                  <a:srgbClr val="002664"/>
                </a:solidFill>
                <a:latin typeface="Public Sans ExtraLight" pitchFamily="2" charset="77"/>
              </a:rPr>
              <a:t>ตัวอย่างปัสสาวะ</a:t>
            </a:r>
          </a:p>
          <a:p>
            <a:pPr marL="180000" indent="-180000">
              <a:spcAft>
                <a:spcPts val="500"/>
              </a:spcAft>
              <a:buSzPct val="80000"/>
              <a:buFont typeface="Arial" panose="020B0604020202020204" pitchFamily="34" charset="0"/>
              <a:buChar char="•"/>
            </a:pPr>
            <a:r>
              <a:rPr lang="th-TH" sz="2000" dirty="0">
                <a:solidFill>
                  <a:srgbClr val="002664"/>
                </a:solidFill>
                <a:latin typeface="Public Sans ExtraLight" pitchFamily="2" charset="77"/>
              </a:rPr>
              <a:t>การสวอปช่องคลอด ทวารหนักหรือลำคอ</a:t>
            </a:r>
            <a:endParaRPr lang="en-US" sz="2000" dirty="0">
              <a:latin typeface="Public Sans ExtraLight" pitchFamily="2" charset="77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40FB5C6-7AC3-5451-ADEC-9700E6036517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6791977" y="-709574"/>
            <a:ext cx="4914900" cy="233045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E7E98F7-91B7-6051-526E-E3AB37625F7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79970" y="2451644"/>
            <a:ext cx="1460500" cy="233045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AE4D2B2-E822-799D-95DC-6AF12C7BFDD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11852" y="2451644"/>
            <a:ext cx="1447800" cy="2279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34450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2395F09-ABC7-ADF1-BF17-23A874FB1D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8BFDF2C-B103-9044-2011-F87C836AFB5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2E1897-A223-281D-124C-2A9E32F1F8D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11</a:t>
            </a:fld>
            <a:endParaRPr lang="en-US" dirty="0">
              <a:solidFill>
                <a:srgbClr val="002664"/>
              </a:solidFill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BD4B92A8-764C-44A5-B7B6-75836BBE07DC}"/>
              </a:ext>
            </a:extLst>
          </p:cNvPr>
          <p:cNvGrpSpPr/>
          <p:nvPr/>
        </p:nvGrpSpPr>
        <p:grpSpPr>
          <a:xfrm>
            <a:off x="1211431" y="1973506"/>
            <a:ext cx="2988000" cy="847725"/>
            <a:chOff x="199373" y="1551007"/>
            <a:chExt cx="3935302" cy="847725"/>
          </a:xfrm>
        </p:grpSpPr>
        <p:sp>
          <p:nvSpPr>
            <p:cNvPr id="9" name="Rounded Rectangle 8">
              <a:extLst>
                <a:ext uri="{FF2B5EF4-FFF2-40B4-BE49-F238E27FC236}">
                  <a16:creationId xmlns:a16="http://schemas.microsoft.com/office/drawing/2014/main" id="{425CB4AC-B1A2-D809-4BAD-910EA387AB17}"/>
                </a:ext>
              </a:extLst>
            </p:cNvPr>
            <p:cNvSpPr>
              <a:spLocks/>
            </p:cNvSpPr>
            <p:nvPr/>
          </p:nvSpPr>
          <p:spPr>
            <a:xfrm rot="21382852">
              <a:off x="199373" y="1551007"/>
              <a:ext cx="3929126" cy="847725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Title 5">
              <a:extLst>
                <a:ext uri="{FF2B5EF4-FFF2-40B4-BE49-F238E27FC236}">
                  <a16:creationId xmlns:a16="http://schemas.microsoft.com/office/drawing/2014/main" id="{01A5CF24-0067-52FD-4447-FC983A792655}"/>
                </a:ext>
              </a:extLst>
            </p:cNvPr>
            <p:cNvSpPr txBox="1">
              <a:spLocks/>
            </p:cNvSpPr>
            <p:nvPr/>
          </p:nvSpPr>
          <p:spPr>
            <a:xfrm rot="21382852">
              <a:off x="205549" y="1674607"/>
              <a:ext cx="3929126" cy="652026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>
                <a:lnSpc>
                  <a:spcPts val="4500"/>
                </a:lnSpc>
              </a:pPr>
              <a:r>
                <a:rPr lang="en-US" sz="2800" b="1" dirty="0">
                  <a:solidFill>
                    <a:srgbClr val="002664"/>
                  </a:solidFill>
                  <a:latin typeface="Poppins" pitchFamily="2" charset="77"/>
                  <a:cs typeface="Poppins" pitchFamily="2" charset="77"/>
                </a:rPr>
                <a:t>(STIs) </a:t>
              </a:r>
              <a:r>
                <a:rPr lang="th-TH" sz="2800" b="1" dirty="0">
                  <a:solidFill>
                    <a:srgbClr val="002664"/>
                  </a:solidFill>
                  <a:latin typeface="Poppins" pitchFamily="2" charset="77"/>
                  <a:cs typeface="Poppins" pitchFamily="2" charset="77"/>
                </a:rPr>
                <a:t>ได้ที่ไหน</a:t>
              </a:r>
              <a:endParaRPr lang="en-US" sz="28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endParaRPr>
            </a:p>
          </p:txBody>
        </p:sp>
      </p:grpSp>
      <p:sp>
        <p:nvSpPr>
          <p:cNvPr id="11" name="Title 5">
            <a:extLst>
              <a:ext uri="{FF2B5EF4-FFF2-40B4-BE49-F238E27FC236}">
                <a16:creationId xmlns:a16="http://schemas.microsoft.com/office/drawing/2014/main" id="{FB8CD1A1-311D-D0E2-7418-735160C5E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731" y="269901"/>
            <a:ext cx="4259893" cy="1300388"/>
          </a:xfrm>
        </p:spPr>
        <p:txBody>
          <a:bodyPr anchor="t">
            <a:noAutofit/>
          </a:bodyPr>
          <a:lstStyle/>
          <a:p>
            <a:pPr>
              <a:lnSpc>
                <a:spcPts val="4200"/>
              </a:lnSpc>
            </a:pPr>
            <a:r>
              <a:rPr lang="th-TH" sz="36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ฉันสามารถตรวจหาโรคติดต่อทางเพศสัมพันธ์</a:t>
            </a:r>
            <a:endParaRPr lang="en-US" sz="36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37C7F83B-FF45-3EB0-D228-BE2B8B8DD327}"/>
              </a:ext>
            </a:extLst>
          </p:cNvPr>
          <p:cNvGrpSpPr/>
          <p:nvPr/>
        </p:nvGrpSpPr>
        <p:grpSpPr>
          <a:xfrm>
            <a:off x="3091400" y="3146057"/>
            <a:ext cx="2838450" cy="2254250"/>
            <a:chOff x="7331839" y="3429000"/>
            <a:chExt cx="2838450" cy="2254250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8DA271DA-99A0-44A4-8405-8F89ABCF9388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331839" y="3429000"/>
              <a:ext cx="2838450" cy="2254250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7BB2C57-C093-648B-76A6-266ABCE34A5A}"/>
                </a:ext>
              </a:extLst>
            </p:cNvPr>
            <p:cNvSpPr txBox="1"/>
            <p:nvPr/>
          </p:nvSpPr>
          <p:spPr>
            <a:xfrm>
              <a:off x="7478150" y="3891862"/>
              <a:ext cx="2545827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h-TH" sz="2000" b="1" dirty="0">
                  <a:solidFill>
                    <a:schemeClr val="bg1"/>
                  </a:solidFill>
                  <a:latin typeface="Public Sans Medium" pitchFamily="2" charset="77"/>
                </a:rPr>
                <a:t>การตรวจ หาโรคติดต่อทางเพศสัมพันธ์ทำได้รวดเร็ว ง่ายและเป็นความลับ</a:t>
              </a:r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4631C60E-44AD-BCA1-E37B-BC16543AE935}"/>
              </a:ext>
            </a:extLst>
          </p:cNvPr>
          <p:cNvSpPr txBox="1"/>
          <p:nvPr/>
        </p:nvSpPr>
        <p:spPr>
          <a:xfrm>
            <a:off x="5105338" y="1156441"/>
            <a:ext cx="6986240" cy="197220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th-TH" sz="2400" b="1" dirty="0">
                <a:solidFill>
                  <a:srgbClr val="002664"/>
                </a:solidFill>
                <a:latin typeface="Cordia New"/>
                <a:cs typeface="Cordia New"/>
              </a:rPr>
              <a:t>คุณสามารถรับการตรวจโรคติดต่อทางเพศสัมพันธ์ (</a:t>
            </a:r>
            <a:r>
              <a:rPr lang="en-US" sz="2400" b="1" dirty="0">
                <a:solidFill>
                  <a:srgbClr val="002664"/>
                </a:solidFill>
                <a:latin typeface="Cordia New"/>
                <a:cs typeface="Cordia New"/>
              </a:rPr>
              <a:t>STI) </a:t>
            </a:r>
            <a:r>
              <a:rPr lang="th-TH" sz="2400" b="1" dirty="0">
                <a:solidFill>
                  <a:srgbClr val="002664"/>
                </a:solidFill>
                <a:latin typeface="Cordia New"/>
                <a:cs typeface="Cordia New"/>
              </a:rPr>
              <a:t>ได้ที่:</a:t>
            </a:r>
            <a:endParaRPr lang="en-US" sz="2400" b="1" dirty="0">
              <a:solidFill>
                <a:srgbClr val="002664"/>
              </a:solidFill>
              <a:latin typeface="Cordia New"/>
              <a:cs typeface="Cordia New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th-TH" sz="2400" dirty="0">
                <a:solidFill>
                  <a:srgbClr val="002664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แพทย์ของคุณหรือจีพี 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400" dirty="0">
                <a:solidFill>
                  <a:srgbClr val="002664"/>
                </a:solidFill>
                <a:latin typeface="Cordia New"/>
                <a:cs typeface="Cordia New"/>
              </a:rPr>
              <a:t>NSW Sexual Health Clinics - </a:t>
            </a:r>
            <a:r>
              <a:rPr lang="th-TH" sz="2400" dirty="0">
                <a:solidFill>
                  <a:srgbClr val="002664"/>
                </a:solidFill>
                <a:latin typeface="Cordia New"/>
                <a:cs typeface="Cordia New"/>
              </a:rPr>
              <a:t>คลินิกสุขภาพทางเพศ </a:t>
            </a:r>
            <a:r>
              <a:rPr lang="en-US" sz="2400" dirty="0">
                <a:solidFill>
                  <a:srgbClr val="002664"/>
                </a:solidFill>
                <a:latin typeface="Cordia New"/>
                <a:cs typeface="Cordia New"/>
              </a:rPr>
              <a:t>NSW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US" sz="2400" dirty="0">
                <a:solidFill>
                  <a:srgbClr val="002664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Family Planning </a:t>
            </a:r>
            <a:r>
              <a:rPr lang="en-US" sz="2400" dirty="0" err="1">
                <a:solidFill>
                  <a:srgbClr val="002664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Centres</a:t>
            </a:r>
            <a:r>
              <a:rPr lang="en-US" sz="2400" dirty="0">
                <a:solidFill>
                  <a:srgbClr val="002664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 - </a:t>
            </a:r>
            <a:r>
              <a:rPr lang="th-TH" sz="2400" dirty="0">
                <a:solidFill>
                  <a:srgbClr val="002664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ศูนย์วางแผนครอบครัว</a:t>
            </a:r>
            <a:endParaRPr lang="en-US" sz="2400" dirty="0"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5B9C24A-1467-E80B-A1B0-DFA5FA43A70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5728" y="3582365"/>
            <a:ext cx="3009900" cy="43624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4F14EEC-24AF-1B0E-14DB-B3467C5623D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30502" y="470467"/>
            <a:ext cx="781050" cy="781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5750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C50E1F1-0265-C382-8734-98EFA03C40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964E8F2-F912-0A28-8C78-A6730413E8A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12BE0A-2C68-FCAD-2BCE-EB4A0A26A45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12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3BD10864-AE59-B38A-60CD-ABCE88A49BCC}"/>
              </a:ext>
            </a:extLst>
          </p:cNvPr>
          <p:cNvSpPr txBox="1">
            <a:spLocks/>
          </p:cNvSpPr>
          <p:nvPr/>
        </p:nvSpPr>
        <p:spPr>
          <a:xfrm>
            <a:off x="250732" y="334975"/>
            <a:ext cx="7469582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th-TH" sz="36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การตรวจหาโรคติดต่อทางเพศสัมพันธ์ (</a:t>
            </a:r>
            <a:r>
              <a:rPr lang="en-US" sz="36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STI): </a:t>
            </a:r>
            <a:r>
              <a:rPr lang="th-TH" sz="36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คุณอาจถูกถามอะไรบ้าง?</a:t>
            </a:r>
            <a:endParaRPr lang="en-US" sz="36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C22C4BE-7638-1D25-1D70-CE07436495D7}"/>
              </a:ext>
            </a:extLst>
          </p:cNvPr>
          <p:cNvSpPr txBox="1"/>
          <p:nvPr/>
        </p:nvSpPr>
        <p:spPr>
          <a:xfrm>
            <a:off x="3985523" y="2082099"/>
            <a:ext cx="7765433" cy="382098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th-TH" sz="2000" dirty="0">
                <a:solidFill>
                  <a:srgbClr val="002664"/>
                </a:solidFill>
                <a:latin typeface="Public Sans ExtraLight" pitchFamily="2" charset="77"/>
              </a:rPr>
              <a:t>คุณมีอาการใด ๆ ที่น่ากังวลหรือไม่ 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th-TH" sz="2000" dirty="0">
                <a:solidFill>
                  <a:srgbClr val="002664"/>
                </a:solidFill>
                <a:latin typeface="Public Sans ExtraLight" pitchFamily="2" charset="77"/>
              </a:rPr>
              <a:t>คุณมีเพศสัมพันธ์ครั้งสุดท้ายเมื่อไร 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th-TH" sz="2000" dirty="0">
                <a:solidFill>
                  <a:srgbClr val="002664"/>
                </a:solidFill>
                <a:latin typeface="Public Sans ExtraLight" pitchFamily="2" charset="77"/>
              </a:rPr>
              <a:t>คุณเคยได้รับการตรวจหาโรคติดต่อทางเพศสัมพันธ์มาก่อนหรือไม่ 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th-TH" sz="2000" dirty="0">
                <a:solidFill>
                  <a:srgbClr val="002664"/>
                </a:solidFill>
                <a:latin typeface="Public Sans ExtraLight" pitchFamily="2" charset="77"/>
              </a:rPr>
              <a:t>คุณมีเพศสัมพันธ์กับคนที่มีองคชาต ช่องคลอด หรือทั้งสองอย่างหรือไม่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th-TH" sz="2000" dirty="0">
                <a:solidFill>
                  <a:srgbClr val="002664"/>
                </a:solidFill>
                <a:latin typeface="Public Sans ExtraLight"/>
                <a:cs typeface="Cordia New"/>
              </a:rPr>
              <a:t>คุณสามารถติดโรคติดต่อทางเพศสัมพันธ์ได้ในลำคอ ก้นหรืออวัยวะเพศ คุณคิดว่าเราควรตรวจตรงที่ใด ๆ เหล่านี้หรือไม่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th-TH" sz="2000" dirty="0">
                <a:solidFill>
                  <a:srgbClr val="002664"/>
                </a:solidFill>
                <a:latin typeface="Public Sans ExtraLight" pitchFamily="2" charset="77"/>
              </a:rPr>
              <a:t>คุณมีเพศสัมพันธ์ครั้งสุดท้ายโดยไม่ใช้ถุงยางอนามัยเมื่อไร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th-TH" sz="2000" dirty="0">
                <a:solidFill>
                  <a:srgbClr val="002664"/>
                </a:solidFill>
                <a:latin typeface="Public Sans ExtraLight" pitchFamily="2" charset="77"/>
              </a:rPr>
              <a:t>คุณใช้วิธีคุมกำเนิดอื่น ๆ หรือไม่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th-TH" sz="2000" dirty="0">
                <a:solidFill>
                  <a:srgbClr val="002664"/>
                </a:solidFill>
                <a:latin typeface="Public Sans ExtraLight" pitchFamily="2" charset="77"/>
              </a:rPr>
              <a:t>คุณเคยมีเพศสัมพันธ์ที่ไม่พึงประสงค์บ้างหรือไม่</a:t>
            </a:r>
            <a:endParaRPr lang="en-US" sz="2000" dirty="0">
              <a:latin typeface="Public Sans ExtraLight" pitchFamily="2" charset="77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8080486-E74C-5FEE-A93D-9731E18AFD6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98586" y="-679597"/>
            <a:ext cx="3295650" cy="7156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37664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9E11D2-5FBA-BE3B-D8EE-8069A069CB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FE100E8-0876-AF21-F4D6-46F52C2AB1F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023" y="0"/>
            <a:ext cx="4730750" cy="80391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A40E439-1994-43CF-534A-7EB6B7FEF86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05200" y="2842641"/>
            <a:ext cx="10833100" cy="52197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5C466DD-0601-B84E-33E7-7670B1B027A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24071D-298C-8A13-3178-379F8A7433C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13</a:t>
            </a:fld>
            <a:endParaRPr lang="en-US" dirty="0">
              <a:solidFill>
                <a:srgbClr val="002664"/>
              </a:solidFill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F71E7821-0831-3095-089E-E55795339ABD}"/>
              </a:ext>
            </a:extLst>
          </p:cNvPr>
          <p:cNvGrpSpPr/>
          <p:nvPr/>
        </p:nvGrpSpPr>
        <p:grpSpPr>
          <a:xfrm>
            <a:off x="1211431" y="1973506"/>
            <a:ext cx="2988000" cy="847725"/>
            <a:chOff x="199373" y="1551007"/>
            <a:chExt cx="3935302" cy="847725"/>
          </a:xfrm>
        </p:grpSpPr>
        <p:sp>
          <p:nvSpPr>
            <p:cNvPr id="9" name="Rounded Rectangle 8">
              <a:extLst>
                <a:ext uri="{FF2B5EF4-FFF2-40B4-BE49-F238E27FC236}">
                  <a16:creationId xmlns:a16="http://schemas.microsoft.com/office/drawing/2014/main" id="{7ED8C7F1-C20A-A488-EDC9-0816483C8AAF}"/>
                </a:ext>
              </a:extLst>
            </p:cNvPr>
            <p:cNvSpPr>
              <a:spLocks/>
            </p:cNvSpPr>
            <p:nvPr/>
          </p:nvSpPr>
          <p:spPr>
            <a:xfrm rot="21382852">
              <a:off x="199373" y="1551007"/>
              <a:ext cx="3929126" cy="847725"/>
            </a:xfrm>
            <a:prstGeom prst="roundRect">
              <a:avLst>
                <a:gd name="adj" fmla="val 50000"/>
              </a:avLst>
            </a:prstGeom>
            <a:solidFill>
              <a:srgbClr val="00266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Title 5">
              <a:extLst>
                <a:ext uri="{FF2B5EF4-FFF2-40B4-BE49-F238E27FC236}">
                  <a16:creationId xmlns:a16="http://schemas.microsoft.com/office/drawing/2014/main" id="{5E5334C3-06CD-429F-3430-8D16A74C08F7}"/>
                </a:ext>
              </a:extLst>
            </p:cNvPr>
            <p:cNvSpPr txBox="1">
              <a:spLocks/>
            </p:cNvSpPr>
            <p:nvPr/>
          </p:nvSpPr>
          <p:spPr>
            <a:xfrm rot="21382852">
              <a:off x="205549" y="1674607"/>
              <a:ext cx="3929126" cy="652026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>
                <a:lnSpc>
                  <a:spcPts val="4500"/>
                </a:lnSpc>
              </a:pPr>
              <a:r>
                <a:rPr lang="th-TH" sz="2800" b="1" dirty="0">
                  <a:solidFill>
                    <a:schemeClr val="bg1"/>
                  </a:solidFill>
                  <a:latin typeface="Poppins" pitchFamily="2" charset="77"/>
                  <a:cs typeface="Poppins" pitchFamily="2" charset="77"/>
                </a:rPr>
                <a:t>มีการรักษาอย่างไร</a:t>
              </a:r>
              <a:endParaRPr lang="en-US" sz="2800" b="1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endParaRPr>
            </a:p>
          </p:txBody>
        </p:sp>
      </p:grpSp>
      <p:sp>
        <p:nvSpPr>
          <p:cNvPr id="11" name="Title 5">
            <a:extLst>
              <a:ext uri="{FF2B5EF4-FFF2-40B4-BE49-F238E27FC236}">
                <a16:creationId xmlns:a16="http://schemas.microsoft.com/office/drawing/2014/main" id="{2260AC0C-1B3B-D917-F069-EBF253B4FB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9373" y="771127"/>
            <a:ext cx="4259893" cy="1300388"/>
          </a:xfrm>
        </p:spPr>
        <p:txBody>
          <a:bodyPr anchor="t">
            <a:noAutofit/>
          </a:bodyPr>
          <a:lstStyle/>
          <a:p>
            <a:pPr>
              <a:lnSpc>
                <a:spcPts val="4200"/>
              </a:lnSpc>
            </a:pPr>
            <a:r>
              <a:rPr lang="th-TH" sz="32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โรคติดต่อทางเพศสัมพันธ์ (</a:t>
            </a:r>
            <a:r>
              <a:rPr lang="en-US" sz="32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STIs )</a:t>
            </a:r>
          </a:p>
        </p:txBody>
      </p:sp>
      <p:sp>
        <p:nvSpPr>
          <p:cNvPr id="12" name="Title 5">
            <a:extLst>
              <a:ext uri="{FF2B5EF4-FFF2-40B4-BE49-F238E27FC236}">
                <a16:creationId xmlns:a16="http://schemas.microsoft.com/office/drawing/2014/main" id="{DE11F006-7083-353B-15FF-7AAB7FDAC5FF}"/>
              </a:ext>
            </a:extLst>
          </p:cNvPr>
          <p:cNvSpPr txBox="1">
            <a:spLocks/>
          </p:cNvSpPr>
          <p:nvPr/>
        </p:nvSpPr>
        <p:spPr>
          <a:xfrm>
            <a:off x="5389891" y="860992"/>
            <a:ext cx="5976448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3300"/>
              </a:lnSpc>
            </a:pPr>
            <a:r>
              <a:rPr lang="th-TH" sz="3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ทั้งโรคซิฟิลิส โรคหนองในเทียม และโรคหนองในรักษาได้ด้วยยาปฏิชีวนะ</a:t>
            </a:r>
            <a:endParaRPr lang="en-US" sz="30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30963B5D-3ED3-F347-4991-67AF1EB53F13}"/>
              </a:ext>
            </a:extLst>
          </p:cNvPr>
          <p:cNvGrpSpPr/>
          <p:nvPr/>
        </p:nvGrpSpPr>
        <p:grpSpPr>
          <a:xfrm>
            <a:off x="4843725" y="2326070"/>
            <a:ext cx="2584450" cy="1962150"/>
            <a:chOff x="5629717" y="2808988"/>
            <a:chExt cx="2584450" cy="1962150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217441F2-246F-3482-93AD-977D0FBC106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629717" y="2808988"/>
              <a:ext cx="2584450" cy="1962150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2635E97C-43EB-19C7-CF3E-60772707A192}"/>
                </a:ext>
              </a:extLst>
            </p:cNvPr>
            <p:cNvSpPr txBox="1"/>
            <p:nvPr/>
          </p:nvSpPr>
          <p:spPr>
            <a:xfrm>
              <a:off x="5972538" y="3102015"/>
              <a:ext cx="2057546" cy="1138091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noAutofit/>
            </a:bodyPr>
            <a:lstStyle/>
            <a:p>
              <a:pPr algn="ctr"/>
              <a:r>
                <a:rPr lang="th-TH" sz="2000" b="1" dirty="0">
                  <a:solidFill>
                    <a:srgbClr val="002664"/>
                  </a:solidFill>
                  <a:latin typeface="Public Sans Medium"/>
                  <a:cs typeface="Cordia New"/>
                </a:rPr>
                <a:t>เป็นไปได้ที่จะมีการติดเชื้อซ้ำ ควรตรวจบ่อย ๆ</a:t>
              </a:r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55EF03D9-4384-1D73-707F-B0548161F9F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20945" y="4170021"/>
            <a:ext cx="3124200" cy="210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51578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30D06A7-A1F1-1489-7C11-D72BEC4536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DF5A0BF-95F8-FD6B-FCD1-28689C8E31D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5CEFE8-6137-6FC7-C32C-1E964A310DF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14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8" name="Title 5">
            <a:extLst>
              <a:ext uri="{FF2B5EF4-FFF2-40B4-BE49-F238E27FC236}">
                <a16:creationId xmlns:a16="http://schemas.microsoft.com/office/drawing/2014/main" id="{41585AC3-39EB-B5D4-DAF3-D036C1AA84FA}"/>
              </a:ext>
            </a:extLst>
          </p:cNvPr>
          <p:cNvSpPr txBox="1">
            <a:spLocks/>
          </p:cNvSpPr>
          <p:nvPr/>
        </p:nvSpPr>
        <p:spPr>
          <a:xfrm>
            <a:off x="389629" y="829920"/>
            <a:ext cx="6184792" cy="202691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th-TH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ฉันจะป้องกันตัวเองจากโรคติดต่อทางเพศสัมพันธ์ (</a:t>
            </a: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STIs ) </a:t>
            </a:r>
            <a:r>
              <a:rPr lang="th-TH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ได้อย่างไร</a:t>
            </a:r>
            <a:endParaRPr lang="en-US" sz="40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  <a:p>
            <a:pPr>
              <a:lnSpc>
                <a:spcPts val="2200"/>
              </a:lnSpc>
            </a:pPr>
            <a:endParaRPr lang="en-US" sz="2000" b="1" dirty="0">
              <a:solidFill>
                <a:srgbClr val="002664"/>
              </a:solidFill>
              <a:latin typeface="Public Sans Medium" pitchFamily="2" charset="77"/>
              <a:cs typeface="Poppins" pitchFamily="2" charset="77"/>
            </a:endParaRPr>
          </a:p>
          <a:p>
            <a:pPr>
              <a:lnSpc>
                <a:spcPts val="2200"/>
              </a:lnSpc>
            </a:pPr>
            <a:r>
              <a:rPr lang="th-TH" sz="2000" b="1" dirty="0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การมีเพศสัมพันธ์อย่างปลอดภัย เป็นวิธีดีที่สุดที่จะปกป้องตนเอง</a:t>
            </a:r>
            <a:endParaRPr lang="en-US" sz="2000" b="1" dirty="0">
              <a:solidFill>
                <a:srgbClr val="002664"/>
              </a:solidFill>
              <a:latin typeface="Public Sans Medium" pitchFamily="2" charset="77"/>
              <a:cs typeface="Poppins" pitchFamily="2" charset="7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59BEF4A-9463-2AA4-3195-AD8B8F0FCF6D}"/>
              </a:ext>
            </a:extLst>
          </p:cNvPr>
          <p:cNvSpPr txBox="1"/>
          <p:nvPr/>
        </p:nvSpPr>
        <p:spPr>
          <a:xfrm>
            <a:off x="389629" y="3429000"/>
            <a:ext cx="6986240" cy="280767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th-TH" sz="2400" dirty="0">
                <a:solidFill>
                  <a:srgbClr val="002664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ใช้ถุงยางอนามัยหรือแผ่นยาง (</a:t>
            </a:r>
            <a:r>
              <a:rPr lang="en-US" sz="2400" dirty="0">
                <a:solidFill>
                  <a:srgbClr val="002664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dam)                                                                 </a:t>
            </a:r>
            <a:r>
              <a:rPr lang="th-TH" sz="2400" dirty="0">
                <a:solidFill>
                  <a:srgbClr val="002664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เมื่อมีเพศสัมพันธ์ทุกประเภท รวมทั้ง:</a:t>
            </a:r>
            <a:endParaRPr lang="en-US" sz="2400" dirty="0">
              <a:solidFill>
                <a:srgbClr val="002664"/>
              </a:solidFill>
              <a:latin typeface="Cordia New" panose="020B0304020202020204" pitchFamily="34" charset="-34"/>
              <a:cs typeface="Cordia New" panose="020B0304020202020204" pitchFamily="34" charset="-34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th-TH" sz="2400" dirty="0">
                <a:solidFill>
                  <a:srgbClr val="002664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การมีเพศสัมพันธ์ทางช่องคลอด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th-TH" sz="2400" dirty="0">
                <a:solidFill>
                  <a:srgbClr val="002664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การมีเพศสัมพันธ์ทางทวารหนัก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th-TH" sz="2400" dirty="0">
                <a:solidFill>
                  <a:srgbClr val="002664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การมีเพศสัมพันธ์ทางปาก</a:t>
            </a:r>
            <a:endParaRPr lang="en-US" sz="2400" dirty="0"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1929A0D-417B-8E15-B85A-49B6DBF098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9022" y="3429000"/>
            <a:ext cx="2647950" cy="27622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5C90B79-5586-205C-8FC2-BED0DBEC44EE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89525" y="130723"/>
            <a:ext cx="4978400" cy="1657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30330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B348B4F-256A-D041-A554-C5D2081B70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8B43BF7-AD0A-C4E1-9A6C-7B8CC6226B9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8590" y="-1181100"/>
            <a:ext cx="8096250" cy="80391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AFF9EF-9E2E-6483-77F3-3EC945FA28C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2F9BDE-FF0D-3770-27C1-587B0912DF1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15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1F80FE1B-86C7-674D-955D-CB3CEE1C2F6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8940" y="5116166"/>
            <a:ext cx="6158630" cy="1122587"/>
          </a:xfrm>
          <a:prstGeom prst="roundRect">
            <a:avLst>
              <a:gd name="adj" fmla="val 8275"/>
            </a:avLst>
          </a:prstGeom>
          <a:solidFill>
            <a:srgbClr val="00266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5">
            <a:extLst>
              <a:ext uri="{FF2B5EF4-FFF2-40B4-BE49-F238E27FC236}">
                <a16:creationId xmlns:a16="http://schemas.microsoft.com/office/drawing/2014/main" id="{D19C4450-DEEB-39F7-10F6-4F9D138AC702}"/>
              </a:ext>
            </a:extLst>
          </p:cNvPr>
          <p:cNvSpPr txBox="1">
            <a:spLocks/>
          </p:cNvSpPr>
          <p:nvPr/>
        </p:nvSpPr>
        <p:spPr>
          <a:xfrm>
            <a:off x="438940" y="566609"/>
            <a:ext cx="6184792" cy="177147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th-TH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ฉันจำเป็นต้องบอกใครไหมว่าฉันเป็นโรคติดต่อทางเพศสัมพันธ์ (</a:t>
            </a: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STI)</a:t>
            </a:r>
            <a:endParaRPr lang="en-US" sz="2000" b="1" dirty="0">
              <a:solidFill>
                <a:srgbClr val="002664"/>
              </a:solidFill>
              <a:latin typeface="Public Sans Medium" pitchFamily="2" charset="77"/>
              <a:cs typeface="Poppins" pitchFamily="2" charset="7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B413A65-6FC3-E6DB-ADFF-7297FAD5AC77}"/>
              </a:ext>
            </a:extLst>
          </p:cNvPr>
          <p:cNvSpPr txBox="1"/>
          <p:nvPr/>
        </p:nvSpPr>
        <p:spPr>
          <a:xfrm>
            <a:off x="438940" y="2777478"/>
            <a:ext cx="6986240" cy="18755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th-TH" sz="2400" dirty="0">
                <a:solidFill>
                  <a:srgbClr val="002664"/>
                </a:solidFill>
                <a:latin typeface="Public Sans ExtraLight" pitchFamily="2" charset="77"/>
              </a:rPr>
              <a:t>ไม่จำเป็นต้องบอกใครตามกฎหมาย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th-TH" sz="2400" dirty="0">
                <a:solidFill>
                  <a:srgbClr val="002664"/>
                </a:solidFill>
                <a:latin typeface="Public Sans ExtraLight" pitchFamily="2" charset="77"/>
              </a:rPr>
              <a:t>สำคัญที่ต้องบอกคู่นอนของคุณ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th-TH" sz="2400" dirty="0">
                <a:solidFill>
                  <a:srgbClr val="002664"/>
                </a:solidFill>
                <a:latin typeface="Public Sans ExtraLight" pitchFamily="2" charset="77"/>
              </a:rPr>
              <a:t>รับผิดชอบในการดำเนินการป้องกันอย่างเหมาะสม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th-TH" sz="2400" dirty="0">
                <a:solidFill>
                  <a:srgbClr val="002664"/>
                </a:solidFill>
                <a:latin typeface="Public Sans ExtraLight" pitchFamily="2" charset="77"/>
              </a:rPr>
              <a:t>ความผิดทางอาญาหากการถ่ายทอดเป็นไปโดยเจตนา</a:t>
            </a:r>
            <a:endParaRPr lang="en-US" sz="2400" dirty="0">
              <a:latin typeface="Public Sans ExtraLight" pitchFamily="2" charset="7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37DCCBA-47EF-34EB-2ED8-A7671D09DAE4}"/>
              </a:ext>
            </a:extLst>
          </p:cNvPr>
          <p:cNvSpPr txBox="1"/>
          <p:nvPr/>
        </p:nvSpPr>
        <p:spPr>
          <a:xfrm>
            <a:off x="567160" y="5324356"/>
            <a:ext cx="5891514" cy="62542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th-TH" sz="2000" b="1" dirty="0">
                <a:solidFill>
                  <a:schemeClr val="bg1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การเป็นโรคติดต่อทางเพศสัมพันธ์ (</a:t>
            </a:r>
            <a:r>
              <a:rPr lang="en-US" sz="2000" b="1" dirty="0">
                <a:solidFill>
                  <a:schemeClr val="bg1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STI) </a:t>
            </a:r>
            <a:r>
              <a:rPr lang="th-TH" sz="2000" b="1" dirty="0">
                <a:solidFill>
                  <a:schemeClr val="bg1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เป็นเรื่องที่พบได้บ่อยมาก ไม่มีความจำเป็นต้องละอาย</a:t>
            </a:r>
          </a:p>
        </p:txBody>
      </p:sp>
    </p:spTree>
    <p:extLst>
      <p:ext uri="{BB962C8B-B14F-4D97-AF65-F5344CB8AC3E}">
        <p14:creationId xmlns:p14="http://schemas.microsoft.com/office/powerpoint/2010/main" val="13049700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846A01B-F389-0F33-CF22-563777E56C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9E9FABB-5385-409F-CC65-49F81AD7B455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98586" y="-679597"/>
            <a:ext cx="3295650" cy="71564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384E799-8745-B76A-D81E-472ACD1F323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E56A1F-3802-D9F0-DCDF-321ADD2279D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16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1B289F0F-B3D7-45BB-750B-31ED42961018}"/>
              </a:ext>
            </a:extLst>
          </p:cNvPr>
          <p:cNvSpPr txBox="1">
            <a:spLocks/>
          </p:cNvSpPr>
          <p:nvPr/>
        </p:nvSpPr>
        <p:spPr>
          <a:xfrm>
            <a:off x="397764" y="438493"/>
            <a:ext cx="5582909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th-TH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วันนี้เราเรียนรู้อะไรบ้าง</a:t>
            </a:r>
            <a:endParaRPr lang="en-US" sz="40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85C0216-382E-45A2-7E9D-269FB2960A83}"/>
              </a:ext>
            </a:extLst>
          </p:cNvPr>
          <p:cNvSpPr txBox="1"/>
          <p:nvPr/>
        </p:nvSpPr>
        <p:spPr>
          <a:xfrm>
            <a:off x="4227194" y="2168436"/>
            <a:ext cx="7765433" cy="382098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th-TH" sz="2400" b="1" dirty="0">
                <a:solidFill>
                  <a:srgbClr val="002664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ถูกหรือผิด</a:t>
            </a:r>
            <a:endParaRPr lang="en-US" sz="2400" b="1" dirty="0">
              <a:solidFill>
                <a:srgbClr val="002664"/>
              </a:solidFill>
              <a:latin typeface="Cordia New" panose="020B0304020202020204" pitchFamily="34" charset="-34"/>
              <a:cs typeface="Cordia New" panose="020B0304020202020204" pitchFamily="34" charset="-34"/>
            </a:endParaRPr>
          </a:p>
          <a:p>
            <a:pPr marL="457200" indent="-457200">
              <a:lnSpc>
                <a:spcPct val="125000"/>
              </a:lnSpc>
              <a:spcAft>
                <a:spcPts val="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th-TH" sz="2400" dirty="0">
                <a:solidFill>
                  <a:srgbClr val="002664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เฉพาะผู้ที่มีคู่นอนหลายคนเท่านั้นที่จะติดโรคติดต่อทางเพศสัมพันธ์ (</a:t>
            </a:r>
            <a:r>
              <a:rPr lang="en-US" sz="2400" dirty="0">
                <a:solidFill>
                  <a:srgbClr val="002664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STIs)</a:t>
            </a:r>
          </a:p>
          <a:p>
            <a:pPr marL="457200" indent="-457200">
              <a:lnSpc>
                <a:spcPct val="125000"/>
              </a:lnSpc>
              <a:spcAft>
                <a:spcPts val="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th-TH" sz="2400" dirty="0">
                <a:solidFill>
                  <a:srgbClr val="002664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คุณสามารถบอกได้ว่าใครเป็นโรคติดต่อทางเพศสัมพันธ์ (</a:t>
            </a:r>
            <a:r>
              <a:rPr lang="en-US" sz="2400" dirty="0">
                <a:solidFill>
                  <a:srgbClr val="002664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STIs) </a:t>
            </a:r>
            <a:r>
              <a:rPr lang="th-TH" sz="2400" dirty="0">
                <a:solidFill>
                  <a:srgbClr val="002664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หรือไม่ด้วยการมองดูพวกเขา</a:t>
            </a:r>
          </a:p>
          <a:p>
            <a:pPr marL="457200" indent="-457200">
              <a:lnSpc>
                <a:spcPct val="125000"/>
              </a:lnSpc>
              <a:spcAft>
                <a:spcPts val="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th-TH" sz="2400" dirty="0">
                <a:solidFill>
                  <a:srgbClr val="002664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คุณสามารถติดโรคติดต่อทางเพศสัมพันธ์ (</a:t>
            </a:r>
            <a:r>
              <a:rPr lang="en-US" sz="2400" dirty="0">
                <a:solidFill>
                  <a:srgbClr val="002664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STIs) </a:t>
            </a:r>
            <a:r>
              <a:rPr lang="th-TH" sz="2400" dirty="0">
                <a:solidFill>
                  <a:srgbClr val="002664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ได้จากการนั่งบนโถส้วม</a:t>
            </a:r>
          </a:p>
          <a:p>
            <a:pPr marL="457200" indent="-457200">
              <a:lnSpc>
                <a:spcPct val="125000"/>
              </a:lnSpc>
              <a:spcAft>
                <a:spcPts val="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th-TH" sz="2400" dirty="0">
                <a:solidFill>
                  <a:srgbClr val="002664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ถุงยางอนามัยสามารถป้องกันโรคติดต่อทางเพศสัมพันธ์ (</a:t>
            </a:r>
            <a:r>
              <a:rPr lang="en-US" sz="2400" dirty="0">
                <a:solidFill>
                  <a:srgbClr val="002664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STIs) </a:t>
            </a:r>
            <a:r>
              <a:rPr lang="th-TH" sz="2400" dirty="0">
                <a:solidFill>
                  <a:srgbClr val="002664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ทุกชนิดได้โดยสิ้นเชิง</a:t>
            </a:r>
          </a:p>
          <a:p>
            <a:pPr marL="457200" indent="-457200">
              <a:lnSpc>
                <a:spcPct val="125000"/>
              </a:lnSpc>
              <a:spcAft>
                <a:spcPts val="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th-TH" sz="2400" dirty="0">
                <a:solidFill>
                  <a:srgbClr val="002664"/>
                </a:solidFill>
                <a:latin typeface="Cordia New"/>
                <a:cs typeface="Cordia New"/>
              </a:rPr>
              <a:t>คุณสามารถติดโรคติดต่อทางเพศสัมพันธ์ (</a:t>
            </a:r>
            <a:r>
              <a:rPr lang="en-US" sz="2400" dirty="0">
                <a:solidFill>
                  <a:srgbClr val="002664"/>
                </a:solidFill>
                <a:latin typeface="Cordia New"/>
                <a:cs typeface="Cordia New"/>
              </a:rPr>
              <a:t>STIs) </a:t>
            </a:r>
            <a:r>
              <a:rPr lang="th-TH" sz="2400" dirty="0">
                <a:solidFill>
                  <a:srgbClr val="002664"/>
                </a:solidFill>
                <a:latin typeface="Cordia New"/>
                <a:cs typeface="Cordia New"/>
              </a:rPr>
              <a:t>ได้จากการมีเพศสัมพันธ์ทางช่องคลอดเท่านั้น</a:t>
            </a:r>
            <a:endParaRPr lang="th-TH" sz="2400" dirty="0">
              <a:solidFill>
                <a:srgbClr val="002664"/>
              </a:solidFill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6508824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613C0BB-3321-1692-EBD2-884E0E692B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F498BCE-4AF4-46BC-7650-6323380CD0D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843257" y="1693581"/>
            <a:ext cx="4679950" cy="47434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E310985-392D-129B-8ED6-E507FD209A5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49D72C-BFB3-7930-851B-5FB8C64EADC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17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5D6E0BC8-D0D3-80B6-C867-91E58D50DEB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462396" y="602040"/>
            <a:ext cx="6811345" cy="1122587"/>
          </a:xfrm>
          <a:prstGeom prst="roundRect">
            <a:avLst>
              <a:gd name="adj" fmla="val 82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DA63E84D-DFAC-8C51-C5FC-333DCC87B03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462396" y="2106749"/>
            <a:ext cx="6811345" cy="1122587"/>
          </a:xfrm>
          <a:prstGeom prst="roundRect">
            <a:avLst>
              <a:gd name="adj" fmla="val 82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8C8542D0-107C-E420-FD80-0E011046923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462396" y="3634607"/>
            <a:ext cx="6811345" cy="1122587"/>
          </a:xfrm>
          <a:prstGeom prst="roundRect">
            <a:avLst>
              <a:gd name="adj" fmla="val 82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41079142-2365-A8E0-8F46-8279DB3C485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462396" y="5127742"/>
            <a:ext cx="6811345" cy="1122587"/>
          </a:xfrm>
          <a:prstGeom prst="roundRect">
            <a:avLst>
              <a:gd name="adj" fmla="val 82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itle 5">
            <a:extLst>
              <a:ext uri="{FF2B5EF4-FFF2-40B4-BE49-F238E27FC236}">
                <a16:creationId xmlns:a16="http://schemas.microsoft.com/office/drawing/2014/main" id="{C00AAF67-5B7E-9B34-C198-5B773A2C80E8}"/>
              </a:ext>
            </a:extLst>
          </p:cNvPr>
          <p:cNvSpPr txBox="1">
            <a:spLocks/>
          </p:cNvSpPr>
          <p:nvPr/>
        </p:nvSpPr>
        <p:spPr>
          <a:xfrm>
            <a:off x="426118" y="513139"/>
            <a:ext cx="3592063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th-TH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ฉันจะไปรับความช่วยเหลือได้ที่ไหน</a:t>
            </a:r>
            <a:endParaRPr lang="en-US" sz="40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ED5D0DE-3900-75A1-22AC-7AFCA5EF9CB6}"/>
              </a:ext>
            </a:extLst>
          </p:cNvPr>
          <p:cNvSpPr txBox="1"/>
          <p:nvPr/>
        </p:nvSpPr>
        <p:spPr>
          <a:xfrm>
            <a:off x="4643884" y="757547"/>
            <a:ext cx="6629858" cy="94393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5000"/>
              </a:lnSpc>
              <a:spcAft>
                <a:spcPts val="100"/>
              </a:spcAft>
              <a:buClr>
                <a:srgbClr val="00C296"/>
              </a:buClr>
              <a:buSzPct val="120000"/>
            </a:pPr>
            <a:r>
              <a:rPr lang="th-TH" sz="2000" b="1" dirty="0">
                <a:solidFill>
                  <a:srgbClr val="002664"/>
                </a:solidFill>
                <a:latin typeface="Public Sans Medium" pitchFamily="2" charset="77"/>
              </a:rPr>
              <a:t>เพื่อที่จะค้นหาแพทย์หรือจีพี</a:t>
            </a:r>
            <a:endParaRPr lang="en-US" sz="2000" b="1" dirty="0">
              <a:solidFill>
                <a:srgbClr val="002664"/>
              </a:solidFill>
              <a:latin typeface="Public Sans Medium" pitchFamily="2" charset="77"/>
            </a:endParaRPr>
          </a:p>
          <a:p>
            <a:pPr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www.healthdirect.gov.au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/</a:t>
            </a: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australian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-health-services</a:t>
            </a:r>
            <a:endParaRPr lang="en-US" dirty="0">
              <a:latin typeface="Public Sans ExtraLight" pitchFamily="2" charset="77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4164AD6-C272-4909-C028-0EDAC6655AFA}"/>
              </a:ext>
            </a:extLst>
          </p:cNvPr>
          <p:cNvSpPr txBox="1"/>
          <p:nvPr/>
        </p:nvSpPr>
        <p:spPr>
          <a:xfrm>
            <a:off x="4643884" y="2250681"/>
            <a:ext cx="6629858" cy="94393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5000"/>
              </a:lnSpc>
              <a:spcAft>
                <a:spcPts val="100"/>
              </a:spcAft>
              <a:buClr>
                <a:srgbClr val="00C296"/>
              </a:buClr>
              <a:buSzPct val="120000"/>
            </a:pPr>
            <a:r>
              <a:rPr lang="en-US" sz="2000" b="1" dirty="0">
                <a:solidFill>
                  <a:srgbClr val="002664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Sexual Health </a:t>
            </a:r>
            <a:r>
              <a:rPr lang="en-US" sz="2000" b="1" dirty="0" err="1">
                <a:solidFill>
                  <a:srgbClr val="002664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InfoLink</a:t>
            </a:r>
            <a:r>
              <a:rPr lang="en-US" sz="2000" b="1" dirty="0">
                <a:solidFill>
                  <a:srgbClr val="002664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 - </a:t>
            </a:r>
            <a:r>
              <a:rPr lang="th-TH" sz="2000" b="1" dirty="0">
                <a:solidFill>
                  <a:srgbClr val="002664"/>
                </a:solidFill>
                <a:effectLst/>
                <a:latin typeface="Cordia New" panose="020B0304020202020204" pitchFamily="34" charset="-34"/>
                <a:ea typeface="Tahoma" panose="020B0604030504040204" pitchFamily="34" charset="0"/>
                <a:cs typeface="Cordia New" panose="020B0304020202020204" pitchFamily="34" charset="-34"/>
              </a:rPr>
              <a:t>การเชื่อมต่อข้อมูลด้านสุขภาพทางเพศ</a:t>
            </a:r>
            <a:endParaRPr lang="en-US" sz="2000" b="1" dirty="0">
              <a:solidFill>
                <a:srgbClr val="002664"/>
              </a:solidFill>
              <a:latin typeface="Cordia New" panose="020B0304020202020204" pitchFamily="34" charset="-34"/>
              <a:cs typeface="Cordia New" panose="020B0304020202020204" pitchFamily="34" charset="-34"/>
            </a:endParaRPr>
          </a:p>
          <a:p>
            <a:pPr>
              <a:lnSpc>
                <a:spcPct val="125000"/>
              </a:lnSpc>
              <a:spcAft>
                <a:spcPts val="100"/>
              </a:spcAft>
              <a:buClr>
                <a:srgbClr val="00C296"/>
              </a:buClr>
              <a:buSzPct val="120000"/>
            </a:pP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www.shil.nsw.gov.au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or 1800 451 624</a:t>
            </a:r>
            <a:endParaRPr lang="en-US" dirty="0">
              <a:latin typeface="Public Sans ExtraLight" pitchFamily="2" charset="77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8312E14-9C16-7C1E-BF07-02541DC1857E}"/>
              </a:ext>
            </a:extLst>
          </p:cNvPr>
          <p:cNvSpPr txBox="1"/>
          <p:nvPr/>
        </p:nvSpPr>
        <p:spPr>
          <a:xfrm>
            <a:off x="4643884" y="3790114"/>
            <a:ext cx="6629858" cy="94393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5000"/>
              </a:lnSpc>
              <a:spcAft>
                <a:spcPts val="100"/>
              </a:spcAft>
              <a:buClr>
                <a:srgbClr val="00C296"/>
              </a:buClr>
              <a:buSzPct val="120000"/>
            </a:pPr>
            <a:r>
              <a:rPr lang="en-US" sz="2000" b="1" dirty="0">
                <a:solidFill>
                  <a:srgbClr val="002664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Legal services (HALC) - </a:t>
            </a:r>
            <a:r>
              <a:rPr lang="th-TH" sz="2000" b="1" dirty="0">
                <a:solidFill>
                  <a:srgbClr val="002664"/>
                </a:solidFill>
                <a:effectLst/>
                <a:latin typeface="Cordia New" panose="020B0304020202020204" pitchFamily="34" charset="-34"/>
                <a:ea typeface="Tahoma" panose="020B0604030504040204" pitchFamily="34" charset="0"/>
                <a:cs typeface="Cordia New" panose="020B0304020202020204" pitchFamily="34" charset="-34"/>
              </a:rPr>
              <a:t>บริการด้านกฎหมาย (</a:t>
            </a:r>
            <a:r>
              <a:rPr lang="en-AU" sz="2000" b="1" dirty="0">
                <a:solidFill>
                  <a:srgbClr val="002664"/>
                </a:solidFill>
                <a:effectLst/>
                <a:latin typeface="Cordia New" panose="020B0304020202020204" pitchFamily="34" charset="-34"/>
                <a:ea typeface="Tahoma" panose="020B0604030504040204" pitchFamily="34" charset="0"/>
                <a:cs typeface="Cordia New" panose="020B0304020202020204" pitchFamily="34" charset="-34"/>
              </a:rPr>
              <a:t>HALC)</a:t>
            </a:r>
            <a:endParaRPr lang="en-US" sz="2000" b="1" dirty="0">
              <a:solidFill>
                <a:srgbClr val="002664"/>
              </a:solidFill>
              <a:latin typeface="Cordia New" panose="020B0304020202020204" pitchFamily="34" charset="-34"/>
              <a:cs typeface="Cordia New" panose="020B0304020202020204" pitchFamily="34" charset="-34"/>
            </a:endParaRPr>
          </a:p>
          <a:p>
            <a:pPr>
              <a:lnSpc>
                <a:spcPct val="125000"/>
              </a:lnSpc>
              <a:spcAft>
                <a:spcPts val="100"/>
              </a:spcAft>
              <a:buClr>
                <a:srgbClr val="00C296"/>
              </a:buClr>
              <a:buSzPct val="120000"/>
            </a:pPr>
            <a:r>
              <a:rPr lang="en-US" dirty="0" err="1">
                <a:solidFill>
                  <a:srgbClr val="002664"/>
                </a:solidFill>
                <a:latin typeface="Public Sans ExtraLight" pitchFamily="2" charset="77"/>
              </a:rPr>
              <a:t>www.halc.org.au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 or (02) 9492 6540</a:t>
            </a:r>
            <a:endParaRPr lang="en-US" dirty="0">
              <a:latin typeface="Public Sans ExtraLight" pitchFamily="2" charset="7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F51F353-48F3-8FC7-CD04-AA4C0CC2B9A2}"/>
              </a:ext>
            </a:extLst>
          </p:cNvPr>
          <p:cNvSpPr txBox="1"/>
          <p:nvPr/>
        </p:nvSpPr>
        <p:spPr>
          <a:xfrm>
            <a:off x="4643884" y="5283248"/>
            <a:ext cx="6629858" cy="94393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5000"/>
              </a:lnSpc>
              <a:spcAft>
                <a:spcPts val="100"/>
              </a:spcAft>
              <a:buClr>
                <a:srgbClr val="00C296"/>
              </a:buClr>
              <a:buSzPct val="120000"/>
            </a:pPr>
            <a:r>
              <a:rPr lang="en-US" sz="2000" b="1" dirty="0">
                <a:solidFill>
                  <a:srgbClr val="002664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Let Them Know - </a:t>
            </a:r>
            <a:r>
              <a:rPr lang="th-TH" sz="2000" b="1" dirty="0">
                <a:solidFill>
                  <a:srgbClr val="002664"/>
                </a:solidFill>
                <a:latin typeface="Cordia New" panose="020B0304020202020204" pitchFamily="34" charset="-34"/>
                <a:ea typeface="Tahoma" panose="020B0604030504040204" pitchFamily="34" charset="0"/>
                <a:cs typeface="Cordia New" panose="020B0304020202020204" pitchFamily="34" charset="-34"/>
              </a:rPr>
              <a:t>บอกให้พวกเขาทราบ</a:t>
            </a:r>
            <a:endParaRPr lang="en-US" sz="2000" b="1" dirty="0">
              <a:solidFill>
                <a:srgbClr val="002664"/>
              </a:solidFill>
              <a:latin typeface="Cordia New" panose="020B0304020202020204" pitchFamily="34" charset="-34"/>
              <a:cs typeface="Cordia New" panose="020B0304020202020204" pitchFamily="34" charset="-34"/>
            </a:endParaRPr>
          </a:p>
          <a:p>
            <a:pPr>
              <a:lnSpc>
                <a:spcPct val="125000"/>
              </a:lnSpc>
              <a:spcAft>
                <a:spcPts val="100"/>
              </a:spcAft>
              <a:buClr>
                <a:srgbClr val="00C296"/>
              </a:buClr>
              <a:buSzPct val="120000"/>
            </a:pP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www.letthemknow.org.au</a:t>
            </a:r>
            <a:endParaRPr lang="en-US" dirty="0">
              <a:latin typeface="Public Sans ExtraLight" pitchFamily="2" charset="77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B7EBDB53-BB3B-381E-C356-B370CEB4A23D}"/>
              </a:ext>
            </a:extLst>
          </p:cNvPr>
          <p:cNvGrpSpPr/>
          <p:nvPr/>
        </p:nvGrpSpPr>
        <p:grpSpPr>
          <a:xfrm>
            <a:off x="10559775" y="4970666"/>
            <a:ext cx="1412466" cy="1098550"/>
            <a:chOff x="10559775" y="4970666"/>
            <a:chExt cx="1412466" cy="1098550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7D0C9C0C-18FD-87AA-56FE-C4C3B805729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575241" y="4970666"/>
              <a:ext cx="1397000" cy="1098550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3FB11842-228A-9DF8-424E-8F559A1C9206}"/>
                </a:ext>
              </a:extLst>
            </p:cNvPr>
            <p:cNvSpPr txBox="1"/>
            <p:nvPr/>
          </p:nvSpPr>
          <p:spPr>
            <a:xfrm>
              <a:off x="10559775" y="5204580"/>
              <a:ext cx="1412466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th-TH" sz="1400" b="1" dirty="0">
                  <a:solidFill>
                    <a:schemeClr val="bg1"/>
                  </a:solidFill>
                  <a:latin typeface="Poppins" pitchFamily="2" charset="77"/>
                  <a:cs typeface="Poppins" pitchFamily="2" charset="77"/>
                </a:rPr>
                <a:t>บริการแจ้งเตือนฟรี</a:t>
              </a:r>
              <a:endParaRPr lang="en-US" sz="1400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754331D3-BFD0-8443-2544-C7E22E870D27}"/>
              </a:ext>
            </a:extLst>
          </p:cNvPr>
          <p:cNvGrpSpPr/>
          <p:nvPr/>
        </p:nvGrpSpPr>
        <p:grpSpPr>
          <a:xfrm>
            <a:off x="10494345" y="1961249"/>
            <a:ext cx="1477896" cy="1098550"/>
            <a:chOff x="10494345" y="1961249"/>
            <a:chExt cx="1477896" cy="1098550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5A6BAFB6-CAE1-5C9F-FC66-58B652A6151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494345" y="1961249"/>
              <a:ext cx="1477896" cy="1098550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99B2AC6E-727D-430A-3A08-6AE06D98F407}"/>
                </a:ext>
              </a:extLst>
            </p:cNvPr>
            <p:cNvSpPr txBox="1"/>
            <p:nvPr/>
          </p:nvSpPr>
          <p:spPr>
            <a:xfrm>
              <a:off x="10494345" y="2155954"/>
              <a:ext cx="1477896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th-TH" sz="1400" b="1" dirty="0">
                  <a:solidFill>
                    <a:schemeClr val="bg1"/>
                  </a:solidFill>
                  <a:latin typeface="Poppins" pitchFamily="2" charset="77"/>
                  <a:cs typeface="Poppins" pitchFamily="2" charset="77"/>
                </a:rPr>
                <a:t>ไม่จำเป็นต้องมีบัตรเมดิแคร์</a:t>
              </a:r>
              <a:endParaRPr lang="en-US" sz="1400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639121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EA60D61-5C58-FBBE-A430-51713F5408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FC0A455-F711-9678-5C98-85232EF1151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19645" y="3087627"/>
            <a:ext cx="4171950" cy="32321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14D7BD-E76C-70DD-EBC3-03932337375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DBF4BA-7CA4-332A-BA54-089D551ADC8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18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3F824133-9879-0DB3-A2ED-56696140916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189136" y="625188"/>
            <a:ext cx="7663339" cy="5694589"/>
          </a:xfrm>
          <a:prstGeom prst="roundRect">
            <a:avLst>
              <a:gd name="adj" fmla="val 238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5">
            <a:extLst>
              <a:ext uri="{FF2B5EF4-FFF2-40B4-BE49-F238E27FC236}">
                <a16:creationId xmlns:a16="http://schemas.microsoft.com/office/drawing/2014/main" id="{19E6691A-8645-707F-FFA1-A407F907A938}"/>
              </a:ext>
            </a:extLst>
          </p:cNvPr>
          <p:cNvSpPr txBox="1">
            <a:spLocks/>
          </p:cNvSpPr>
          <p:nvPr/>
        </p:nvSpPr>
        <p:spPr>
          <a:xfrm>
            <a:off x="218754" y="452658"/>
            <a:ext cx="3910819" cy="230470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th-TH" sz="32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ฉันจะสามารถหาข้อมูลเพิ่มเติมเกี่ยวกับโรคติดต่อทางเพศสัมพันธ์</a:t>
            </a:r>
            <a:endParaRPr lang="en-PH" sz="32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  <a:p>
            <a:pPr>
              <a:lnSpc>
                <a:spcPts val="4200"/>
              </a:lnSpc>
            </a:pPr>
            <a:r>
              <a:rPr lang="th-TH" sz="32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( </a:t>
            </a:r>
            <a:r>
              <a:rPr lang="en-US" sz="32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STIs) </a:t>
            </a:r>
            <a:r>
              <a:rPr lang="th-TH" sz="32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ได้จากที่ไหน</a:t>
            </a:r>
            <a:endParaRPr lang="en-US" sz="32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AD40484-7A79-1908-6FAB-0F31E2BB2902}"/>
              </a:ext>
            </a:extLst>
          </p:cNvPr>
          <p:cNvSpPr txBox="1"/>
          <p:nvPr/>
        </p:nvSpPr>
        <p:spPr>
          <a:xfrm>
            <a:off x="4458688" y="1099594"/>
            <a:ext cx="7185443" cy="513321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>
              <a:spcAft>
                <a:spcPts val="1200"/>
              </a:spcAft>
              <a:buClr>
                <a:srgbClr val="00C296"/>
              </a:buClr>
              <a:buSzPct val="120000"/>
            </a:pPr>
            <a:r>
              <a:rPr lang="en-US" sz="2000" b="1" dirty="0">
                <a:solidFill>
                  <a:srgbClr val="002664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Multicultural HIV and Hepatitis Service - </a:t>
            </a:r>
            <a:r>
              <a:rPr lang="th-TH" sz="2000" b="1" kern="0" dirty="0">
                <a:solidFill>
                  <a:srgbClr val="002664"/>
                </a:solidFill>
                <a:effectLst/>
                <a:latin typeface="Cordia New" panose="020B0304020202020204" pitchFamily="34" charset="-34"/>
                <a:ea typeface="Tahoma" panose="020B0604030504040204" pitchFamily="34" charset="0"/>
                <a:cs typeface="Cordia New" panose="020B0304020202020204" pitchFamily="34" charset="-34"/>
              </a:rPr>
              <a:t>หน่วยบริการด้านเอชไอวีและโรคตับอักเสบพหุวัฒนธรรม</a:t>
            </a:r>
            <a:b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</a:br>
            <a:r>
              <a:rPr lang="en-US" dirty="0">
                <a:solidFill>
                  <a:srgbClr val="002664"/>
                </a:solidFill>
                <a:latin typeface="Public Sans ExtraLight" pitchFamily="2" charset="77"/>
                <a:hlinkClick r:id="rId4"/>
              </a:rPr>
              <a:t>www.mhahs.org.au</a:t>
            </a:r>
            <a:endParaRPr lang="en-US" dirty="0">
              <a:solidFill>
                <a:srgbClr val="002664"/>
              </a:solidFill>
              <a:latin typeface="Public Sans ExtraLight" pitchFamily="2" charset="77"/>
            </a:endParaRPr>
          </a:p>
          <a:p>
            <a:pPr>
              <a:spcAft>
                <a:spcPts val="1200"/>
              </a:spcAft>
              <a:buClr>
                <a:srgbClr val="00C296"/>
              </a:buClr>
              <a:buSzPct val="120000"/>
            </a:pPr>
            <a:r>
              <a:rPr lang="en-US" sz="2000" b="1" dirty="0">
                <a:solidFill>
                  <a:srgbClr val="002664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Sexual Health Plus - </a:t>
            </a:r>
            <a:r>
              <a:rPr lang="th-TH" sz="2000" b="1" dirty="0">
                <a:solidFill>
                  <a:srgbClr val="002664"/>
                </a:solidFill>
                <a:effectLst/>
                <a:latin typeface="Cordia New" panose="020B0304020202020204" pitchFamily="34" charset="-34"/>
                <a:ea typeface="Tahoma" panose="020B0604030504040204" pitchFamily="34" charset="0"/>
                <a:cs typeface="Cordia New" panose="020B0304020202020204" pitchFamily="34" charset="-34"/>
              </a:rPr>
              <a:t>สุขภาพทางเพศเพิ่มเติม</a:t>
            </a:r>
            <a:b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</a:br>
            <a:r>
              <a:rPr lang="en-US" dirty="0">
                <a:solidFill>
                  <a:srgbClr val="002664"/>
                </a:solidFill>
                <a:latin typeface="Public Sans ExtraLight" pitchFamily="2" charset="77"/>
                <a:hlinkClick r:id="rId5"/>
              </a:rPr>
              <a:t>www.health.nsw.gov.au/sexualhealth</a:t>
            </a:r>
            <a:endParaRPr lang="en-US" dirty="0">
              <a:solidFill>
                <a:srgbClr val="002664"/>
              </a:solidFill>
              <a:latin typeface="Public Sans ExtraLight" pitchFamily="2" charset="77"/>
            </a:endParaRPr>
          </a:p>
          <a:p>
            <a:pPr>
              <a:spcAft>
                <a:spcPts val="1200"/>
              </a:spcAft>
              <a:buClr>
                <a:srgbClr val="00C296"/>
              </a:buClr>
              <a:buSzPct val="120000"/>
            </a:pPr>
            <a:r>
              <a:rPr lang="en-US" sz="2000" b="1" dirty="0">
                <a:solidFill>
                  <a:srgbClr val="002664"/>
                </a:solidFill>
                <a:latin typeface="Cordia New"/>
                <a:cs typeface="Cordia New"/>
              </a:rPr>
              <a:t>Health Direct - </a:t>
            </a:r>
            <a:r>
              <a:rPr lang="en-US" sz="2000" b="1" dirty="0" err="1">
                <a:solidFill>
                  <a:srgbClr val="002664"/>
                </a:solidFill>
                <a:latin typeface="Cordia New"/>
                <a:ea typeface="Tahoma"/>
                <a:cs typeface="Cordia New"/>
              </a:rPr>
              <a:t>ศูนย์ข้อมูลสุขภาพ</a:t>
            </a:r>
            <a:br>
              <a:rPr lang="en-US" sz="2000" b="1" dirty="0">
                <a:latin typeface="Public Sans Medium" pitchFamily="2" charset="77"/>
              </a:rPr>
            </a:br>
            <a:r>
              <a:rPr lang="en-US" dirty="0">
                <a:solidFill>
                  <a:srgbClr val="002664"/>
                </a:solidFill>
                <a:latin typeface="Public Sans ExtraLight"/>
                <a:hlinkClick r:id="rId6"/>
              </a:rPr>
              <a:t>www.healthdirect.gov.au/sexually-transmitted-infections-sti</a:t>
            </a:r>
            <a:endParaRPr lang="en-US" dirty="0">
              <a:solidFill>
                <a:srgbClr val="002664"/>
              </a:solidFill>
              <a:latin typeface="Public Sans ExtraLight"/>
            </a:endParaRPr>
          </a:p>
          <a:p>
            <a:pPr>
              <a:spcAft>
                <a:spcPts val="1200"/>
              </a:spcAft>
              <a:buClr>
                <a:srgbClr val="00C296"/>
              </a:buClr>
              <a:buSzPct val="120000"/>
            </a:pPr>
            <a:r>
              <a:rPr lang="en-US" sz="2000" b="1" dirty="0">
                <a:solidFill>
                  <a:srgbClr val="002664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International Student Health Hub - </a:t>
            </a:r>
            <a:r>
              <a:rPr lang="th-TH" sz="2000" b="1" dirty="0">
                <a:solidFill>
                  <a:srgbClr val="002664"/>
                </a:solidFill>
                <a:effectLst/>
                <a:latin typeface="Cordia New" panose="020B0304020202020204" pitchFamily="34" charset="-34"/>
                <a:ea typeface="Tahoma" panose="020B0604030504040204" pitchFamily="34" charset="0"/>
                <a:cs typeface="Cordia New" panose="020B0304020202020204" pitchFamily="34" charset="-34"/>
              </a:rPr>
              <a:t>ศูนย์สุขภาพนักศึกษานานาชาติ</a:t>
            </a:r>
            <a:b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</a:b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www.internationalstudents.health.nsw.gov.au/sti </a:t>
            </a:r>
            <a:br>
              <a:rPr lang="en-US" dirty="0">
                <a:solidFill>
                  <a:srgbClr val="002664"/>
                </a:solidFill>
                <a:latin typeface="Public Sans ExtraLight" pitchFamily="2" charset="77"/>
              </a:rPr>
            </a:br>
            <a:r>
              <a:rPr lang="en-US" sz="1500" dirty="0">
                <a:solidFill>
                  <a:srgbClr val="00C296"/>
                </a:solidFill>
                <a:latin typeface="Public Sans Medium" pitchFamily="2" charset="77"/>
              </a:rPr>
              <a:t>(</a:t>
            </a:r>
            <a:r>
              <a:rPr lang="th-TH" sz="1500" dirty="0">
                <a:solidFill>
                  <a:srgbClr val="00C296"/>
                </a:solidFill>
                <a:latin typeface="Public Sans Medium" pitchFamily="2" charset="77"/>
              </a:rPr>
              <a:t>พร้อมเอกสารข้อมูลแปลเป็นภาษาเนปาล ฮินดี ไทยและจีนกลาง</a:t>
            </a:r>
            <a:r>
              <a:rPr lang="en-US" sz="1500" dirty="0">
                <a:solidFill>
                  <a:srgbClr val="00C296"/>
                </a:solidFill>
                <a:latin typeface="Public Sans Medium" pitchFamily="2" charset="77"/>
              </a:rPr>
              <a:t>)</a:t>
            </a:r>
          </a:p>
          <a:p>
            <a:pPr>
              <a:spcAft>
                <a:spcPts val="1200"/>
              </a:spcAft>
              <a:buClr>
                <a:srgbClr val="00C296"/>
              </a:buClr>
              <a:buSzPct val="120000"/>
            </a:pPr>
            <a:r>
              <a:rPr lang="en-US" sz="2000" b="1" dirty="0">
                <a:solidFill>
                  <a:srgbClr val="002664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Play safe - </a:t>
            </a:r>
            <a:r>
              <a:rPr lang="th-TH" sz="2000" b="1" dirty="0">
                <a:solidFill>
                  <a:srgbClr val="002664"/>
                </a:solidFill>
                <a:latin typeface="Cordia New" panose="020B0304020202020204" pitchFamily="34" charset="-34"/>
                <a:ea typeface="Tahoma" panose="020B0604030504040204" pitchFamily="34" charset="0"/>
                <a:cs typeface="Cordia New" panose="020B0304020202020204" pitchFamily="34" charset="-34"/>
              </a:rPr>
              <a:t>การป้องกัน</a:t>
            </a:r>
            <a:b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</a:b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www.playsafe.health.nsw.gov.au </a:t>
            </a:r>
            <a:br>
              <a:rPr lang="en-US" sz="2000" dirty="0">
                <a:solidFill>
                  <a:srgbClr val="002664"/>
                </a:solidFill>
                <a:latin typeface="Public Sans Medium" pitchFamily="2" charset="77"/>
              </a:rPr>
            </a:br>
            <a:r>
              <a:rPr lang="en-US" sz="1500" dirty="0">
                <a:solidFill>
                  <a:srgbClr val="00C296"/>
                </a:solidFill>
                <a:latin typeface="Public Sans Medium" pitchFamily="2" charset="77"/>
              </a:rPr>
              <a:t>(</a:t>
            </a:r>
            <a:r>
              <a:rPr lang="th-TH" sz="1500" dirty="0">
                <a:solidFill>
                  <a:srgbClr val="00C296"/>
                </a:solidFill>
                <a:latin typeface="Public Sans Medium" pitchFamily="2" charset="77"/>
              </a:rPr>
              <a:t>ข้อมูลด้านสุขภาพทางเพศสำหรับเยาวชนทั่วทั้งรัฐนิวเซาท์เวลส์</a:t>
            </a:r>
            <a:r>
              <a:rPr lang="en-US" sz="1500" dirty="0">
                <a:solidFill>
                  <a:srgbClr val="00C296"/>
                </a:solidFill>
                <a:latin typeface="Public Sans Medium" pitchFamily="2" charset="77"/>
              </a:rPr>
              <a:t>)</a:t>
            </a:r>
          </a:p>
          <a:p>
            <a:pPr>
              <a:spcAft>
                <a:spcPts val="1200"/>
              </a:spcAft>
              <a:buClr>
                <a:srgbClr val="00C296"/>
              </a:buClr>
              <a:buSzPct val="120000"/>
            </a:pPr>
            <a:r>
              <a:rPr lang="en-US" sz="2000" b="1" dirty="0">
                <a:solidFill>
                  <a:srgbClr val="002664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Family Planning Australia - </a:t>
            </a:r>
            <a:r>
              <a:rPr lang="th-TH" sz="2000" b="1" dirty="0">
                <a:solidFill>
                  <a:srgbClr val="002664"/>
                </a:solidFill>
                <a:effectLst/>
                <a:latin typeface="Cordia New" panose="020B0304020202020204" pitchFamily="34" charset="-34"/>
                <a:ea typeface="Tahoma" panose="020B0604030504040204" pitchFamily="34" charset="0"/>
                <a:cs typeface="Cordia New" panose="020B0304020202020204" pitchFamily="34" charset="-34"/>
              </a:rPr>
              <a:t>องค์การวางแผนครอบครัวออสเตรเลีย</a:t>
            </a:r>
            <a:b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</a:br>
            <a:r>
              <a:rPr lang="en-US" dirty="0">
                <a:solidFill>
                  <a:srgbClr val="002664"/>
                </a:solidFill>
                <a:latin typeface="Public Sans ExtraLight" pitchFamily="2" charset="77"/>
                <a:hlinkClick r:id="rId7"/>
              </a:rPr>
              <a:t>www.fpnsw.org.au</a:t>
            </a:r>
            <a:endParaRPr lang="en-US" dirty="0">
              <a:solidFill>
                <a:srgbClr val="002664"/>
              </a:solidFill>
              <a:latin typeface="Public Sans ExtraLight" pitchFamily="2" charset="77"/>
            </a:endParaRPr>
          </a:p>
          <a:p>
            <a:pPr>
              <a:spcAft>
                <a:spcPts val="1200"/>
              </a:spcAft>
              <a:buClr>
                <a:srgbClr val="00C296"/>
              </a:buClr>
              <a:buSzPct val="120000"/>
            </a:pPr>
            <a:endParaRPr lang="en-US" dirty="0">
              <a:solidFill>
                <a:srgbClr val="002664"/>
              </a:solidFill>
              <a:latin typeface="Public Sans ExtraLigh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5280789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D07471-890C-9D5D-B777-130C9AB6FB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22E7D2C-3AF7-AD41-FFA1-0A708DAB4D7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507" y="1840336"/>
            <a:ext cx="6400800" cy="56832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F01FBA1-D226-BCFC-4CC6-4AABB7013B6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28A6D6-9118-3F7E-3C44-B7F2FC6C8FA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19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8" name="Title 5">
            <a:extLst>
              <a:ext uri="{FF2B5EF4-FFF2-40B4-BE49-F238E27FC236}">
                <a16:creationId xmlns:a16="http://schemas.microsoft.com/office/drawing/2014/main" id="{B8D1FF49-DE55-03F9-1E59-C16FA74DB5CF}"/>
              </a:ext>
            </a:extLst>
          </p:cNvPr>
          <p:cNvSpPr txBox="1">
            <a:spLocks/>
          </p:cNvSpPr>
          <p:nvPr/>
        </p:nvSpPr>
        <p:spPr>
          <a:xfrm>
            <a:off x="334449" y="1036956"/>
            <a:ext cx="6184792" cy="125483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th-TH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จะขอความช่วยเหลือเป็นภาษาของคุณได้ที่ไหน</a:t>
            </a:r>
            <a:endParaRPr lang="en-US" sz="40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F06E7FF-8315-6540-AC7D-937AFBDE5054}"/>
              </a:ext>
            </a:extLst>
          </p:cNvPr>
          <p:cNvSpPr txBox="1"/>
          <p:nvPr/>
        </p:nvSpPr>
        <p:spPr>
          <a:xfrm>
            <a:off x="334448" y="3032568"/>
            <a:ext cx="8240209" cy="188667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2000"/>
              </a:spcAft>
              <a:buClr>
                <a:srgbClr val="00C296"/>
              </a:buClr>
              <a:buSzPct val="120000"/>
            </a:pPr>
            <a:r>
              <a:rPr lang="th-TH" sz="2400" b="1" dirty="0">
                <a:solidFill>
                  <a:srgbClr val="002664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หากคุณต้องการความช่วยเหลือในการพูดคุยกับแพทย์หรือผู้ให้บริการด้านสุขภาพเป็นภาษาของคุณ</a:t>
            </a:r>
            <a:endParaRPr lang="en-US" sz="2400" b="1" dirty="0">
              <a:solidFill>
                <a:srgbClr val="002664"/>
              </a:solidFill>
              <a:latin typeface="Cordia New" panose="020B0304020202020204" pitchFamily="34" charset="-34"/>
              <a:cs typeface="Cordia New" panose="020B0304020202020204" pitchFamily="34" charset="-34"/>
            </a:endParaRP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th-TH" sz="2400" dirty="0">
                <a:solidFill>
                  <a:srgbClr val="002664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โทร </a:t>
            </a:r>
            <a:r>
              <a:rPr lang="en-US" sz="2400" dirty="0">
                <a:solidFill>
                  <a:srgbClr val="002664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Translating and Interpreting Service (TIS) (</a:t>
            </a:r>
            <a:r>
              <a:rPr lang="th-TH" sz="2400" dirty="0">
                <a:solidFill>
                  <a:srgbClr val="002664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บริการแปลและล่าม) ที่หมายเลข 13 14 50</a:t>
            </a: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th-TH" sz="2400" dirty="0">
                <a:solidFill>
                  <a:srgbClr val="002664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 บริการนี้ให้ฟรีและเป็นความลับ </a:t>
            </a: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th-TH" sz="2400" dirty="0">
                <a:solidFill>
                  <a:srgbClr val="002664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ขอให้เจ้าหน้าที่แผนกต้อนรับจองล่ามฟรีให้กับคุณ</a:t>
            </a:r>
            <a:endParaRPr lang="en-US" sz="2400" dirty="0"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B72488A-19A9-3AB7-050C-2BFCCF2E93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1583" y="402662"/>
            <a:ext cx="3448050" cy="3778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60235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584EDC4-1C29-8014-A6CD-C7AE9FE02E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85D18DE-8033-7FF2-4D7C-5DA90B6C5EE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4854" y="-1157468"/>
            <a:ext cx="5759450" cy="101346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858F267-006F-2072-5946-D8C325CC270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5F430D-2C56-FE11-C928-6067E451D5E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20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2759F380-FADA-37F0-30A1-9022F15C4F54}"/>
              </a:ext>
            </a:extLst>
          </p:cNvPr>
          <p:cNvSpPr txBox="1">
            <a:spLocks/>
          </p:cNvSpPr>
          <p:nvPr/>
        </p:nvSpPr>
        <p:spPr>
          <a:xfrm>
            <a:off x="378054" y="836281"/>
            <a:ext cx="5582909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th-TH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ข้อความที่จะนำกลับไป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B97C490-65A3-6DDC-1924-100553F9DEBE}"/>
              </a:ext>
            </a:extLst>
          </p:cNvPr>
          <p:cNvSpPr txBox="1"/>
          <p:nvPr/>
        </p:nvSpPr>
        <p:spPr>
          <a:xfrm>
            <a:off x="243335" y="1859122"/>
            <a:ext cx="7650665" cy="382098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th-TH" sz="2400" dirty="0">
                <a:solidFill>
                  <a:srgbClr val="002664"/>
                </a:solidFill>
                <a:latin typeface="Cordia New"/>
                <a:cs typeface="Cordia New"/>
              </a:rPr>
              <a:t>โรคติดต่อทางเพศสัมพันธ์ส่วนใหญ่มักไม่แสดงอาการใด ๆ วิธีที่ดีที่สุดที่จะรู้ว่าคุณเป็นโรคนี้หรือไม่คือการตรวจ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th-TH" sz="2400" dirty="0">
                <a:solidFill>
                  <a:srgbClr val="002664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หากไม่ได้รับการรักษา โรคติดต่อทางเพศสัมพันธ์ ( </a:t>
            </a:r>
            <a:r>
              <a:rPr lang="en-US" sz="2400" dirty="0">
                <a:solidFill>
                  <a:srgbClr val="002664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STIs) </a:t>
            </a:r>
            <a:r>
              <a:rPr lang="th-TH" sz="2400" dirty="0">
                <a:solidFill>
                  <a:srgbClr val="002664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อาจก่อให้เกิดปัญหาด้านสุขภาพที่ร้ายแรงได้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th-TH" sz="2400" dirty="0">
                <a:solidFill>
                  <a:srgbClr val="002664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การตรวจหาโรคติดต่อทางเพศสัมพันธ์ (</a:t>
            </a:r>
            <a:r>
              <a:rPr lang="en-US" sz="2400" dirty="0">
                <a:solidFill>
                  <a:srgbClr val="002664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STI) </a:t>
            </a:r>
            <a:r>
              <a:rPr lang="th-TH" sz="2400" dirty="0">
                <a:solidFill>
                  <a:srgbClr val="002664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นั้นทำได้รวดเร็ว ง่าย เป็นความลับ และมักจะตรวจฟรีที่คลินิกสุขภาพทางเพศ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th-TH" sz="2400" dirty="0">
                <a:solidFill>
                  <a:srgbClr val="002664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รับการตรวจอย่างสม่ำเสมอ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th-TH" sz="2400" dirty="0">
                <a:solidFill>
                  <a:srgbClr val="002664"/>
                </a:solidFill>
                <a:latin typeface="Cordia New"/>
                <a:cs typeface="Cordia New"/>
              </a:rPr>
              <a:t>โรคติดต่อทางเพศสัมพันธ์ (</a:t>
            </a:r>
            <a:r>
              <a:rPr lang="en-US" sz="2400" dirty="0">
                <a:solidFill>
                  <a:srgbClr val="002664"/>
                </a:solidFill>
                <a:latin typeface="Cordia New"/>
                <a:cs typeface="Cordia New"/>
              </a:rPr>
              <a:t>STIs) </a:t>
            </a:r>
            <a:r>
              <a:rPr lang="th-TH" sz="2400" dirty="0">
                <a:solidFill>
                  <a:srgbClr val="002664"/>
                </a:solidFill>
                <a:latin typeface="Cordia New"/>
                <a:cs typeface="Cordia New"/>
              </a:rPr>
              <a:t>ทุกชนิดรักษาได้ และโรคติดต่อทางเพศสัมพันธ์รักษาให้หายขาดได้</a:t>
            </a:r>
            <a:endParaRPr lang="en-US" sz="2400" dirty="0">
              <a:latin typeface="Cordia New"/>
              <a:cs typeface="Cordia New"/>
            </a:endParaRPr>
          </a:p>
        </p:txBody>
      </p:sp>
    </p:spTree>
    <p:extLst>
      <p:ext uri="{BB962C8B-B14F-4D97-AF65-F5344CB8AC3E}">
        <p14:creationId xmlns:p14="http://schemas.microsoft.com/office/powerpoint/2010/main" val="84392703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73D3AAE-69D1-001A-3410-4E4601C9DA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40BB8EF-F1EA-17A5-CD7D-6F232798D09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chemeClr val="bg1"/>
                </a:solidFill>
                <a:latin typeface="Public Sans Medium" pitchFamily="2" charset="77"/>
              </a:rPr>
              <a:t>mhahs.org.au</a:t>
            </a:r>
            <a:endParaRPr lang="en-US" sz="1100" dirty="0">
              <a:solidFill>
                <a:schemeClr val="bg1"/>
              </a:solidFill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59E67B-D737-20F3-D754-82DF682DCBB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21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7288242A-2D77-0469-85D1-0933090B8B1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304545" y="3135394"/>
            <a:ext cx="5582909" cy="78842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4200"/>
              </a:lnSpc>
            </a:pPr>
            <a:r>
              <a:rPr lang="th-TH" sz="7000" b="1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คำถาม</a:t>
            </a:r>
            <a:r>
              <a:rPr lang="en-PH" sz="7000" b="1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?</a:t>
            </a:r>
            <a:endParaRPr lang="en-US" sz="7000" b="1" dirty="0">
              <a:solidFill>
                <a:schemeClr val="bg1"/>
              </a:solidFill>
              <a:latin typeface="Poppins" pitchFamily="2" charset="77"/>
              <a:cs typeface="Poppin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1575901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0E88D92-5D27-27EA-B5AF-BBE91CF025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C9017FDC-251A-2814-39E0-1926BB410F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521" y="5436401"/>
            <a:ext cx="1327150" cy="128905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2D30662-311E-31FF-9D04-56E99B89DF0D}"/>
              </a:ext>
            </a:extLst>
          </p:cNvPr>
          <p:cNvSpPr txBox="1"/>
          <p:nvPr/>
        </p:nvSpPr>
        <p:spPr>
          <a:xfrm>
            <a:off x="250521" y="2067706"/>
            <a:ext cx="6805887" cy="272258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ts val="4500"/>
              </a:lnSpc>
            </a:pPr>
            <a:r>
              <a:rPr lang="th-TH" sz="2000" b="1" dirty="0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พัฒนาโดย</a:t>
            </a: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</a:t>
            </a:r>
            <a:b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</a:br>
            <a:r>
              <a:rPr lang="th-TH" sz="4000" b="1" dirty="0">
                <a:solidFill>
                  <a:srgbClr val="002664"/>
                </a:solidFill>
                <a:latin typeface="Poppins" panose="00000500000000000000" pitchFamily="2" charset="0"/>
                <a:ea typeface="Tahoma" panose="020B0604030504040204" pitchFamily="34" charset="0"/>
                <a:cs typeface="Tahoma" panose="020B0604030504040204" pitchFamily="34" charset="0"/>
              </a:rPr>
              <a:t>หน่วยบริการหลากวัฒนธรรมด้านเชื้อเอชไอวีและโรคตับอักเสบ (</a:t>
            </a:r>
            <a:r>
              <a:rPr lang="en-AU" sz="4000" b="1" dirty="0">
                <a:solidFill>
                  <a:srgbClr val="002664"/>
                </a:solidFill>
                <a:latin typeface="Poppins" panose="00000500000000000000" pitchFamily="2" charset="0"/>
                <a:ea typeface="Tahoma" panose="020B0604030504040204" pitchFamily="34" charset="0"/>
                <a:cs typeface="Poppins" panose="00000500000000000000" pitchFamily="2" charset="0"/>
              </a:rPr>
              <a:t>MHAHS) </a:t>
            </a:r>
            <a:r>
              <a:rPr lang="th-TH" sz="4000" b="1" dirty="0">
                <a:solidFill>
                  <a:srgbClr val="002664"/>
                </a:solidFill>
                <a:latin typeface="Poppins" panose="00000500000000000000" pitchFamily="2" charset="0"/>
                <a:ea typeface="Tahoma" panose="020B0604030504040204" pitchFamily="34" charset="0"/>
                <a:cs typeface="Tahoma" panose="020B0604030504040204" pitchFamily="34" charset="0"/>
              </a:rPr>
              <a:t>แห่งรัฐนิวเซาท์เวลส์</a:t>
            </a:r>
            <a:endParaRPr lang="en-US" sz="4000" b="1" dirty="0">
              <a:solidFill>
                <a:srgbClr val="002664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>
              <a:lnSpc>
                <a:spcPts val="3500"/>
              </a:lnSpc>
            </a:pP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(MHAHS)  </a:t>
            </a:r>
            <a:r>
              <a:rPr lang="en-US" sz="3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mhahs.org.au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5D5580-333C-DB65-80F3-F6D5402CF9D1}"/>
              </a:ext>
            </a:extLst>
          </p:cNvPr>
          <p:cNvSpPr txBox="1"/>
          <p:nvPr/>
        </p:nvSpPr>
        <p:spPr>
          <a:xfrm>
            <a:off x="452673" y="708755"/>
            <a:ext cx="3567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 dirty="0">
                <a:solidFill>
                  <a:srgbClr val="002060"/>
                </a:solidFill>
              </a:rPr>
              <a:t>August 2025</a:t>
            </a:r>
          </a:p>
        </p:txBody>
      </p:sp>
    </p:spTree>
    <p:extLst>
      <p:ext uri="{BB962C8B-B14F-4D97-AF65-F5344CB8AC3E}">
        <p14:creationId xmlns:p14="http://schemas.microsoft.com/office/powerpoint/2010/main" val="37815249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C5FABCE039FD94AB088FC586ECBB7A5" ma:contentTypeVersion="15" ma:contentTypeDescription="Create a new document." ma:contentTypeScope="" ma:versionID="82b396a88bd882a696ef6219b2f9e43e">
  <xsd:schema xmlns:xsd="http://www.w3.org/2001/XMLSchema" xmlns:xs="http://www.w3.org/2001/XMLSchema" xmlns:p="http://schemas.microsoft.com/office/2006/metadata/properties" xmlns:ns2="6bf971bb-b6c5-471b-bc74-c5aba1a73da4" xmlns:ns3="def4e026-5643-48f8-83fb-50bd11837b84" targetNamespace="http://schemas.microsoft.com/office/2006/metadata/properties" ma:root="true" ma:fieldsID="62d13584a16800423a15fb96d5404267" ns2:_="" ns3:_="">
    <xsd:import namespace="6bf971bb-b6c5-471b-bc74-c5aba1a73da4"/>
    <xsd:import namespace="def4e026-5643-48f8-83fb-50bd11837b8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bf971bb-b6c5-471b-bc74-c5aba1a73da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4a4c9e2d-f8e3-4a57-bac9-17bee8f4579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ef4e026-5643-48f8-83fb-50bd11837b84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41794bb7-35cd-484e-b731-64c8d04a08fb}" ma:internalName="TaxCatchAll" ma:showField="CatchAllData" ma:web="def4e026-5643-48f8-83fb-50bd11837b8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ef4e026-5643-48f8-83fb-50bd11837b84" xsi:nil="true"/>
    <lcf76f155ced4ddcb4097134ff3c332f xmlns="6bf971bb-b6c5-471b-bc74-c5aba1a73da4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CD7939F9-506E-4121-8383-D1780F325AE9}"/>
</file>

<file path=customXml/itemProps2.xml><?xml version="1.0" encoding="utf-8"?>
<ds:datastoreItem xmlns:ds="http://schemas.openxmlformats.org/officeDocument/2006/customXml" ds:itemID="{B837A007-E746-4DF3-963E-122918BD8A20}"/>
</file>

<file path=customXml/itemProps3.xml><?xml version="1.0" encoding="utf-8"?>
<ds:datastoreItem xmlns:ds="http://schemas.openxmlformats.org/officeDocument/2006/customXml" ds:itemID="{8B3DF1A9-FE19-4332-96D9-AC0BBCE2BC59}"/>
</file>

<file path=docProps/app.xml><?xml version="1.0" encoding="utf-8"?>
<Properties xmlns="http://schemas.openxmlformats.org/officeDocument/2006/extended-properties" xmlns:vt="http://schemas.openxmlformats.org/officeDocument/2006/docPropsVTypes">
  <TotalTime>1189</TotalTime>
  <Words>1768</Words>
  <Application>Microsoft Office PowerPoint</Application>
  <PresentationFormat>Widescreen</PresentationFormat>
  <Paragraphs>201</Paragraphs>
  <Slides>22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1" baseType="lpstr">
      <vt:lpstr>Aptos</vt:lpstr>
      <vt:lpstr>Aptos Display</vt:lpstr>
      <vt:lpstr>Arial</vt:lpstr>
      <vt:lpstr>Cordia New</vt:lpstr>
      <vt:lpstr>Poppins</vt:lpstr>
      <vt:lpstr>Public Sans ExtraLight</vt:lpstr>
      <vt:lpstr>Public Sans Medium</vt:lpstr>
      <vt:lpstr>Wingdings</vt:lpstr>
      <vt:lpstr>Office Theme</vt:lpstr>
      <vt:lpstr>PowerPoint Presentation</vt:lpstr>
      <vt:lpstr>PowerPoint Presentation</vt:lpstr>
      <vt:lpstr>โรคติดต่อทางเพศสัมพันธ์ (STIs) คืออะไร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ฉันสามารถตรวจหาโรคติดต่อทางเพศสัมพันธ์</vt:lpstr>
      <vt:lpstr>PowerPoint Presentation</vt:lpstr>
      <vt:lpstr>โรคติดต่อทางเพศสัมพันธ์ (STIs 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Katie Lively</dc:creator>
  <cp:lastModifiedBy>Denise Voros (Sydney LHD)</cp:lastModifiedBy>
  <cp:revision>198</cp:revision>
  <dcterms:created xsi:type="dcterms:W3CDTF">2025-06-03T07:12:24Z</dcterms:created>
  <dcterms:modified xsi:type="dcterms:W3CDTF">2025-11-06T04:46:56Z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76a44f01-6907-4156-9b79-a71e6c56ad93_Enabled">
    <vt:lpwstr>true</vt:lpwstr>
  </property>
  <property fmtid="{D5CDD505-2E9C-101B-9397-08002B2CF9AE}" pid="3" name="MSIP_Label_76a44f01-6907-4156-9b79-a71e6c56ad93_SetDate">
    <vt:lpwstr>2025-11-06T04:46:09Z</vt:lpwstr>
  </property>
  <property fmtid="{D5CDD505-2E9C-101B-9397-08002B2CF9AE}" pid="4" name="MSIP_Label_76a44f01-6907-4156-9b79-a71e6c56ad93_Method">
    <vt:lpwstr>Privileged</vt:lpwstr>
  </property>
  <property fmtid="{D5CDD505-2E9C-101B-9397-08002B2CF9AE}" pid="5" name="MSIP_Label_76a44f01-6907-4156-9b79-a71e6c56ad93_Name">
    <vt:lpwstr>OFFICIAL</vt:lpwstr>
  </property>
  <property fmtid="{D5CDD505-2E9C-101B-9397-08002B2CF9AE}" pid="6" name="MSIP_Label_76a44f01-6907-4156-9b79-a71e6c56ad93_SiteId">
    <vt:lpwstr>a687a7bf-02db-43df-bcbb-e7a8bda611a2</vt:lpwstr>
  </property>
  <property fmtid="{D5CDD505-2E9C-101B-9397-08002B2CF9AE}" pid="7" name="MSIP_Label_76a44f01-6907-4156-9b79-a71e6c56ad93_ActionId">
    <vt:lpwstr>1030960b-7f52-4240-ad85-b701c21c5b7a</vt:lpwstr>
  </property>
  <property fmtid="{D5CDD505-2E9C-101B-9397-08002B2CF9AE}" pid="8" name="MSIP_Label_76a44f01-6907-4156-9b79-a71e6c56ad93_ContentBits">
    <vt:lpwstr>0</vt:lpwstr>
  </property>
  <property fmtid="{D5CDD505-2E9C-101B-9397-08002B2CF9AE}" pid="9" name="MSIP_Label_76a44f01-6907-4156-9b79-a71e6c56ad93_Tag">
    <vt:lpwstr>10, 0, 1, 1</vt:lpwstr>
  </property>
  <property fmtid="{D5CDD505-2E9C-101B-9397-08002B2CF9AE}" pid="10" name="ContentTypeId">
    <vt:lpwstr>0x010100FC5FABCE039FD94AB088FC586ECBB7A5</vt:lpwstr>
  </property>
</Properties>
</file>