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626"/>
  </p:normalViewPr>
  <p:slideViewPr>
    <p:cSldViewPr snapToGrid="0">
      <p:cViewPr varScale="1">
        <p:scale>
          <a:sx n="106" d="100"/>
          <a:sy n="106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5" y="2404997"/>
            <a:ext cx="879327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45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Menular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(IMS)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1ACF95-2211-DF28-7E71-3E9011C248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77" y="3775792"/>
            <a:ext cx="3168650" cy="282575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199373" y="1503365"/>
            <a:ext cx="427032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Hari ini kita akan membahas...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Hal-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ketahui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 orang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dialami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mana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mengobati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</a:t>
            </a:r>
            <a:endParaRPr lang="en-AU" sz="2000" strike="sngStrike" kern="100" dirty="0">
              <a:solidFill>
                <a:srgbClr val="002664"/>
              </a:solidFill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Mencegah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</a:t>
            </a:r>
            <a:endParaRPr lang="en-AU" sz="2000" strike="sngStrike" kern="100" dirty="0">
              <a:solidFill>
                <a:srgbClr val="002664"/>
              </a:solidFill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Membagikan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status IMS Anda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                                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dukungan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2585A8D-5835-1775-206C-F6494DFD5D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4" y="2799403"/>
            <a:ext cx="3270250" cy="307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2D31F9-20E5-83A7-F2F1-8614B103ED4B}"/>
              </a:ext>
            </a:extLst>
          </p:cNvPr>
          <p:cNvGrpSpPr/>
          <p:nvPr/>
        </p:nvGrpSpPr>
        <p:grpSpPr>
          <a:xfrm>
            <a:off x="-223265" y="1688197"/>
            <a:ext cx="4849383" cy="847725"/>
            <a:chOff x="-234840" y="1551007"/>
            <a:chExt cx="4849383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A29626B-E752-40F2-1B6F-9E7E8A9BC05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786D5F18-9A7B-23E8-2BA2-BBA28BA128D6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-234840" y="1612052"/>
              <a:ext cx="4849383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AU" sz="32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mengapa</a:t>
              </a:r>
              <a:r>
                <a:rPr lang="en-AU" sz="32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32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penting</a:t>
              </a:r>
              <a:r>
                <a:rPr lang="en-AU" sz="32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930740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dan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1D877EA-E87C-02EE-6253-213619C6BA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601249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D3E7890-502C-F147-295B-A2978BECC0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2755725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2CD8F9-E217-07AB-25BF-8921B94736F7}"/>
              </a:ext>
            </a:extLst>
          </p:cNvPr>
          <p:cNvSpPr>
            <a:spLocks/>
          </p:cNvSpPr>
          <p:nvPr/>
        </p:nvSpPr>
        <p:spPr>
          <a:xfrm>
            <a:off x="4459266" y="5336087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72861-E2AC-C0F2-900F-AE115B89457C}"/>
              </a:ext>
            </a:extLst>
          </p:cNvPr>
          <p:cNvSpPr txBox="1"/>
          <p:nvPr/>
        </p:nvSpPr>
        <p:spPr>
          <a:xfrm>
            <a:off x="4716711" y="99674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berarti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Menular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adalah infeksi yang disebabkan oleh bakteri, virus, atau parasit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yang </a:t>
            </a:r>
            <a:r>
              <a:rPr lang="en-AU" sz="16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disebabkan</a:t>
            </a:r>
            <a:r>
              <a:rPr lang="en-AU" sz="16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AU" sz="16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en-AU" sz="16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AU" sz="16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AU" sz="16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AU" sz="16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 Australia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1C318-65B1-A6C2-8B10-C738D0A7DCEA}"/>
              </a:ext>
            </a:extLst>
          </p:cNvPr>
          <p:cNvSpPr txBox="1"/>
          <p:nvPr/>
        </p:nvSpPr>
        <p:spPr>
          <a:xfrm>
            <a:off x="4716711" y="302231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yang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disembuhkan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IMS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serius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Banyak orang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menderita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sz="16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sz="16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mengetahuinya</a:t>
            </a:r>
            <a:r>
              <a:rPr lang="en-AU" sz="16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yang </a:t>
            </a:r>
            <a:r>
              <a:rPr lang="en-AU" sz="16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penularannya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lain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1A46E-7C46-1504-71E3-370F02AB34C9}"/>
              </a:ext>
            </a:extLst>
          </p:cNvPr>
          <p:cNvSpPr txBox="1"/>
          <p:nvPr/>
        </p:nvSpPr>
        <p:spPr>
          <a:xfrm>
            <a:off x="4716711" y="5457462"/>
            <a:ext cx="640848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AU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teratur</a:t>
            </a:r>
            <a:r>
              <a:rPr lang="en-AU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AU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8010B-760E-CF73-599E-F8F6C0381C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73" y="2645303"/>
            <a:ext cx="2082800" cy="381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9831D5-C420-3736-B541-CBF9B0CC97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560" y="5021321"/>
            <a:ext cx="1187450" cy="1549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B3BF12-16D6-F892-656F-1E51EEABE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564" y="228009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4AFB338-12F4-493E-30A7-3A1BECC77A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B69D029-1516-1B8C-C107-19C7DAC138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8853A9AC-C94C-2CF1-EB7C-DB62329964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/>
            </a:pPr>
            <a:r>
              <a:rPr lang="en-AU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yang </a:t>
            </a:r>
            <a:r>
              <a:rPr lang="en-AU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disebabkan</a:t>
            </a:r>
            <a:r>
              <a:rPr lang="en-AU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</a:p>
          <a:p>
            <a:pPr algn="ctr">
              <a:defRPr b="1"/>
            </a:pPr>
            <a:r>
              <a:rPr lang="en-AU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5DE74C-9225-7256-3582-177B8577B6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D59ACCB8-137C-669E-A1FD-47EE8845AF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/>
            </a:pPr>
            <a:r>
              <a:rPr lang="en-AU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yang </a:t>
            </a:r>
            <a:r>
              <a:rPr lang="en-AU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disebabkan</a:t>
            </a:r>
            <a:r>
              <a:rPr lang="en-AU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</a:p>
          <a:p>
            <a:pPr algn="ctr">
              <a:defRPr b="1"/>
            </a:pPr>
            <a:r>
              <a:rPr lang="en-AU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virus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FD57927-617B-128C-B8A3-44EB3F9248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65B163CB-D3A2-BB20-B323-3743314777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/>
            </a:pPr>
            <a:r>
              <a:rPr lang="sv-SE" b="0" dirty="0">
                <a:latin typeface="Arial" panose="020B0604020202020204" pitchFamily="34" charset="0"/>
                <a:cs typeface="Arial" panose="020B0604020202020204" pitchFamily="34" charset="0"/>
              </a:rPr>
              <a:t>IMS yang disebabkan oleh </a:t>
            </a:r>
          </a:p>
          <a:p>
            <a:pPr algn="ctr">
              <a:defRPr b="1"/>
            </a:pPr>
            <a:r>
              <a:rPr lang="sv-SE" b="0" dirty="0">
                <a:latin typeface="Arial" panose="020B0604020202020204" pitchFamily="34" charset="0"/>
                <a:cs typeface="Arial" panose="020B0604020202020204" pitchFamily="34" charset="0"/>
              </a:rPr>
              <a:t>parasit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200">
                <a:latin typeface="Arial"/>
                <a:cs typeface="Arial"/>
              </a:defRPr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yang paling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1048EA-491D-5F68-CE37-2C10F674A324}"/>
              </a:ext>
            </a:extLst>
          </p:cNvPr>
          <p:cNvSpPr txBox="1"/>
          <p:nvPr/>
        </p:nvSpPr>
        <p:spPr>
          <a:xfrm>
            <a:off x="648182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sifilis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klamidia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gonore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67BAEE-B55C-DE37-C1CF-DE7CA9718DD2}"/>
              </a:ext>
            </a:extLst>
          </p:cNvPr>
          <p:cNvSpPr txBox="1"/>
          <p:nvPr/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mpox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cacar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monyet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)*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immunodeficiency virus (HIV)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herpes genital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kutil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kelamin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2A1F0-06DF-F86A-43DE-C5DD1F671E94}"/>
              </a:ext>
            </a:extLst>
          </p:cNvPr>
          <p:cNvSpPr txBox="1"/>
          <p:nvPr/>
        </p:nvSpPr>
        <p:spPr>
          <a:xfrm>
            <a:off x="8461094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fi-FI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trikomoniasis (trik)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fi-FI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kutu kemaluan (scabies)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780C0-C2CB-52E8-F0F9-87CF282413EB}"/>
              </a:ext>
            </a:extLst>
          </p:cNvPr>
          <p:cNvSpPr txBox="1"/>
          <p:nvPr/>
        </p:nvSpPr>
        <p:spPr>
          <a:xfrm>
            <a:off x="752354" y="5630701"/>
            <a:ext cx="1069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IMS yang paling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Australia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klamidia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gonore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sifilis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780E58-1790-A9E6-D982-86BE0877BE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439838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4000">
                <a:latin typeface="Arial"/>
                <a:cs typeface="Arial"/>
              </a:defRPr>
            </a:pPr>
            <a:r>
              <a:rPr lang="en-AU" sz="4000" b="1" dirty="0" err="1">
                <a:solidFill>
                  <a:srgbClr val="002664"/>
                </a:solidFill>
              </a:rPr>
              <a:t>Bagaimana</a:t>
            </a:r>
            <a:r>
              <a:rPr lang="en-AU" sz="4000" b="1" dirty="0">
                <a:solidFill>
                  <a:srgbClr val="002664"/>
                </a:solidFill>
              </a:rPr>
              <a:t> Anda </a:t>
            </a:r>
            <a:r>
              <a:rPr lang="en-AU" sz="4000" b="1" dirty="0" err="1">
                <a:solidFill>
                  <a:srgbClr val="002664"/>
                </a:solidFill>
              </a:rPr>
              <a:t>tertular</a:t>
            </a:r>
            <a:r>
              <a:rPr lang="en-AU" sz="4000" b="1" dirty="0">
                <a:solidFill>
                  <a:srgbClr val="002664"/>
                </a:solidFill>
              </a:rPr>
              <a:t> IMS?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C81B4-A74D-6C36-39B8-5FCE71071521}"/>
              </a:ext>
            </a:extLst>
          </p:cNvPr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vaginal, oral,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anal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D963A-C508-E6A3-696D-99A39ABAEF07}"/>
              </a:ext>
            </a:extLst>
          </p:cNvPr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cairan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cairan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vagina, ASI,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FD234-80AB-95D4-E286-5DE87E7CCF86}"/>
              </a:ext>
            </a:extLst>
          </p:cNvPr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nn-NO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 kontak kulit ke kulit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CCCB9-9EEB-FD33-E32B-D4E670B9C157}"/>
              </a:ext>
            </a:extLst>
          </p:cNvPr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fi-FI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 kehamilan, persalinan, dan menyusui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16588F-8204-63A2-A41F-F1C3482C7F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3E227-2D5D-AD39-27BD-A0F6006450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85" y="5491880"/>
            <a:ext cx="473075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4000">
                <a:latin typeface="Arial"/>
                <a:cs typeface="Arial"/>
              </a:defRPr>
            </a:pPr>
            <a:r>
              <a:rPr lang="pt-BR" sz="4000" b="1" dirty="0">
                <a:solidFill>
                  <a:srgbClr val="002664"/>
                </a:solidFill>
              </a:rPr>
              <a:t>Anda tidak dapat tertular IMS dari...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AC45D-0355-9D41-5185-16A15821CF30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dudukan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toilet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9316E-4278-3787-E31F-A9E81BCD5366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pancuran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kolam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renang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C5433D-2D95-636D-A8FE-CF9A3BA0A1FD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Berjabat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tangan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65D79-2814-C85E-DEF5-B581D23DF2F8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Ciuman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kering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80253-C605-1923-1952-EF191D76CA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B67CB6-4657-A668-20B0-34B68745FA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1410767"/>
            <a:ext cx="4259893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 saja gejala umum sifilis?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4860162" y="150336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uka di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mulut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penis, vagina, anus,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serviks</a:t>
            </a:r>
            <a:endParaRPr lang="en-US" sz="2000" dirty="0">
              <a:solidFill>
                <a:srgbClr val="00266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Ruam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punggung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dada,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kaki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Kelenjar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bengkak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selangkangan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Demam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Rambut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rontok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kepala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Kelelahan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E93016-0D29-0648-F5A3-0B7A5F17F8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31839" y="3429000"/>
            <a:ext cx="2838450" cy="2254250"/>
            <a:chOff x="7331839" y="3429000"/>
            <a:chExt cx="2838450" cy="22542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C20B80-559B-B97C-CD48-A75BDF65E93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C04989-853F-FF00-366C-74168EDE6AA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78150" y="3891862"/>
              <a:ext cx="25458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Jika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tidak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diobati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sifilis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dapat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menyebabkan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masalah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serius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CA275EF-AEE8-E8B2-840D-607669537B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3927" y="4132162"/>
            <a:ext cx="22987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0E77F-0488-9044-7FAF-8B204733AA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C618B52-5B82-9D08-14EB-DF3DAAE11C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1773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250732" y="1109825"/>
            <a:ext cx="4511332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klamidia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gonore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981482" y="110982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eluarnya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cairan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penis/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uretra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dan vagina</a:t>
            </a:r>
            <a:endParaRPr lang="en-US" sz="2000" dirty="0">
              <a:solidFill>
                <a:srgbClr val="00266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yeri di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panggul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erdarahan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vagina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yeri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buang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kecil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yeri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yeri pada testis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yeri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keluarnya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cairan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yeri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buang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air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60270E-55F0-BA62-68E1-EBEFE3C45F0B}"/>
              </a:ext>
            </a:extLst>
          </p:cNvPr>
          <p:cNvSpPr txBox="1"/>
          <p:nvPr/>
        </p:nvSpPr>
        <p:spPr>
          <a:xfrm>
            <a:off x="4814170" y="5469037"/>
            <a:ext cx="489698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rutin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satu-satunya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memeriksa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menderita</a:t>
            </a:r>
            <a:r>
              <a:rPr lang="en-A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IMS.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E1CCAD-B8E3-F3BE-71B7-6830A7B240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105" y="4233962"/>
            <a:ext cx="2559050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5737587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IMS? 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200"/>
              </a:lnSpc>
            </a:pPr>
            <a:r>
              <a:rPr lang="en-AU" sz="2000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Pertimbangkan</a:t>
            </a:r>
            <a:r>
              <a:rPr lang="en-AU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Anda: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648BE-2DFE-6C84-854A-C8961DB89881}"/>
              </a:ext>
            </a:extLst>
          </p:cNvPr>
          <p:cNvSpPr txBox="1"/>
          <p:nvPr/>
        </p:nvSpPr>
        <p:spPr>
          <a:xfrm>
            <a:off x="250732" y="4363656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pengaman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7B383-7FBA-0347-56F8-F1C0BA9C0BA1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Seorang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laki-laki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aktif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laki-laki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B82E1-E3CA-13FA-D5FB-35DDBFEDD378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sv-SE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Sedang hamil atau berencana </a:t>
            </a:r>
            <a:r>
              <a:rPr lang="sv-S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 hamil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ECAEAB-66EC-D7B5-A665-D9C23CD42595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terakhir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B4F26-5079-78E4-A8D0-59B70D526474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tau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pun </a:t>
            </a:r>
          </a:p>
          <a:p>
            <a:pPr algn="ctr">
              <a:spcAft>
                <a:spcPts val="500"/>
              </a:spcAft>
              <a:buSzPct val="80000"/>
            </a:pPr>
            <a:r>
              <a:rPr lang="en-AU" sz="14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14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tetapi</a:t>
            </a:r>
            <a:r>
              <a:rPr lang="en-AU" sz="14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sebagian</a:t>
            </a:r>
            <a:r>
              <a:rPr lang="en-AU" sz="14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AU" sz="14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sz="14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14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AU" sz="14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sz="14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DF3563-7CB5-8AAD-770C-CCEC1FEA904E}"/>
              </a:ext>
            </a:extLst>
          </p:cNvPr>
          <p:cNvGrpSpPr/>
          <p:nvPr/>
        </p:nvGrpSpPr>
        <p:grpSpPr>
          <a:xfrm>
            <a:off x="8219885" y="746813"/>
            <a:ext cx="2996697" cy="1788500"/>
            <a:chOff x="8504499" y="548524"/>
            <a:chExt cx="2547329" cy="1788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805C8E6-FB6C-C282-CB91-370EB4D8F5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8504499" y="823528"/>
              <a:ext cx="2547329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Menjalani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secara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rutin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baik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untuk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3CD3771-8079-D5D0-0F1F-ED953AD0E3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322" y="-664678"/>
            <a:ext cx="58610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4E6A62-390E-52B3-0B2B-02D1A43320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78F3C3-C851-8496-22F1-C5BB93298A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-side Corner of Rectangle 6">
            <a:extLst>
              <a:ext uri="{FF2B5EF4-FFF2-40B4-BE49-F238E27FC236}">
                <a16:creationId xmlns:a16="http://schemas.microsoft.com/office/drawing/2014/main" id="{767CA383-CAC8-F53B-07EF-03F0490E16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4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sifilis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47643E-BE12-FD0A-1E60-53E4151943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Same-side Corner of Rectangle 8">
            <a:extLst>
              <a:ext uri="{FF2B5EF4-FFF2-40B4-BE49-F238E27FC236}">
                <a16:creationId xmlns:a16="http://schemas.microsoft.com/office/drawing/2014/main" id="{5ACDE085-720B-07B1-5253-E862CE9009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pPr>
            <a:r>
              <a:rPr lang="en-AU" b="1" i="0" dirty="0" err="1">
                <a:solidFill>
                  <a:srgbClr val="002664"/>
                </a:solidFill>
                <a:effectLst/>
                <a:latin typeface="Arial" panose="020B0604020202020204" pitchFamily="34" charset="0"/>
              </a:rPr>
              <a:t>klamidia</a:t>
            </a:r>
            <a:r>
              <a:rPr lang="en-AU" b="1" i="0" dirty="0">
                <a:solidFill>
                  <a:srgbClr val="002664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AU" b="1" i="0" dirty="0" err="1">
                <a:solidFill>
                  <a:srgbClr val="002664"/>
                </a:solidFill>
                <a:effectLst/>
                <a:latin typeface="Arial" panose="020B0604020202020204" pitchFamily="34" charset="0"/>
              </a:rPr>
              <a:t>gonore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250732" y="566355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4000">
                <a:latin typeface="Arial"/>
                <a:cs typeface="Arial"/>
              </a:defRPr>
            </a:pPr>
            <a:r>
              <a:rPr lang="fi-FI" sz="4000" b="1" dirty="0">
                <a:solidFill>
                  <a:srgbClr val="002664"/>
                </a:solidFill>
              </a:rPr>
              <a:t>Apa saja jenis tes untuk IMS?</a:t>
            </a:r>
            <a:endParaRPr lang="fi-FI" sz="4000" b="1" dirty="0">
              <a:solidFill>
                <a:srgbClr val="002664"/>
              </a:solidFill>
              <a:latin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2A249B-6992-8BF1-1E0E-96065CD06568}"/>
              </a:ext>
            </a:extLst>
          </p:cNvPr>
          <p:cNvSpPr txBox="1"/>
          <p:nvPr/>
        </p:nvSpPr>
        <p:spPr>
          <a:xfrm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rutin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satu-satunya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memeriksa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menderita</a:t>
            </a:r>
            <a:r>
              <a:rPr lang="en-A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A4A4CD-FF32-5210-E131-D47F310BC1C8}"/>
              </a:ext>
            </a:extLst>
          </p:cNvPr>
          <p:cNvSpPr txBox="1"/>
          <p:nvPr/>
        </p:nvSpPr>
        <p:spPr>
          <a:xfrm>
            <a:off x="648181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usapan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ulkus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luka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4FA4D-7ACE-DE23-FF75-9A6E20AA6B90}"/>
              </a:ext>
            </a:extLst>
          </p:cNvPr>
          <p:cNvSpPr txBox="1"/>
          <p:nvPr/>
        </p:nvSpPr>
        <p:spPr>
          <a:xfrm>
            <a:off x="6516546" y="3115496"/>
            <a:ext cx="43173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sampel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urin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usapan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vagina, anus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tenggorokan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FB5C6-7AC3-5451-ADEC-9700E60365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7E98F7-91B7-6051-526E-E3AB37625F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0" y="2451644"/>
            <a:ext cx="1460500" cy="2330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4D2B2-E822-799D-95DC-6AF12C7BFD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852" y="2451644"/>
            <a:ext cx="1447800" cy="22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4B92A8-764C-44A5-B7B6-75836BBE07DC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25CB4AC-B1A2-D809-4BAD-910EA387AB1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01A5CF24-0067-52FD-4447-FC983A792655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AU" sz="4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</a:t>
              </a:r>
              <a:r>
                <a:rPr lang="en-AU" sz="4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IMS?</a:t>
              </a:r>
              <a:endPara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FB8CD1A1-311D-D0E2-7418-735160C5E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860992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mana saya bisa menjalani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C7F83B-FF45-3EB0-D228-BE2B8B8DD327}"/>
              </a:ext>
            </a:extLst>
          </p:cNvPr>
          <p:cNvGrpSpPr/>
          <p:nvPr/>
        </p:nvGrpSpPr>
        <p:grpSpPr>
          <a:xfrm>
            <a:off x="3091400" y="3146057"/>
            <a:ext cx="2838450" cy="2254250"/>
            <a:chOff x="7331839" y="3429000"/>
            <a:chExt cx="2838450" cy="22542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A271DA-99A0-44A4-8405-8F89ABCF938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BB2C57-C093-648B-76A6-266ABCE34A5A}"/>
                </a:ext>
              </a:extLst>
            </p:cNvPr>
            <p:cNvSpPr txBox="1"/>
            <p:nvPr/>
          </p:nvSpPr>
          <p:spPr>
            <a:xfrm>
              <a:off x="7478150" y="3891862"/>
              <a:ext cx="25458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Tes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 IMS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cepat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,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mudah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, dan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bersifat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rahasia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.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631C60E-44AD-BCA1-E37B-BC16543AE935}"/>
              </a:ext>
            </a:extLst>
          </p:cNvPr>
          <p:cNvSpPr txBox="1"/>
          <p:nvPr/>
        </p:nvSpPr>
        <p:spPr>
          <a:xfrm>
            <a:off x="5105338" y="983911"/>
            <a:ext cx="6986240" cy="19722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di: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Dokter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dokter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NSW Sexual Health Clinic (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Klinik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Kesehatan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NSW)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Planning Centres (Pusat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Berencana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9C24A-1467-E80B-A1B0-DFA5FA43A7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28" y="3582365"/>
            <a:ext cx="3009900" cy="436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14EEC-24AF-1B0E-14DB-B3467C5623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502" y="470467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250732" y="438493"/>
            <a:ext cx="776543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IMS: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ditanyakan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Anda?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3985523" y="1946635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khawatir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terakhir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kali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penis, vagina,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keduanya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di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tenggorokan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pantat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kelamin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kami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memeriksa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salah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terakhir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kali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kontrasepsi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                   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diinginkan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080486-E74C-5FEE-A93D-9731E18AFD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100E8-0876-AF21-F4D6-46F52C2AB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40E439-1994-43CF-534A-7EB6B7FEF8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200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1E7821-0831-3095-089E-E55795339ABD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ED8C7F1-C20A-A488-EDC9-0816483C8AAF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5E5334C3-06CD-429F-3430-8D16A74C08F7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AU" sz="4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untuk</a:t>
              </a:r>
              <a:r>
                <a:rPr lang="en-AU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IMS?</a:t>
              </a:r>
              <a:endPara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1114989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E11F006-7083-353B-15FF-7AAB7FDAC5FF}"/>
              </a:ext>
            </a:extLst>
          </p:cNvPr>
          <p:cNvSpPr txBox="1">
            <a:spLocks/>
          </p:cNvSpPr>
          <p:nvPr/>
        </p:nvSpPr>
        <p:spPr>
          <a:xfrm>
            <a:off x="5389891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300"/>
              </a:lnSpc>
            </a:pP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Sifilis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klamidia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gonore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antibiotik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963B5D-3ED3-F347-4991-67AF1EB53F13}"/>
              </a:ext>
            </a:extLst>
          </p:cNvPr>
          <p:cNvGrpSpPr/>
          <p:nvPr/>
        </p:nvGrpSpPr>
        <p:grpSpPr>
          <a:xfrm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7441F2-246F-3482-93AD-977D0FBC1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35E97C-43EB-19C7-CF3E-60772707A192}"/>
                </a:ext>
              </a:extLst>
            </p:cNvPr>
            <p:cNvSpPr txBox="1"/>
            <p:nvPr/>
          </p:nvSpPr>
          <p:spPr>
            <a:xfrm>
              <a:off x="5972538" y="3102015"/>
              <a:ext cx="1847997" cy="11380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Infeksi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ulang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mungkin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terjadi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Laksanakan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secara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rutin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1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5EF03D9-4384-1D73-707F-B0548161F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0945" y="4170021"/>
            <a:ext cx="31242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850692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 saya dapat melindungi diri dari IMS?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lnSpc>
                <a:spcPts val="2200"/>
              </a:lnSpc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389629" y="3429000"/>
            <a:ext cx="6986240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dam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pun,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vaginal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oral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929A0D-417B-8E15-B85A-49B6DBF0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022" y="3429000"/>
            <a:ext cx="2647950" cy="2762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C90B79-5586-205C-8FC2-BED0DBEC44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43BF7-AD0A-C4E1-9A6C-7B8CC6226B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590" y="-1181100"/>
            <a:ext cx="80962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F80FE1B-86C7-674D-955D-CB3CEE1C2F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116166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566609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413A65-6FC3-E6DB-ADFF-7297FAD5AC77}"/>
              </a:ext>
            </a:extLst>
          </p:cNvPr>
          <p:cNvSpPr txBox="1"/>
          <p:nvPr/>
        </p:nvSpPr>
        <p:spPr>
          <a:xfrm>
            <a:off x="438940" y="2777478"/>
            <a:ext cx="6986240" cy="1875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n-NO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 diwajibkan secara hukum untuk memberi tahu seseorang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Bertanggung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jawab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mengambil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pencegahan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wajar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pidana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penularan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disengaja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DCCBA-47EF-34EB-2ED8-A7671D09DAE4}"/>
              </a:ext>
            </a:extLst>
          </p:cNvPr>
          <p:cNvSpPr txBox="1"/>
          <p:nvPr/>
        </p:nvSpPr>
        <p:spPr>
          <a:xfrm>
            <a:off x="567160" y="5324356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AU" sz="20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sz="20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sangat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A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AU" sz="20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malu</a:t>
            </a:r>
            <a:r>
              <a:rPr lang="en-A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E9FABB-5385-409F-CC65-49F81AD7B4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B289F0F-B3D7-45BB-750B-31ED42961018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 yang telah kita pelajari hari ini?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5C0216-382E-45A2-7E9D-269FB2960A83}"/>
              </a:ext>
            </a:extLst>
          </p:cNvPr>
          <p:cNvSpPr txBox="1"/>
          <p:nvPr/>
        </p:nvSpPr>
        <p:spPr>
          <a:xfrm>
            <a:off x="4227194" y="2168436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Salah?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melihatnya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duduk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dudukan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toilet.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sepenuhnya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vaginal.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498BCE-4AF4-46BC-7650-6323380CD0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3257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9D72C-BFB3-7930-851B-5FB8C64EAD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D6E0BC8-D0D3-80B6-C867-91E58D50DE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63E84D-DFAC-8C51-C5FC-333DCC87B0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8542D0-107C-E420-FD80-0E01104692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079142-2365-A8E0-8F46-8279DB3C48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C00AAF67-5B7E-9B34-C198-5B773A2C80E8}"/>
              </a:ext>
            </a:extLst>
          </p:cNvPr>
          <p:cNvSpPr txBox="1">
            <a:spLocks/>
          </p:cNvSpPr>
          <p:nvPr/>
        </p:nvSpPr>
        <p:spPr>
          <a:xfrm>
            <a:off x="199374" y="411541"/>
            <a:ext cx="411480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mana saya bisa mendapatkan bantuan?</a:t>
            </a:r>
            <a:endParaRPr lang="en-US" sz="32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5D0DE-3900-75A1-22AC-7AFCA5EF9CB6}"/>
              </a:ext>
            </a:extLst>
          </p:cNvPr>
          <p:cNvSpPr txBox="1"/>
          <p:nvPr/>
        </p:nvSpPr>
        <p:spPr>
          <a:xfrm>
            <a:off x="4643884" y="757547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AU" sz="2000" b="1" kern="100" dirty="0" err="1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Untuk</a:t>
            </a:r>
            <a:r>
              <a:rPr lang="en-AU" sz="2000" b="1" kern="100" dirty="0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en-AU" sz="2000" b="1" kern="100" dirty="0" err="1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mencari</a:t>
            </a:r>
            <a:r>
              <a:rPr lang="en-AU" sz="2000" b="1" kern="100" dirty="0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en-AU" sz="2000" b="1" kern="100" dirty="0" err="1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dokter</a:t>
            </a:r>
            <a:r>
              <a:rPr lang="en-AU" sz="2000" b="1" kern="100" dirty="0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en-AU" sz="2000" b="1" kern="100" dirty="0" err="1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atau</a:t>
            </a:r>
            <a:r>
              <a:rPr lang="en-AU" sz="2000" b="1" kern="100" dirty="0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en-AU" sz="2000" b="1" kern="100" dirty="0" err="1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dokter</a:t>
            </a:r>
            <a:r>
              <a:rPr lang="en-AU" sz="2000" b="1" kern="100" dirty="0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en-AU" sz="2000" b="1" kern="100" dirty="0" err="1">
                <a:solidFill>
                  <a:srgbClr val="002664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umum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www.healthdirect.gov.au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australian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164AD6-C272-4909-C028-0EDAC6655AFA}"/>
              </a:ext>
            </a:extLst>
          </p:cNvPr>
          <p:cNvSpPr txBox="1"/>
          <p:nvPr/>
        </p:nvSpPr>
        <p:spPr>
          <a:xfrm>
            <a:off x="4643884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Sexual Health </a:t>
            </a:r>
            <a:r>
              <a:rPr lang="en-US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InfoLink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(Link </a:t>
            </a:r>
            <a:r>
              <a:rPr lang="en-PH" sz="2000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Informasi</a:t>
            </a:r>
            <a:r>
              <a:rPr lang="en-PH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PH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Kesehatan </a:t>
            </a:r>
            <a:r>
              <a:rPr lang="en-PH" sz="2000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Seksual</a:t>
            </a:r>
            <a:r>
              <a:rPr lang="en-PH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www.shil.nsw.gov.au or 1800 451 624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312E14-9C16-7C1E-BF07-02541DC1857E}"/>
              </a:ext>
            </a:extLst>
          </p:cNvPr>
          <p:cNvSpPr txBox="1"/>
          <p:nvPr/>
        </p:nvSpPr>
        <p:spPr>
          <a:xfrm>
            <a:off x="4643884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services (HALC) </a:t>
            </a:r>
            <a:r>
              <a:rPr lang="en-PH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PH" sz="2000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PH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000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PH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www.halc.org.au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or (02) 9492 6540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51F353-48F3-8FC7-CD04-AA4C0CC2B9A2}"/>
              </a:ext>
            </a:extLst>
          </p:cNvPr>
          <p:cNvSpPr txBox="1"/>
          <p:nvPr/>
        </p:nvSpPr>
        <p:spPr>
          <a:xfrm>
            <a:off x="4643884" y="5283248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Them Know </a:t>
            </a:r>
            <a:r>
              <a:rPr lang="en-PH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(Beri </a:t>
            </a:r>
            <a:r>
              <a:rPr lang="en-PH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PH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PH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www.letthemknow.org.au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EBDB53-BB3B-381E-C356-B370CEB4A23D}"/>
              </a:ext>
            </a:extLst>
          </p:cNvPr>
          <p:cNvGrpSpPr/>
          <p:nvPr/>
        </p:nvGrpSpPr>
        <p:grpSpPr>
          <a:xfrm>
            <a:off x="10559775" y="4970666"/>
            <a:ext cx="1412466" cy="1098550"/>
            <a:chOff x="10559775" y="4970666"/>
            <a:chExt cx="1412466" cy="10985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0C9C0C-18FD-87AA-56FE-C4C3B8057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FB11842-228A-9DF8-424E-8F559A1C9206}"/>
                </a:ext>
              </a:extLst>
            </p:cNvPr>
            <p:cNvSpPr txBox="1"/>
            <p:nvPr/>
          </p:nvSpPr>
          <p:spPr>
            <a:xfrm>
              <a:off x="10559775" y="5083809"/>
              <a:ext cx="141246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layanan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pemberitahuan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gratis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4331D3-BFD0-8443-2544-C7E22E870D27}"/>
              </a:ext>
            </a:extLst>
          </p:cNvPr>
          <p:cNvGrpSpPr/>
          <p:nvPr/>
        </p:nvGrpSpPr>
        <p:grpSpPr>
          <a:xfrm>
            <a:off x="10494345" y="1961249"/>
            <a:ext cx="1477896" cy="1098550"/>
            <a:chOff x="10494345" y="1961249"/>
            <a:chExt cx="1477896" cy="109855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A6BAFB6-CAE1-5C9F-FC66-58B652A6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B2AC6E-727D-430A-3A08-6AE06D98F407}"/>
                </a:ext>
              </a:extLst>
            </p:cNvPr>
            <p:cNvSpPr txBox="1"/>
            <p:nvPr/>
          </p:nvSpPr>
          <p:spPr>
            <a:xfrm>
              <a:off x="10494345" y="2071289"/>
              <a:ext cx="147789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1200" b="1" dirty="0" err="1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Tidak</a:t>
              </a:r>
              <a:r>
                <a:rPr lang="en-A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memerlukan</a:t>
              </a:r>
              <a:r>
                <a:rPr lang="en-A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kartu</a:t>
              </a:r>
              <a:r>
                <a:rPr lang="en-A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Medicare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C0A455-F711-9678-5C98-85232EF115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645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F824133-9879-0DB3-A2ED-566961409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9136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19E6691A-8645-707F-FFA1-A407F907A938}"/>
              </a:ext>
            </a:extLst>
          </p:cNvPr>
          <p:cNvSpPr txBox="1">
            <a:spLocks/>
          </p:cNvSpPr>
          <p:nvPr/>
        </p:nvSpPr>
        <p:spPr>
          <a:xfrm>
            <a:off x="339524" y="388121"/>
            <a:ext cx="3849611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mana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saya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menemukan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IMS? </a:t>
            </a:r>
            <a:endParaRPr lang="en-US" sz="32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D40484-7A79-1908-6FAB-0F31E2BB2902}"/>
              </a:ext>
            </a:extLst>
          </p:cNvPr>
          <p:cNvSpPr txBox="1"/>
          <p:nvPr/>
        </p:nvSpPr>
        <p:spPr>
          <a:xfrm>
            <a:off x="4428083" y="862391"/>
            <a:ext cx="7185443" cy="5133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Multicultural HIV and Hepatitis Service (</a:t>
            </a:r>
            <a:r>
              <a:rPr lang="en-AU" b="1" kern="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Layanan</a:t>
            </a:r>
            <a:r>
              <a:rPr lang="en-AU" b="1" kern="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HIV dan Hepatitis </a:t>
            </a:r>
            <a:r>
              <a:rPr lang="en-AU" b="1" kern="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Multikultural</a:t>
            </a:r>
            <a:r>
              <a:rPr lang="en-AU" b="1" kern="0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b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  <a:hlinkClick r:id="rId4"/>
              </a:rPr>
              <a:t>www.mhahs.org.au</a:t>
            </a:r>
            <a:endParaRPr lang="en-US" sz="16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Sexual Health Plus (</a:t>
            </a:r>
            <a:r>
              <a:rPr lang="en-AU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Kesehatan </a:t>
            </a:r>
            <a:r>
              <a:rPr lang="en-AU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Plus)</a:t>
            </a:r>
            <a:b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  <a:hlinkClick r:id="rId5"/>
              </a:rPr>
              <a:t>www.health.nsw.gov.au/sexualhealth</a:t>
            </a:r>
            <a:endParaRPr lang="en-US" sz="16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Direct (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  <a:hlinkClick r:id="rId6"/>
              </a:rPr>
              <a:t>www.healthdirect.gov.au/sexually-transmitted-infections-sti</a:t>
            </a:r>
            <a:endParaRPr lang="en-US" sz="16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Student Health Hub (</a:t>
            </a:r>
            <a:r>
              <a:rPr lang="en-AU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Pusat Kesehatan </a:t>
            </a:r>
            <a:r>
              <a:rPr lang="en-AU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Mahasiswa</a:t>
            </a:r>
            <a:r>
              <a:rPr lang="en-AU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Internasional</a:t>
            </a:r>
            <a:r>
              <a:rPr lang="en-AU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www.internationalstudents.health.nsw.gov.au/sti </a:t>
            </a:r>
            <a:b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lembar</a:t>
            </a:r>
            <a:r>
              <a:rPr lang="en-AU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fakta</a:t>
            </a:r>
            <a:r>
              <a:rPr lang="en-AU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terjemahan</a:t>
            </a:r>
            <a:r>
              <a:rPr lang="en-AU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Nepal, Hindi, Thailand, dan Mandarin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 safe (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Bermainlah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www.playsafe.health.nsw.gov.au </a:t>
            </a:r>
            <a:br>
              <a:rPr lang="en-US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1400" dirty="0" err="1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AU" sz="1400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1400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sz="1400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1400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kaum</a:t>
            </a:r>
            <a:r>
              <a:rPr lang="en-AU" sz="1400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400" dirty="0" err="1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muda</a:t>
            </a:r>
            <a:r>
              <a:rPr lang="en-AU" sz="1400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1400" dirty="0" err="1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seluruh</a:t>
            </a:r>
            <a:r>
              <a:rPr lang="en-AU" sz="1400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NSW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Planning Australia (</a:t>
            </a:r>
            <a:r>
              <a:rPr lang="en-AU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AU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Berencana</a:t>
            </a:r>
            <a:r>
              <a:rPr lang="en-AU" b="1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Australia)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  <a:hlinkClick r:id="rId7"/>
              </a:rPr>
              <a:t>www.fpnsw.org.au</a:t>
            </a:r>
            <a:endParaRPr lang="en-US" sz="16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2E7D2C-3AF7-AD41-FFA1-0A708DAB4D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07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mana mendapatkan bantuan dalam bahasa Anda?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8" y="3032568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berbicara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dokter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penyedia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Translating and Interpreting Service (TIS) (</a:t>
            </a: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Hubungi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Penerjemahan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Juru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Bahasa) di 13 14 50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fi-FI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 ini gratis dan rahasia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resepsionis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mengurus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gratis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72488A-19A9-3AB7-050C-2BFCCF2E9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4EDC4-1C29-8014-A6CD-C7AE9FE0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5D18DE-8033-7FF2-4D7C-5DA90B6C5E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854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8F267-006F-2072-5946-D8C325CC27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F430D-2C56-FE11-C928-6067E451D5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759F380-FADA-37F0-30A1-9022F15C4F54}"/>
              </a:ext>
            </a:extLst>
          </p:cNvPr>
          <p:cNvSpPr txBox="1">
            <a:spLocks/>
          </p:cNvSpPr>
          <p:nvPr/>
        </p:nvSpPr>
        <p:spPr>
          <a:xfrm>
            <a:off x="378054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>
                <a:latin typeface="Arial"/>
                <a:cs typeface="Arial"/>
              </a:defRPr>
            </a:pPr>
            <a:r>
              <a:rPr lang="en-AU" sz="4000" b="1" dirty="0" err="1">
                <a:solidFill>
                  <a:srgbClr val="002664"/>
                </a:solidFill>
              </a:rPr>
              <a:t>Pesan</a:t>
            </a:r>
            <a:r>
              <a:rPr lang="en-AU" sz="4000" b="1" dirty="0">
                <a:solidFill>
                  <a:srgbClr val="002664"/>
                </a:solidFill>
              </a:rPr>
              <a:t> yang </a:t>
            </a:r>
            <a:r>
              <a:rPr lang="en-AU" sz="4000" b="1" dirty="0" err="1">
                <a:solidFill>
                  <a:srgbClr val="002664"/>
                </a:solidFill>
              </a:rPr>
              <a:t>perlu</a:t>
            </a:r>
            <a:r>
              <a:rPr lang="en-AU" sz="4000" b="1" dirty="0">
                <a:solidFill>
                  <a:srgbClr val="002664"/>
                </a:solidFill>
              </a:rPr>
              <a:t> </a:t>
            </a:r>
            <a:r>
              <a:rPr lang="en-AU" sz="4000" b="1" dirty="0" err="1">
                <a:solidFill>
                  <a:srgbClr val="002664"/>
                </a:solidFill>
              </a:rPr>
              <a:t>diingat</a:t>
            </a:r>
            <a:endParaRPr lang="en-AU" sz="4000" b="1" dirty="0">
              <a:solidFill>
                <a:srgbClr val="00266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7C490-65A3-6DDC-1924-100553F9DEBE}"/>
              </a:ext>
            </a:extLst>
          </p:cNvPr>
          <p:cNvSpPr txBox="1"/>
          <p:nvPr/>
        </p:nvSpPr>
        <p:spPr>
          <a:xfrm>
            <a:off x="378054" y="2290443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Kebanyakan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pun,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IMS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Melaksanakan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rahasia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kali gratis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klinik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Laksanakan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teratur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IMS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IMS yang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disembuhkan</a:t>
            </a:r>
            <a:r>
              <a:rPr lang="en-AU" sz="2000" dirty="0">
                <a:solidFill>
                  <a:srgbClr val="0026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927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AU" sz="7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Pertanyaan</a:t>
            </a:r>
            <a:r>
              <a:rPr lang="en-AU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7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250521" y="1875538"/>
            <a:ext cx="6778929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Dibuat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oleh: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Hepatitis Service 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dan Hepatitis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Multikultural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NSW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22B47-D795-38E5-2280-96DE3F198CF8}"/>
              </a:ext>
            </a:extLst>
          </p:cNvPr>
          <p:cNvSpPr txBox="1"/>
          <p:nvPr/>
        </p:nvSpPr>
        <p:spPr>
          <a:xfrm>
            <a:off x="434566" y="733331"/>
            <a:ext cx="4146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2060"/>
                </a:solidFill>
              </a:rPr>
              <a:t>August 2025</a:t>
            </a:r>
            <a:endParaRPr lang="en-A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8AFCB5A-2813-409D-BF66-3951DBE8E2C9}"/>
</file>

<file path=customXml/itemProps2.xml><?xml version="1.0" encoding="utf-8"?>
<ds:datastoreItem xmlns:ds="http://schemas.openxmlformats.org/officeDocument/2006/customXml" ds:itemID="{CF32F08F-7BBD-4992-BEF2-323CA60F7B95}"/>
</file>

<file path=customXml/itemProps3.xml><?xml version="1.0" encoding="utf-8"?>
<ds:datastoreItem xmlns:ds="http://schemas.openxmlformats.org/officeDocument/2006/customXml" ds:itemID="{5D07F534-F055-4CD0-BD27-E837E29723D8}"/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1357</Words>
  <Application>Microsoft Office PowerPoint</Application>
  <PresentationFormat>Widescreen</PresentationFormat>
  <Paragraphs>201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Apa itu IMS dan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 mana saya bisa menjalani</vt:lpstr>
      <vt:lpstr>PowerPoint Presentation</vt:lpstr>
      <vt:lpstr>Apa pengobatan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41</cp:revision>
  <dcterms:created xsi:type="dcterms:W3CDTF">2025-06-03T07:12:24Z</dcterms:created>
  <dcterms:modified xsi:type="dcterms:W3CDTF">2025-09-29T03:12:16Z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2025-09-29T03:11:48Z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c970d22a-07cc-4ed4-8464-74b7ffcaf66a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