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17"/>
  </p:normalViewPr>
  <p:slideViewPr>
    <p:cSldViewPr snapToGrid="0">
      <p:cViewPr varScale="1">
        <p:scale>
          <a:sx n="106" d="100"/>
          <a:sy n="106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Mahino'i e Mo'uilelei 'o e 'Ate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'I he 'aho ni te tau talanoa fekau'aki mo 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uhinga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mahu'inga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'a e 'ate ki ho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ilo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'ate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lava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ehe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'ate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faka'ilonga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maheni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Sivi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ho 'ate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Fefe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ho 'ate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Ma'utkoni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poupou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00" y="294855"/>
            <a:ext cx="51435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Ngaahi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Mo'oni'i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Me'a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fekau'aki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ho 'ate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48114" y="540958"/>
              <a:ext cx="1840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'Ate: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tafa'aki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to'omata'u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'o e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sino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2091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Ko ha '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okani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lahi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mo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ha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ngaahi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fatongia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'e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lahi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hake he 500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fai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, pea '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oku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ne: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Momosi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hifo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me'akai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Fakama'a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ho toto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Tau'i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Tokoni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tukuange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ivi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malohi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Tokoni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laiki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momosi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kai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Ne lava pe 'e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toe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('o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fu'u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88462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ha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me'a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oku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'e he 'ate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mo'uilelei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Ngaohi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suka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ngako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ivi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'Oku 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nuiki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kai,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folo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'Oku 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tokoni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fakama'a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ho toto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fakatu'utamaki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'Oku 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tokoni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momosi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me'akai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Malava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fakalelei'i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kiate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faktupufo'ou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hili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('o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2" y="687624"/>
            <a:ext cx="411479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ha 'a e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mahaki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'ate?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Medium" pitchFamily="2" charset="77"/>
              </a:rPr>
              <a:t>'Oku lava 'e he ngaahi mahaki 'o e 'ate 'o fakatupu e ta'e'aonga 'o e 'ate mo e kanisa</a:t>
            </a: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Ko e mahaki 'o e 'ate 'oku ne maumau'i 'a e 'ate pea ne ta'ofi ai 'a 'ene fai lelei'i hono fatongia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'Oku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tukunga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lava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uesia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'ate: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'Ate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ngako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'Ate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he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olokaholo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Tukunga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fakafamili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'ate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tokolahi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honau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'ate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ongo'i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puke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faka'ilonga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Ngaahi sitepu 'o e mahaki'ia 'o e 'ate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‘Ate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Mo’uilelei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‘Ate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ngalo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‘Ate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fepulopulasi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‘Ate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pikipiki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‘Ate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ta’e’aonga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90522" y="3109725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Ta'e'aonga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e 'ate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'ate 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727189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hai nai 'oku tu'u lavea ngofua 'i he mahaki'ia 'o e 'ate?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'ate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ala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hoko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ha taha pe ka 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kinautolu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lavea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ngofua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'ate 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kinautolu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Nau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'ate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ngako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olokaholo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faingata'a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uesia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honau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sisitemi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fanau'i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'ate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8414879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ha 'a 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vailasi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9070034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Ko e 'uhinga 'o e hepataitisi ko e pupula pe fepulopulasi 'o e 'ate 'o mahaki'ia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'I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Aositelelia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taha 'a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ene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A,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C.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408575"/>
              </p:ext>
            </p:extLst>
          </p:nvPr>
        </p:nvGraphicFramePr>
        <p:xfrm>
          <a:off x="651608" y="2613974"/>
          <a:ext cx="10936656" cy="3787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Anga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fefe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‘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ene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pipihi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‘E lava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ke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hoko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‘o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koloniki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(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taimi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loloa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)?</a:t>
                      </a:r>
                      <a:endParaRPr lang="en-US" sz="1500" b="1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‘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Iai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nai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hano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faito’o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Lava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ke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sai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‘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iai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nai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 ha no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huhu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</a:t>
                      </a:r>
                      <a:r>
                        <a:rPr lang="es-419" sz="1800" b="1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malu’i</a:t>
                      </a:r>
                      <a:r>
                        <a:rPr lang="es-419" sz="1800" b="1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?</a:t>
                      </a:r>
                      <a:endParaRPr lang="en-US" b="1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Hepataitisi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A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me’akai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mo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e </a:t>
                      </a:r>
                      <a:r>
                        <a:rPr lang="es-419" sz="1600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vai</a:t>
                      </a:r>
                      <a:r>
                        <a:rPr lang="es-419" sz="1600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‘</a:t>
                      </a:r>
                      <a:r>
                        <a:rPr lang="es-419" sz="1600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uli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Ikai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Ikai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 pau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Sisitemi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malu’i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Hepataitisi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B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Fa’e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kia 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pepee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s-419" sz="1600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toto </a:t>
                      </a:r>
                      <a:r>
                        <a:rPr lang="es-419" sz="1600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ki</a:t>
                      </a:r>
                      <a:r>
                        <a:rPr lang="es-419" sz="1600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he toto </a:t>
                      </a:r>
                      <a:r>
                        <a:rPr lang="es-419" sz="1600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felave’i</a:t>
                      </a:r>
                      <a:r>
                        <a:rPr lang="es-419" sz="1600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</a:t>
                      </a:r>
                      <a:r>
                        <a:rPr lang="es-419" sz="1600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mohe</a:t>
                      </a:r>
                      <a:r>
                        <a:rPr lang="es-419" sz="1600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</a:t>
                      </a:r>
                      <a:r>
                        <a:rPr lang="es-419" sz="1600" kern="1200" dirty="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fakamali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Ikai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Hepataitisi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C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Felave’i</a:t>
                      </a: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‘a e </a:t>
                      </a:r>
                      <a:r>
                        <a:rPr lang="en-PH" sz="1600" kern="1200" dirty="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toto ki he toto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‘</a:t>
                      </a:r>
                      <a:r>
                        <a:rPr lang="en-US" sz="1600" b="0" i="0" dirty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Ikai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ha 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ngaahi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faka'ilonga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angamaheni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mahaki'ia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'ate?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'Oku '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ikai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ke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fa'a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ai ha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ngaahi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faka'ilonga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mahino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ia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kae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oleva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pe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ia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ke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maumau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lahi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'a e 'ate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Ko 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ngaahi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faka'ilonga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asi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Ongo'i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puke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Mole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kai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holo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aupito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Engeenga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kano'i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(jaundice/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engeenga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Fakaofoofo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tunga'i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va'e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sivi ki ha mahaki 'o e 'ate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4417698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Ngaahi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sivi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toto -</a:t>
            </a:r>
          </a:p>
          <a:p>
            <a:pPr>
              <a:spcAft>
                <a:spcPts val="500"/>
              </a:spcAft>
              <a:buSzPct val="80000"/>
            </a:pPr>
            <a:r>
              <a:rPr lang="it-IT" dirty="0">
                <a:solidFill>
                  <a:srgbClr val="002664"/>
                </a:solidFill>
                <a:latin typeface="Public Sans ExtraLight" pitchFamily="2" charset="77"/>
              </a:rPr>
              <a:t>ngaahi sivi vakai'i 'a e ngaue 'o ho 'ate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Hulu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sikeeni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-</a:t>
            </a:r>
          </a:p>
          <a:p>
            <a:pPr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hulu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Alatasauni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, CT pe MRI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sio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he 'ate pe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fepulopulasi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pupula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pikipiki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Pai'opisi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e ‘Ate -</a:t>
            </a:r>
          </a:p>
          <a:p>
            <a:pPr>
              <a:spcAft>
                <a:spcPts val="500"/>
              </a:spcAft>
              <a:buSzPct val="80000"/>
            </a:pPr>
            <a:r>
              <a:rPr lang="it-IT" dirty="0">
                <a:solidFill>
                  <a:srgbClr val="002664"/>
                </a:solidFill>
                <a:latin typeface="Public Sans ExtraLight" pitchFamily="2" charset="77"/>
              </a:rPr>
              <a:t>to'o mai 'o ha ki'i mei 'ate 'o sivi ke mahino 'a e tukunga 'o 'ene ngaue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Talanoa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ki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ho'o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toketa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pe GP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kapau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oku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ke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lotomo'ua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pe '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ai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ha'o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ngaahi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fehu'i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fekau'aki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mo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e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 pitchFamily="2" charset="77"/>
                </a:rPr>
                <a:t>mo'uilelei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'o ho 'ate.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rgbClr val="002664"/>
                </a:solidFill>
                <a:latin typeface="Public Sans Medium" pitchFamily="2" charset="77"/>
              </a:rPr>
              <a:t>Ko e sivi Hepataitisi B te ne tala atu kapau 'oku ke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solidFill>
                  <a:srgbClr val="002664"/>
                </a:solidFill>
                <a:latin typeface="Public Sans Medium" pitchFamily="2" charset="77"/>
              </a:rPr>
              <a:t>Ko e ola ko ia 'o e sivi hepataitisi C te ne tala atu kiate koe pe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 </a:t>
            </a:r>
            <a:r>
              <a:rPr lang="en-US" sz="2000" dirty="0"/>
              <a:t> 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sivi hepataitisi B mo e hepataitisi C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'Oku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lahi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pe 'a 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ngaahi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sivi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toto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kehekehe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'o 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ngaahi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sivi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B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mo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e C.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'Oku </a:t>
            </a:r>
            <a:r>
              <a:rPr lang="en-US" sz="2000" dirty="0" err="1">
                <a:solidFill>
                  <a:srgbClr val="002664"/>
                </a:solidFill>
                <a:latin typeface="Public Sans Medium" pitchFamily="2" charset="77"/>
              </a:rPr>
              <a:t>faingofua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Medium" pitchFamily="2" charset="77"/>
              </a:rPr>
              <a:t>aupito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 pea </a:t>
            </a:r>
            <a:r>
              <a:rPr lang="en-US" sz="2000" dirty="0" err="1">
                <a:solidFill>
                  <a:srgbClr val="002664"/>
                </a:solidFill>
                <a:latin typeface="Public Sans Medium" pitchFamily="2" charset="77"/>
              </a:rPr>
              <a:t>malu'i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loloa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 pea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faito’o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Kuo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'e ho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B, pea 'e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toe lava 'o puke ai 'a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mui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B, pea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puke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C ka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lolotonga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lolotonga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          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C pea       'e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lava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koe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        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sai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hono faito'o 'o e mahaki'ia 'o e 'ate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malava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- 'e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fakahoko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'e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hao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Fakataha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fo'i'akau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('a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oatu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GP), kai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fakaholo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fakamalohi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faka'aho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Ihe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kuo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matu'aki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ta'e'aonga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'a ho 'ate (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cirrohosisi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selosisi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), 'e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leva toe lava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fakalelei'i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hono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faito'o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 C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-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sio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ma'upe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fakamahina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'e 6 - 12)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toutou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vakai'i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ho 'ate.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Ko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hano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holoki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he 'ate pea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holoki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foki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e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amanaki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'ate.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'E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fale'i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C '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lava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aki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ui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ko e Direct Acting Anti-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virals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(DAAs) Ko ha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fo'i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akau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faka'auha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fakama'a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faka'aufuli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ho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'I ai ha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fangaki'i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uesia-makehe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te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ke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ongo'i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pe '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ikai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ongo'i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ha toe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me'a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kehe</a:t>
            </a:r>
            <a:endParaRPr lang="en-US" sz="16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Holoki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'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aupito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'a e 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lavelaveili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ki he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mahaki'ia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'o e 'ate pea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iku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'o </a:t>
            </a:r>
            <a:r>
              <a:rPr lang="en-US" sz="1600" dirty="0" err="1">
                <a:solidFill>
                  <a:srgbClr val="002664"/>
                </a:solidFill>
                <a:latin typeface="Public Sans ExtraLight"/>
              </a:rPr>
              <a:t>kanisa</a:t>
            </a:r>
            <a:r>
              <a:rPr lang="en-US" sz="1600" dirty="0">
                <a:solidFill>
                  <a:srgbClr val="002664"/>
                </a:solidFill>
                <a:latin typeface="Public Sans ExtraLight"/>
              </a:rPr>
              <a:t> 'ate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aupito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peseti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'e 95 'o 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kakai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nau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fekuki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C.</a:t>
            </a:r>
            <a:endParaRPr lang="en-US" sz="1600" dirty="0">
              <a:latin typeface="Public Sans ExtraLight" pitchFamily="2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Founga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hano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malu'i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 &amp; C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b="1" dirty="0" err="1">
                <a:solidFill>
                  <a:srgbClr val="00C296"/>
                </a:solidFill>
                <a:latin typeface="Public Sans Medium" pitchFamily="2" charset="77"/>
              </a:rPr>
              <a:t>Hepataitisi</a:t>
            </a:r>
            <a:r>
              <a:rPr lang="en-US" b="1" dirty="0">
                <a:solidFill>
                  <a:srgbClr val="00C296"/>
                </a:solidFill>
                <a:latin typeface="Public Sans Medium" pitchFamily="2" charset="77"/>
              </a:rPr>
              <a:t> C: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Oua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taha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kehe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fakataha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naunau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haisini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fakapesonolo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hange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ko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polosi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fulunifo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tele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Toki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fakaava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'o ho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fale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laiseni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fakapolofesinolo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mahino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pau 'o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fakama'a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malu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enau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me'angaue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Toki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ngaue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ho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nifo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fale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osi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laiseni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fakapolofesinolo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konitomu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fakamaluu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lolotonga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mohe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fakamali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Tokanga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hao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ta'aki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nifo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fonua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muli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ai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Tui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kofunima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fakama'a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ai ha toto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'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Oua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na'a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fakataha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taha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kehe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                               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me'ahuhu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konatapu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FAI HAO HUHU MALU'I </a:t>
              </a:r>
              <a:r>
                <a:rPr lang="en-US" sz="2000" b="1" dirty="0">
                  <a:solidFill>
                    <a:srgbClr val="FFA969"/>
                  </a:solidFill>
                  <a:latin typeface="Public Sans Medium" pitchFamily="2" charset="77"/>
                </a:rPr>
                <a:t>- </a:t>
              </a:r>
              <a:r>
                <a:rPr lang="en-US" sz="2000" b="1" dirty="0" err="1">
                  <a:solidFill>
                    <a:srgbClr val="FFA969"/>
                  </a:solidFill>
                  <a:latin typeface="Public Sans Medium" pitchFamily="2" charset="77"/>
                </a:rPr>
                <a:t>Hepataitisi</a:t>
              </a:r>
              <a:r>
                <a:rPr lang="en-US" sz="2000" b="1" dirty="0">
                  <a:solidFill>
                    <a:srgbClr val="FFA969"/>
                  </a:solidFill>
                  <a:latin typeface="Public Sans Medium" pitchFamily="2" charset="77"/>
                </a:rPr>
                <a:t> B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tokanga'i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ho 'ate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Fakasi'isi'i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ta'ofi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aupito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olokaholo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Fakamalohi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Tokanga'i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'Oku '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ai ha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fa'ahinga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founga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mo'ui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faka'aho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'e fa '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oku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Medium"/>
                <a:cs typeface="Poppins"/>
              </a:rPr>
              <a:t>mahu'inga</a:t>
            </a:r>
            <a:r>
              <a:rPr lang="en-US" sz="2000" dirty="0">
                <a:solidFill>
                  <a:srgbClr val="002664"/>
                </a:solidFill>
                <a:latin typeface="Public Sans Medium"/>
                <a:cs typeface="Poppins"/>
              </a:rPr>
              <a:t> ki </a:t>
            </a:r>
            <a:r>
              <a:rPr lang="en-US" sz="2000" dirty="0" err="1">
                <a:solidFill>
                  <a:srgbClr val="002664"/>
                </a:solidFill>
                <a:latin typeface="Public Sans Medium"/>
                <a:cs typeface="Poppins"/>
              </a:rPr>
              <a:t>hono</a:t>
            </a:r>
            <a:r>
              <a:rPr lang="en-US" sz="2000" dirty="0">
                <a:solidFill>
                  <a:srgbClr val="002664"/>
                </a:solidFill>
                <a:latin typeface="Public Sans Medium"/>
                <a:cs typeface="Poppins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Medium"/>
                <a:cs typeface="Poppins"/>
              </a:rPr>
              <a:t>tokanga'i</a:t>
            </a:r>
            <a:r>
              <a:rPr lang="en-US" sz="2000" dirty="0">
                <a:solidFill>
                  <a:srgbClr val="002664"/>
                </a:solidFill>
                <a:latin typeface="Public Sans Medium"/>
                <a:cs typeface="Poppins"/>
              </a:rPr>
              <a:t> ko '</a:t>
            </a:r>
            <a:r>
              <a:rPr lang="en-US" sz="2000" dirty="0" err="1">
                <a:solidFill>
                  <a:srgbClr val="002664"/>
                </a:solidFill>
                <a:latin typeface="Public Sans Medium"/>
                <a:cs typeface="Poppins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Medium"/>
                <a:cs typeface="Poppins"/>
              </a:rPr>
              <a:t> 'o ho 'ate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Feitu'u ke ma'u mei ai ha tokoni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General Practitioner (GP) -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Toketa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Fakafamili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clinics -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Ngaahi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kiliniki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Mohe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fakamali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Mo'uilelei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1800 451 624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www.health.nsw.gov.au/sexualhealth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Multicultural HIV and Hepatitis Service -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Sevesi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Ngaahi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Matakali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ki he HIV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mo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000" b="1" dirty="0" err="1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Hepataitisi</a:t>
            </a:r>
            <a:r>
              <a:rPr lang="en-US" sz="2000" b="1" dirty="0">
                <a:solidFill>
                  <a:srgbClr val="002664"/>
                </a:solidFill>
                <a:latin typeface="Calibri"/>
                <a:ea typeface="Calibri"/>
                <a:cs typeface="Calibri"/>
                <a:sym typeface="Calibri"/>
              </a:rPr>
              <a:t> C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270419"/>
              <a:ext cx="14124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Kumi</a:t>
              </a:r>
              <a:r>
                <a:rPr lang="en-US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ha GP</a:t>
              </a:r>
              <a:endParaRPr lang="en-U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86550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Feitu'u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ma'u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tokoni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ai '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ho'o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lea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fakafonua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Kapau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'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oku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fiema'u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ha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tokoni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talanoa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ho'o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toketaa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pe '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ofisa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mo'ui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'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ho'o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lea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fakafonua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Ta ki he Translation and Interpreting Service (TIS)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13 14 50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sevesi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ta'etotongi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pea toe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Kole ki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tokotaha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tali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ne puka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ha'o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fakatonulea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ta'etotongi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Koeha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ha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me'a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kuo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tau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ako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he '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aho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mo'oni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pe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ta'emo'oni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'Oku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momosi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he 'ate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meimei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kotoa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,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na'a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kemikale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lave ki ho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ilo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ho 'ate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kuo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ongo'i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faingata'a'ia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leva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ne lava pe 'o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fakatupunga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'ate.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mahu'inga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taha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ha 'ate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ko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fakamalohi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Fekau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mahu'inga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alu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ia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me'akai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fakamalohi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Tautauhi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mamafa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ho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levolo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Fakamama'o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fakasi'isi'i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olokaholo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tokanga'i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mo'uilelei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'o ho 'ate 'e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fakafamili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GP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Sivi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C ('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lava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54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Ngaahi</a:t>
            </a:r>
            <a:r>
              <a:rPr lang="en-US" sz="5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fehuʻi</a:t>
            </a:r>
            <a:r>
              <a:rPr lang="en-US" sz="5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Fatu 'e: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8B129E-F276-5AE6-9EE2-443B40F7A5AF}"/>
              </a:ext>
            </a:extLst>
          </p:cNvPr>
          <p:cNvSpPr txBox="1"/>
          <p:nvPr/>
        </p:nvSpPr>
        <p:spPr>
          <a:xfrm>
            <a:off x="407406" y="552261"/>
            <a:ext cx="358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FCD7AC-EBFD-4519-9B1B-A9427D3CB0C4}"/>
</file>

<file path=customXml/itemProps2.xml><?xml version="1.0" encoding="utf-8"?>
<ds:datastoreItem xmlns:ds="http://schemas.openxmlformats.org/officeDocument/2006/customXml" ds:itemID="{403FAF69-4649-45D5-96AA-D832B2C31CF3}"/>
</file>

<file path=customXml/itemProps3.xml><?xml version="1.0" encoding="utf-8"?>
<ds:datastoreItem xmlns:ds="http://schemas.openxmlformats.org/officeDocument/2006/customXml" ds:itemID="{5B1C2D06-5182-4D52-9ADF-125CE4D3C4A7}"/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1880</Words>
  <Application>Microsoft Office PowerPoint</Application>
  <PresentationFormat>Widescreen</PresentationFormat>
  <Paragraphs>198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Ngaahi Mo'oni'i Me'a fekau'aki mo ho 'ate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 hono faito'o 'o e hepataitisi B mo e 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71</cp:revision>
  <dcterms:created xsi:type="dcterms:W3CDTF">2025-06-03T07:12:24Z</dcterms:created>
  <dcterms:modified xsi:type="dcterms:W3CDTF">2025-09-29T02:46:21Z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2025-09-29T02:44:59Z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7cf2dbc8-7fc4-43d8-977b-66dbcfb5f217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