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ADB62EF-463B-E29E-0D22-7210301C05B9}" name="Dulamsuren Khurelbaatar (Western Sydney LHD)" initials="DK" userId="S::Dulamsuren.Khurelbaatar@health.nsw.gov.au::3e2c1e4b-3599-49e2-a299-15586d4fbd7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n darish" initials="dd" lastIdx="5" clrIdx="0">
    <p:extLst>
      <p:ext uri="{19B8F6BF-5375-455C-9EA6-DF929625EA0E}">
        <p15:presenceInfo xmlns:p15="http://schemas.microsoft.com/office/powerpoint/2012/main" userId="2706e406a566102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FEE7C8"/>
    <a:srgbClr val="FFA969"/>
    <a:srgbClr val="00C296"/>
    <a:srgbClr val="B9A7FA"/>
    <a:srgbClr val="E7E1FC"/>
    <a:srgbClr val="CCF2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73"/>
    <p:restoredTop sz="94617"/>
  </p:normalViewPr>
  <p:slideViewPr>
    <p:cSldViewPr snapToGrid="0">
      <p:cViewPr varScale="1">
        <p:scale>
          <a:sx n="106" d="100"/>
          <a:sy n="106" d="100"/>
        </p:scale>
        <p:origin x="11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emf"/><Relationship Id="rId4" Type="http://schemas.openxmlformats.org/officeDocument/2006/relationships/image" Target="../media/image4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/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Элэгний Эрүүл Мэндийн талаар 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мэдлэгтэй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болох нь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9A27BD-4B61-7814-229E-90B1A60252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7327" y="3699592"/>
            <a:ext cx="2901950" cy="29781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/>
          </p:cNvSpPr>
          <p:nvPr/>
        </p:nvSpPr>
        <p:spPr>
          <a:xfrm>
            <a:off x="239610" y="1503365"/>
            <a:ext cx="4113708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Бидний өнөөдөр хөндөх сэдвүүд: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/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 яагаад хүний биеийн чухал нэг хэсэг болох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өвчлөлийн талаар юу мэдэх шаардлагатай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өвчлөлд хэн өртөх эрсдэлтэй, өвчлөлийн нийтлэг шинж тэмдгүүд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эрүүл мэндээ шинжлүүлэх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Элгээ хэрхэн эрүүл байлгах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Туслалцаа, дэмжлэг авах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92C658-1CE9-0765-E31A-2E13CA946F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7338" y="-679573"/>
            <a:ext cx="5702300" cy="6064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307" y="575683"/>
            <a:ext cx="4808457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Элэгтэй холбоотой баримтууд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D828B9-DF6C-5579-39F2-30BED701FE88}"/>
              </a:ext>
            </a:extLst>
          </p:cNvPr>
          <p:cNvGrpSpPr/>
          <p:nvPr/>
        </p:nvGrpSpPr>
        <p:grpSpPr>
          <a:xfrm>
            <a:off x="6838806" y="655443"/>
            <a:ext cx="2095500" cy="1879600"/>
            <a:chOff x="6732126" y="403506"/>
            <a:chExt cx="2095500" cy="18796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C5A9FA3-3425-931A-64F4-BF9A8536B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32126" y="403506"/>
              <a:ext cx="2095500" cy="18796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F8F104-B86E-E21B-D784-E173A48F3CB5}"/>
                </a:ext>
              </a:extLst>
            </p:cNvPr>
            <p:cNvSpPr txBox="1"/>
            <p:nvPr/>
          </p:nvSpPr>
          <p:spPr>
            <a:xfrm>
              <a:off x="6859689" y="482071"/>
              <a:ext cx="184037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Элэг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 нь </a:t>
              </a:r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биеийн баруун тал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д байралдаг</a:t>
              </a:r>
              <a:endParaRPr lang="az-Cyrl-AZ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1C7DC32-5A25-40C4-5854-A59015DE75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828" y="2001849"/>
            <a:ext cx="5143500" cy="2438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/>
          <p:nvPr/>
        </p:nvSpPr>
        <p:spPr>
          <a:xfrm>
            <a:off x="334448" y="2018659"/>
            <a:ext cx="5143500" cy="36894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Элэг нь 500 гаруй үйл явцыг зохицуулдаг том хэмжээтэй эрхтэн 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бөгөөд эдгээрээс дурдвал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оол хүнсийг зад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лах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Цусыг цэвэршүүл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Халдвартай тэмц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Эрч хүч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оруулах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Хоол боловсруулалт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ыг дэмжих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Гэмтсэн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ноцтой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биш)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тохиолдолд, өөрийгөө эдгээж,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нөхөн төлж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дөг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39E88E-387D-5A31-273D-86159DE5C5A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277" y="-709574"/>
            <a:ext cx="5181600" cy="722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/>
          </p:cNvSpPr>
          <p:nvPr/>
        </p:nvSpPr>
        <p:spPr>
          <a:xfrm>
            <a:off x="354905" y="438493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Эрүүл элэг ямар үүрэгтэй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/>
          <p:nvPr/>
        </p:nvSpPr>
        <p:spPr>
          <a:xfrm>
            <a:off x="3841873" y="2442258"/>
            <a:ext cx="7986535" cy="354716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Сахар болон өөх тосыг биед эрчим болгон ашиглах</a:t>
            </a:r>
            <a:r>
              <a:rPr lang="en-AU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зорилгоор хувиргаж, хадгалах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Бидний ууж, идсэн хүнс болон эмийг боловсруул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ах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Хүний биед аюултай хорт бодисыг цуснаас цэвэрлэх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Халдвартай тэмцэж, хоол боловсруулалт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ыг дэмжих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Г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эмтсэн (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ноцтой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биш) тохиолдолд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өөрийгөө эдгээж,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нөхөн төлждөг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B6C8D0-2793-4818-6F5C-6D55BC7058E4}"/>
              </a:ext>
            </a:extLst>
          </p:cNvPr>
          <p:cNvSpPr/>
          <p:nvPr/>
        </p:nvSpPr>
        <p:spPr>
          <a:xfrm>
            <a:off x="5008064" y="5465155"/>
            <a:ext cx="6647642" cy="953825"/>
          </a:xfrm>
          <a:prstGeom prst="roundRect">
            <a:avLst>
              <a:gd name="adj" fmla="val 8275"/>
            </a:avLst>
          </a:prstGeom>
          <a:solidFill>
            <a:srgbClr val="0026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C3C47-8E88-863B-284C-F4DBA18B8A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923" y="2106592"/>
            <a:ext cx="3695700" cy="41338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/>
          </p:cNvSpPr>
          <p:nvPr/>
        </p:nvSpPr>
        <p:spPr>
          <a:xfrm>
            <a:off x="309333" y="687624"/>
            <a:ext cx="4004840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Элэгний өвчлөл гэж юу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94D8F-622D-4707-7686-CC96455D3916}"/>
              </a:ext>
            </a:extLst>
          </p:cNvPr>
          <p:cNvSpPr txBox="1"/>
          <p:nvPr/>
        </p:nvSpPr>
        <p:spPr>
          <a:xfrm>
            <a:off x="5138261" y="5563323"/>
            <a:ext cx="6297526" cy="6771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az-Cyrl-AZ" sz="2000" b="1" dirty="0">
                <a:solidFill>
                  <a:schemeClr val="bg1"/>
                </a:solidFill>
                <a:latin typeface="Public Sans Medium" pitchFamily="2" charset="77"/>
              </a:rPr>
              <a:t>Элэгний өвчлөл нь элэгний дутагдал, </a:t>
            </a:r>
          </a:p>
          <a:p>
            <a:pPr algn="ctr"/>
            <a:r>
              <a:rPr lang="az-Cyrl-AZ" sz="2000" b="1" dirty="0">
                <a:solidFill>
                  <a:schemeClr val="bg1"/>
                </a:solidFill>
                <a:latin typeface="Public Sans Medium" pitchFamily="2" charset="77"/>
              </a:rPr>
              <a:t>элэгний хавдар үүсгэх эрсдэлтэй!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C6B784-609B-E838-F99F-7942D175EAD6}"/>
              </a:ext>
            </a:extLst>
          </p:cNvPr>
          <p:cNvSpPr txBox="1"/>
          <p:nvPr/>
        </p:nvSpPr>
        <p:spPr>
          <a:xfrm>
            <a:off x="5068812" y="1224083"/>
            <a:ext cx="6436423" cy="44098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Элэгний өвчлөл нь элгийг гэмтээж, хэвийн үйл ажиллагааг алдагдуулдаг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үйл ажиллагаанд олон нөхцөл шалтгаан нөлөөлдөг: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Халдварт гепатит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өөхлөлт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Архины шалтгаант элэгний өвчлөл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Удамшлын өвчин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хавдар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өвчлөлтэй ихэнх хүн өвчин зовуурь, өвчний шинж тэмдэггүй байдаг.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15D20BE-395D-44C2-3719-38D058F05DD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124ACB-0905-9036-B839-7BC877670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DE993CE-6BAE-9A56-297D-663108E26C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-1872"/>
            <a:ext cx="11379200" cy="8051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F44B3D-BEFD-0917-BBB0-74F96CFCE7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DCC3D-DF19-7CEA-6B2C-ABC3A3A1954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D8D5040E-9CB1-9F69-8B89-F7F210820E01}"/>
              </a:ext>
            </a:extLst>
          </p:cNvPr>
          <p:cNvSpPr txBox="1">
            <a:spLocks/>
          </p:cNvSpPr>
          <p:nvPr/>
        </p:nvSpPr>
        <p:spPr>
          <a:xfrm>
            <a:off x="358814" y="438493"/>
            <a:ext cx="777944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Элэгний өвчлөлийн үе шатууд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D9B85C-ABC1-E395-4677-F248F4BE96A5}"/>
              </a:ext>
            </a:extLst>
          </p:cNvPr>
          <p:cNvSpPr txBox="1"/>
          <p:nvPr/>
        </p:nvSpPr>
        <p:spPr>
          <a:xfrm>
            <a:off x="199373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Эрүүл элэг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72B4D-436A-F039-305E-F2C7970812CF}"/>
              </a:ext>
            </a:extLst>
          </p:cNvPr>
          <p:cNvSpPr txBox="1"/>
          <p:nvPr/>
        </p:nvSpPr>
        <p:spPr>
          <a:xfrm>
            <a:off x="2352264" y="1738881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Элэгний өөхлөлт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F49098-4DF7-8FB9-4810-46DFB05E0ED5}"/>
              </a:ext>
            </a:extLst>
          </p:cNvPr>
          <p:cNvSpPr txBox="1"/>
          <p:nvPr/>
        </p:nvSpPr>
        <p:spPr>
          <a:xfrm>
            <a:off x="4513946" y="2377430"/>
            <a:ext cx="1790137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Гепатит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үрэвсэл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EB9F32-846A-0021-4792-16EF0CAD3D9C}"/>
              </a:ext>
            </a:extLst>
          </p:cNvPr>
          <p:cNvSpPr txBox="1"/>
          <p:nvPr/>
        </p:nvSpPr>
        <p:spPr>
          <a:xfrm>
            <a:off x="6675630" y="2377430"/>
            <a:ext cx="17014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Фиброз</a:t>
            </a:r>
            <a:br>
              <a:rPr lang="en-US" dirty="0">
                <a:solidFill>
                  <a:srgbClr val="002664"/>
                </a:solidFill>
                <a:latin typeface="Public Sans ExtraLight" pitchFamily="2" charset="77"/>
              </a:rPr>
            </a:b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сорвижилт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ED595B-5127-681F-B8C4-F1BD616DCA0A}"/>
              </a:ext>
            </a:extLst>
          </p:cNvPr>
          <p:cNvSpPr txBox="1"/>
          <p:nvPr/>
        </p:nvSpPr>
        <p:spPr>
          <a:xfrm>
            <a:off x="8748655" y="2376705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Цирроз </a:t>
            </a:r>
            <a:r>
              <a:rPr lang="en-AU" dirty="0">
                <a:solidFill>
                  <a:srgbClr val="002664"/>
                </a:solidFill>
                <a:latin typeface="Public Sans ExtraLight" pitchFamily="2" charset="77"/>
              </a:rPr>
              <a:t>(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Хатуурал</a:t>
            </a:r>
            <a:r>
              <a:rPr lang="en-AU" dirty="0">
                <a:solidFill>
                  <a:srgbClr val="002664"/>
                </a:solidFill>
                <a:latin typeface="Public Sans ExtraLight" pitchFamily="2" charset="77"/>
              </a:rPr>
              <a:t>)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11A22E-7F72-1327-FFE4-5D2EC89F4D3B}"/>
              </a:ext>
            </a:extLst>
          </p:cNvPr>
          <p:cNvSpPr txBox="1"/>
          <p:nvPr/>
        </p:nvSpPr>
        <p:spPr>
          <a:xfrm>
            <a:off x="10454542" y="3130443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Элэгний дутагдал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B325F2-F403-450D-DCE0-3D35887274DC}"/>
              </a:ext>
            </a:extLst>
          </p:cNvPr>
          <p:cNvSpPr txBox="1"/>
          <p:nvPr/>
        </p:nvSpPr>
        <p:spPr>
          <a:xfrm>
            <a:off x="10454542" y="4122072"/>
            <a:ext cx="1701478" cy="6385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Элэгний хавдар</a:t>
            </a:r>
          </a:p>
        </p:txBody>
      </p:sp>
    </p:spTree>
    <p:extLst>
      <p:ext uri="{BB962C8B-B14F-4D97-AF65-F5344CB8AC3E}">
        <p14:creationId xmlns:p14="http://schemas.microsoft.com/office/powerpoint/2010/main" val="446523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/>
          </p:cNvSpPr>
          <p:nvPr/>
        </p:nvSpPr>
        <p:spPr>
          <a:xfrm>
            <a:off x="345598" y="677314"/>
            <a:ext cx="4514564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лэгний өвчлөлд 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хэн </a:t>
            </a: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өртөх эрсдэлтэй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/>
          <p:nvPr/>
        </p:nvSpPr>
        <p:spPr>
          <a:xfrm>
            <a:off x="5647241" y="1956121"/>
            <a:ext cx="6199161" cy="34041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өвчлөл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д хэн ч өртөж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болох боловч дараах хүмүүсий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 гэмтэх эрсдэлтэй: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өөхлөлттэй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Архи хэтрүүлэн хэрэглэдэг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эсвэл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Дархлааны тогтолцоо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асуудалтай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Төрөлхийн элэгний өвчлөлтэй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02FC82A-15CF-E4CD-60EA-11968414452F}"/>
              </a:ext>
            </a:extLst>
          </p:cNvPr>
          <p:cNvGrpSpPr/>
          <p:nvPr/>
        </p:nvGrpSpPr>
        <p:grpSpPr>
          <a:xfrm>
            <a:off x="481470" y="2613974"/>
            <a:ext cx="11222850" cy="3637970"/>
            <a:chOff x="481470" y="2613974"/>
            <a:chExt cx="11222850" cy="3637970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5A13A27-EF61-F623-9442-9E82CF2A8879}"/>
                </a:ext>
              </a:extLst>
            </p:cNvPr>
            <p:cNvSpPr/>
            <p:nvPr/>
          </p:nvSpPr>
          <p:spPr>
            <a:xfrm>
              <a:off x="481470" y="2615003"/>
              <a:ext cx="11222850" cy="3636941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ound Same-side Corner of Rectangle 15">
              <a:extLst>
                <a:ext uri="{FF2B5EF4-FFF2-40B4-BE49-F238E27FC236}">
                  <a16:creationId xmlns:a16="http://schemas.microsoft.com/office/drawing/2014/main" id="{B8CCBE51-9E0A-5730-DF94-E4BEF7A23D20}"/>
                </a:ext>
              </a:extLst>
            </p:cNvPr>
            <p:cNvSpPr/>
            <p:nvPr/>
          </p:nvSpPr>
          <p:spPr>
            <a:xfrm>
              <a:off x="481471" y="2613974"/>
              <a:ext cx="11222848" cy="815026"/>
            </a:xfrm>
            <a:prstGeom prst="round2SameRect">
              <a:avLst>
                <a:gd name="adj1" fmla="val 11324"/>
                <a:gd name="adj2" fmla="val 0"/>
              </a:avLst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srgbClr val="002664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9435E7A-369E-0756-69A1-1EA6C813DC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5860" y="-697938"/>
            <a:ext cx="3695700" cy="2749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/>
          </p:cNvSpPr>
          <p:nvPr/>
        </p:nvSpPr>
        <p:spPr>
          <a:xfrm>
            <a:off x="481471" y="487300"/>
            <a:ext cx="7448871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Халдварт гепатит гэж юу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D11C6-8F6A-50A2-BF94-9CD4EE412F5F}"/>
              </a:ext>
            </a:extLst>
          </p:cNvPr>
          <p:cNvSpPr txBox="1"/>
          <p:nvPr/>
        </p:nvSpPr>
        <p:spPr>
          <a:xfrm>
            <a:off x="481470" y="1199506"/>
            <a:ext cx="8256130" cy="120790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гэдэг нь элэгний үрэвсэл юм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.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Австралид гепатит үүсгэдэг хамгийн түгээмэл вирус нь гепатит А,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болон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байдаг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37AE902-B1BC-DC04-6CA0-A1EAA068A473}"/>
              </a:ext>
            </a:extLst>
          </p:cNvPr>
          <p:cNvSpPr/>
          <p:nvPr/>
        </p:nvSpPr>
        <p:spPr>
          <a:xfrm>
            <a:off x="360439" y="4337824"/>
            <a:ext cx="11471121" cy="1003610"/>
          </a:xfrm>
          <a:prstGeom prst="rect">
            <a:avLst/>
          </a:prstGeom>
          <a:solidFill>
            <a:srgbClr val="FEE7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E5E6503-180B-46CD-D35C-1A6F8D49AD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75209"/>
              </p:ext>
            </p:extLst>
          </p:nvPr>
        </p:nvGraphicFramePr>
        <p:xfrm>
          <a:off x="651608" y="2613974"/>
          <a:ext cx="10936656" cy="3614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7338">
                  <a:extLst>
                    <a:ext uri="{9D8B030D-6E8A-4147-A177-3AD203B41FA5}">
                      <a16:colId xmlns:a16="http://schemas.microsoft.com/office/drawing/2014/main" val="1131374975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59860161"/>
                    </a:ext>
                  </a:extLst>
                </a:gridCol>
                <a:gridCol w="2329961">
                  <a:extLst>
                    <a:ext uri="{9D8B030D-6E8A-4147-A177-3AD203B41FA5}">
                      <a16:colId xmlns:a16="http://schemas.microsoft.com/office/drawing/2014/main" val="2957104265"/>
                    </a:ext>
                  </a:extLst>
                </a:gridCol>
                <a:gridCol w="1837592">
                  <a:extLst>
                    <a:ext uri="{9D8B030D-6E8A-4147-A177-3AD203B41FA5}">
                      <a16:colId xmlns:a16="http://schemas.microsoft.com/office/drawing/2014/main" val="4274790123"/>
                    </a:ext>
                  </a:extLst>
                </a:gridCol>
                <a:gridCol w="1811216">
                  <a:extLst>
                    <a:ext uri="{9D8B030D-6E8A-4147-A177-3AD203B41FA5}">
                      <a16:colId xmlns:a16="http://schemas.microsoft.com/office/drawing/2014/main" val="4095171709"/>
                    </a:ext>
                  </a:extLst>
                </a:gridCol>
                <a:gridCol w="1679333">
                  <a:extLst>
                    <a:ext uri="{9D8B030D-6E8A-4147-A177-3AD203B41FA5}">
                      <a16:colId xmlns:a16="http://schemas.microsoft.com/office/drawing/2014/main" val="1839165396"/>
                    </a:ext>
                  </a:extLst>
                </a:gridCol>
              </a:tblGrid>
              <a:tr h="81502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Хэрхэн халдварладаг вэ?</a:t>
                      </a:r>
                      <a:endParaRPr lang="en-US" sz="16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Архаг </a:t>
                      </a:r>
                      <a:r>
                        <a:rPr lang="ru-RU" sz="14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(урт хугацааны) </a:t>
                      </a:r>
                      <a:r>
                        <a:rPr lang="ru-RU" sz="1600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болох магадлалтай юу?</a:t>
                      </a:r>
                      <a:endParaRPr lang="en-US" sz="1400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Эмчилгээ бий юу?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Эмчлэгдэх үү?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Вакцин байгаа юу?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9942531"/>
                  </a:ext>
                </a:extLst>
              </a:tr>
              <a:tr h="896815">
                <a:tc>
                  <a:txBody>
                    <a:bodyPr/>
                    <a:lstStyle/>
                    <a:p>
                      <a:pPr algn="ctr"/>
                      <a:r>
                        <a:rPr lang="az-Cyrl-AZ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Гепатит А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Бохир хоол хүнс болон усаар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Үгүй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Тодорхой бус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Дархлааны тогтолцоо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Тийм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7663723"/>
                  </a:ext>
                </a:extLst>
              </a:tr>
              <a:tr h="9935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Гепатит </a:t>
                      </a:r>
                      <a:r>
                        <a:rPr lang="en-PH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B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Эхээс нярайд,</a:t>
                      </a:r>
                    </a:p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цуснаас цусанд, бэлгийн замаар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Тийм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Тийм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Үгүй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Тийм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6264779"/>
                  </a:ext>
                </a:extLst>
              </a:tr>
              <a:tr h="90923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z-Cyrl-AZ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Гепатит </a:t>
                      </a:r>
                      <a:r>
                        <a:rPr lang="en-PH" b="1" dirty="0">
                          <a:solidFill>
                            <a:srgbClr val="002664"/>
                          </a:solidFill>
                          <a:latin typeface="Public Sans Medium" pitchFamily="2" charset="77"/>
                        </a:rPr>
                        <a:t>C</a:t>
                      </a:r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Цуснаас цусанд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Тийм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Тийм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Тийм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z-Cyrl-AZ" sz="1600" b="0" i="0" dirty="0">
                          <a:solidFill>
                            <a:srgbClr val="002664"/>
                          </a:solidFill>
                          <a:latin typeface="Public Sans ExtraLight" pitchFamily="2" charset="77"/>
                        </a:rPr>
                        <a:t>Үгүй</a:t>
                      </a:r>
                      <a:endParaRPr lang="en-US" sz="1600" b="0" i="0" dirty="0">
                        <a:solidFill>
                          <a:srgbClr val="002664"/>
                        </a:solidFill>
                        <a:latin typeface="Public Sans ExtraLight" pitchFamily="2" charset="7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8737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3D6E9982-D0C9-346F-4A0F-BF54F6AD8E1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359" y="431512"/>
            <a:ext cx="781050" cy="78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59BEA25-6657-89AF-4A3E-159BB7A7C57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930" y="3009419"/>
            <a:ext cx="2800350" cy="5956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09DCA221-8A89-F10F-F4DF-995098A40233}"/>
              </a:ext>
            </a:extLst>
          </p:cNvPr>
          <p:cNvSpPr txBox="1">
            <a:spLocks/>
          </p:cNvSpPr>
          <p:nvPr/>
        </p:nvSpPr>
        <p:spPr>
          <a:xfrm>
            <a:off x="358413" y="438493"/>
            <a:ext cx="3955759" cy="273297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3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Элэгний өвчлөлийн хамгийн түгээмэл шинж тэм</a:t>
            </a:r>
            <a:r>
              <a:rPr lang="mn-MN" sz="3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д</a:t>
            </a:r>
            <a:r>
              <a:rPr lang="az-Cyrl-AZ" sz="38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гүүд юу вэ?</a:t>
            </a:r>
            <a:endParaRPr lang="en-US" sz="38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5681A9D-9AE9-5CB8-2DCC-BB045FD7B8CE}"/>
              </a:ext>
            </a:extLst>
          </p:cNvPr>
          <p:cNvGrpSpPr/>
          <p:nvPr/>
        </p:nvGrpSpPr>
        <p:grpSpPr>
          <a:xfrm>
            <a:off x="5198127" y="3701375"/>
            <a:ext cx="4051300" cy="2025650"/>
            <a:chOff x="5358114" y="3754175"/>
            <a:chExt cx="4051300" cy="20256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09D0378-FD4A-E82A-F0B3-B113BA33A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58114" y="3754175"/>
              <a:ext cx="4051300" cy="20256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7C9671-0AB5-F7C7-6A1C-8113756D05AB}"/>
                </a:ext>
              </a:extLst>
            </p:cNvPr>
            <p:cNvSpPr txBox="1"/>
            <p:nvPr/>
          </p:nvSpPr>
          <p:spPr>
            <a:xfrm>
              <a:off x="5525400" y="4089881"/>
              <a:ext cx="3716728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Элэг ихээр гэмтэх хүртэл ихэвчлэн ямар нэг шинж тэмдэг илэрдэггүй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.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4ED651A-F27C-C326-1D1A-F33DD74CFA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479" y="3585017"/>
            <a:ext cx="2286000" cy="19621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340034-21E2-1A98-5F76-C2357ADF3E07}"/>
              </a:ext>
            </a:extLst>
          </p:cNvPr>
          <p:cNvSpPr txBox="1"/>
          <p:nvPr/>
        </p:nvSpPr>
        <p:spPr>
          <a:xfrm>
            <a:off x="4973256" y="994535"/>
            <a:ext cx="6860332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Дараах шинж тэмдгүүд илэрч болно: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Бие өвдөх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Хоолны дуршил буурах эсвэл жин буурах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Нүд эсвэл арьс шар өнгөтэй болох (шарлалт)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Хэвлий болон хөлийн шагай хэсгээр хавагнах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>
            <a:extLst>
              <a:ext uri="{FF2B5EF4-FFF2-40B4-BE49-F238E27FC236}">
                <a16:creationId xmlns:a16="http://schemas.microsoft.com/office/drawing/2014/main" id="{ABA65378-AA1C-46F0-E3A5-2D534E9180BD}"/>
              </a:ext>
            </a:extLst>
          </p:cNvPr>
          <p:cNvGrpSpPr/>
          <p:nvPr/>
        </p:nvGrpSpPr>
        <p:grpSpPr>
          <a:xfrm>
            <a:off x="368644" y="1756039"/>
            <a:ext cx="7891057" cy="4433146"/>
            <a:chOff x="396415" y="1751069"/>
            <a:chExt cx="7891057" cy="4433146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1599979-68ED-535D-0B18-EC1F932619A7}"/>
                </a:ext>
              </a:extLst>
            </p:cNvPr>
            <p:cNvSpPr/>
            <p:nvPr/>
          </p:nvSpPr>
          <p:spPr>
            <a:xfrm>
              <a:off x="396415" y="1756040"/>
              <a:ext cx="7891057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F3BE2E2-B9E0-7785-FD16-1C7046BC6841}"/>
                </a:ext>
              </a:extLst>
            </p:cNvPr>
            <p:cNvSpPr/>
            <p:nvPr/>
          </p:nvSpPr>
          <p:spPr>
            <a:xfrm>
              <a:off x="396415" y="2960055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 Same-side Corner of Rectangle 24">
              <a:extLst>
                <a:ext uri="{FF2B5EF4-FFF2-40B4-BE49-F238E27FC236}">
                  <a16:creationId xmlns:a16="http://schemas.microsoft.com/office/drawing/2014/main" id="{C350EEAD-2420-76BB-E10E-7D92A3595201}"/>
                </a:ext>
              </a:extLst>
            </p:cNvPr>
            <p:cNvSpPr/>
            <p:nvPr/>
          </p:nvSpPr>
          <p:spPr>
            <a:xfrm rot="16200000">
              <a:off x="147767" y="1999717"/>
              <a:ext cx="1003706" cy="506410"/>
            </a:xfrm>
            <a:prstGeom prst="round2SameRect">
              <a:avLst/>
            </a:prstGeom>
            <a:solidFill>
              <a:srgbClr val="FFA96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 Same-side Corner of Rectangle 25">
              <a:extLst>
                <a:ext uri="{FF2B5EF4-FFF2-40B4-BE49-F238E27FC236}">
                  <a16:creationId xmlns:a16="http://schemas.microsoft.com/office/drawing/2014/main" id="{21EE72CA-783A-A6F4-8163-B2CA8148744A}"/>
                </a:ext>
              </a:extLst>
            </p:cNvPr>
            <p:cNvSpPr/>
            <p:nvPr/>
          </p:nvSpPr>
          <p:spPr>
            <a:xfrm rot="16200000">
              <a:off x="-110054" y="3466404"/>
              <a:ext cx="1519347" cy="506410"/>
            </a:xfrm>
            <a:prstGeom prst="round2SameRect">
              <a:avLst/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8241445-C4C3-8DBB-31FA-1617AE699C81}"/>
                </a:ext>
              </a:extLst>
            </p:cNvPr>
            <p:cNvSpPr/>
            <p:nvPr/>
          </p:nvSpPr>
          <p:spPr>
            <a:xfrm>
              <a:off x="396415" y="4664868"/>
              <a:ext cx="7891057" cy="1519347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 Same-side Corner of Rectangle 27">
              <a:extLst>
                <a:ext uri="{FF2B5EF4-FFF2-40B4-BE49-F238E27FC236}">
                  <a16:creationId xmlns:a16="http://schemas.microsoft.com/office/drawing/2014/main" id="{DCA026C8-8FD6-6B0C-EF49-58FA2BFDD700}"/>
                </a:ext>
              </a:extLst>
            </p:cNvPr>
            <p:cNvSpPr/>
            <p:nvPr/>
          </p:nvSpPr>
          <p:spPr>
            <a:xfrm rot="16200000">
              <a:off x="-110054" y="5171217"/>
              <a:ext cx="1519347" cy="506410"/>
            </a:xfrm>
            <a:prstGeom prst="round2SameRect">
              <a:avLst/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C7703167-FA38-A1DA-5B19-F462D20B028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970" y="-864525"/>
            <a:ext cx="3949700" cy="85407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/>
          </p:cNvSpPr>
          <p:nvPr/>
        </p:nvSpPr>
        <p:spPr>
          <a:xfrm>
            <a:off x="343330" y="455651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Элэгний өвчлөлийн шинжилгээ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/>
          <p:nvPr/>
        </p:nvSpPr>
        <p:spPr>
          <a:xfrm>
            <a:off x="1068702" y="1867336"/>
            <a:ext cx="4401073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z-Cyrl-AZ" b="1" dirty="0">
                <a:solidFill>
                  <a:srgbClr val="002664"/>
                </a:solidFill>
                <a:latin typeface="Public Sans Medium" pitchFamily="2" charset="77"/>
              </a:rPr>
              <a:t>Цусны шинжилгээ –</a:t>
            </a:r>
            <a:endParaRPr lang="en-PH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SzPct val="8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элэгний үйл ажиллагааг шалгах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8A76C4-B884-8AF7-FC05-9FDEE728C9D2}"/>
              </a:ext>
            </a:extLst>
          </p:cNvPr>
          <p:cNvSpPr txBox="1"/>
          <p:nvPr/>
        </p:nvSpPr>
        <p:spPr>
          <a:xfrm>
            <a:off x="1068702" y="3152126"/>
            <a:ext cx="6755784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z-Cyrl-AZ" b="1" dirty="0">
                <a:solidFill>
                  <a:srgbClr val="002664"/>
                </a:solidFill>
                <a:latin typeface="Public Sans Medium" pitchFamily="2" charset="77"/>
              </a:rPr>
              <a:t>Дүрс</a:t>
            </a:r>
            <a:r>
              <a:rPr lang="en-AU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mn-MN" b="1" dirty="0">
                <a:solidFill>
                  <a:srgbClr val="002664"/>
                </a:solidFill>
                <a:latin typeface="Public Sans Medium" pitchFamily="2" charset="77"/>
              </a:rPr>
              <a:t>оношилгооны</a:t>
            </a:r>
            <a:r>
              <a:rPr lang="az-Cyrl-AZ" b="1" dirty="0">
                <a:solidFill>
                  <a:srgbClr val="002664"/>
                </a:solidFill>
                <a:latin typeface="Public Sans Medium" pitchFamily="2" charset="77"/>
              </a:rPr>
              <a:t> шинжилгээ –</a:t>
            </a:r>
            <a:endParaRPr lang="en-PH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SzPct val="8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Эхо, Компьютер томограф эсвэл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MRI 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шинжилгээгээр элэг үрэвссэн, хавагнасан эсвэл сорв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и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жсон эсэхийг шалгадаг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0AA227-800B-D8E6-BCD9-59A77466EE56}"/>
              </a:ext>
            </a:extLst>
          </p:cNvPr>
          <p:cNvSpPr txBox="1"/>
          <p:nvPr/>
        </p:nvSpPr>
        <p:spPr>
          <a:xfrm>
            <a:off x="1068702" y="4876754"/>
            <a:ext cx="6153901" cy="88743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SzPct val="80000"/>
            </a:pPr>
            <a:r>
              <a:rPr lang="az-Cyrl-AZ" b="1" dirty="0">
                <a:solidFill>
                  <a:srgbClr val="002664"/>
                </a:solidFill>
                <a:latin typeface="Public Sans Medium" pitchFamily="2" charset="77"/>
              </a:rPr>
              <a:t>Элэгний эдийн шинжилгээ –</a:t>
            </a:r>
            <a:endParaRPr lang="en-PH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500"/>
              </a:spcAft>
              <a:buSzPct val="80000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элэгний үйл ажиллагааг тодорхойлох зорилгоор элэгнээс жижиг хэмжээтэй дээж авах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94F3BF3-26C3-A568-10F6-6EFDBE85D836}"/>
              </a:ext>
            </a:extLst>
          </p:cNvPr>
          <p:cNvGrpSpPr/>
          <p:nvPr/>
        </p:nvGrpSpPr>
        <p:grpSpPr>
          <a:xfrm>
            <a:off x="8527777" y="1335865"/>
            <a:ext cx="3441700" cy="2209800"/>
            <a:chOff x="8383820" y="575817"/>
            <a:chExt cx="3441700" cy="22098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9ABB2C25-E302-9445-DCA3-39B1F59BA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3820" y="575817"/>
              <a:ext cx="3441700" cy="22098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B0CCD8E-8911-1248-6CDB-8BB81B777E2E}"/>
                </a:ext>
              </a:extLst>
            </p:cNvPr>
            <p:cNvSpPr txBox="1"/>
            <p:nvPr/>
          </p:nvSpPr>
          <p:spPr>
            <a:xfrm>
              <a:off x="8457153" y="871457"/>
              <a:ext cx="3341334" cy="6771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z-Cyrl-AZ" b="1" dirty="0">
                  <a:solidFill>
                    <a:schemeClr val="bg1"/>
                  </a:solidFill>
                  <a:latin typeface="Public Sans Medium" pitchFamily="2" charset="77"/>
                </a:rPr>
                <a:t>Та элэгний эрүүл мэнддээ санаа зовниж эсвэл асуух зүйл байгаа бол эмч эсвэл өрхийн эмчтэйгээ ярилцаарай.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90140F42-B930-C1E4-4733-5FDD37B29A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9519" y="-681693"/>
            <a:ext cx="3733800" cy="2876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E07FE03-B6BC-5DFE-D2F8-98032658E5F3}"/>
              </a:ext>
            </a:extLst>
          </p:cNvPr>
          <p:cNvSpPr/>
          <p:nvPr/>
        </p:nvSpPr>
        <p:spPr>
          <a:xfrm>
            <a:off x="481470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026A9EDC-9001-3854-0843-072B90ADEDD5}"/>
              </a:ext>
            </a:extLst>
          </p:cNvPr>
          <p:cNvSpPr/>
          <p:nvPr/>
        </p:nvSpPr>
        <p:spPr>
          <a:xfrm>
            <a:off x="481471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B-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ийн шинжилгээгээр дараах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ы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 тодорхойлно: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4232788-D00E-FFAE-CA0F-EA6D9A0A9D6C}"/>
              </a:ext>
            </a:extLst>
          </p:cNvPr>
          <p:cNvSpPr/>
          <p:nvPr/>
        </p:nvSpPr>
        <p:spPr>
          <a:xfrm>
            <a:off x="6350642" y="2615003"/>
            <a:ext cx="5334539" cy="3636941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B352D5FF-B9C0-0521-0816-A288D3ACD5FF}"/>
              </a:ext>
            </a:extLst>
          </p:cNvPr>
          <p:cNvSpPr/>
          <p:nvPr/>
        </p:nvSpPr>
        <p:spPr>
          <a:xfrm>
            <a:off x="6350643" y="2613974"/>
            <a:ext cx="5334538" cy="815026"/>
          </a:xfrm>
          <a:prstGeom prst="round2SameRect">
            <a:avLst>
              <a:gd name="adj1" fmla="val 10762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664"/>
                </a:solidFill>
                <a:latin typeface="Public Sans Medium" pitchFamily="2" charset="77"/>
              </a:rPr>
              <a:t>Гепатит С-ийн шинжилгээгээр дараах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ы</a:t>
            </a:r>
            <a:r>
              <a:rPr lang="ru-RU" sz="2000" b="1" dirty="0">
                <a:solidFill>
                  <a:srgbClr val="002664"/>
                </a:solidFill>
                <a:latin typeface="Public Sans Medium" pitchFamily="2" charset="77"/>
              </a:rPr>
              <a:t>г тодорхойлно:</a:t>
            </a:r>
            <a:endParaRPr lang="en-US" sz="2000" dirty="0"/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/>
          </p:cNvSpPr>
          <p:nvPr/>
        </p:nvSpPr>
        <p:spPr>
          <a:xfrm>
            <a:off x="431456" y="455651"/>
            <a:ext cx="648277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B болон гепатит C-ийн шинжилгээ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/>
          <p:nvPr/>
        </p:nvSpPr>
        <p:spPr>
          <a:xfrm>
            <a:off x="431456" y="1688781"/>
            <a:ext cx="8612791" cy="75440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болон гепатит С-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г илрүүлэх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 хэд хэдэн 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төрлийн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цусны шинжилгээ байдаг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.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 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Э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дгээр шинжилгээг хийлгэх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 нь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 хялбар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 бөгөөд </a:t>
            </a: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</a:rPr>
              <a:t>н</a:t>
            </a:r>
            <a:r>
              <a:rPr lang="mn-MN" sz="2000" dirty="0">
                <a:solidFill>
                  <a:srgbClr val="002664"/>
                </a:solidFill>
                <a:latin typeface="Public Sans Medium" pitchFamily="2" charset="77"/>
              </a:rPr>
              <a:t>ууцлалтай.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D25174-D4BC-46CA-A252-E92A7DA0ADCC}"/>
              </a:ext>
            </a:extLst>
          </p:cNvPr>
          <p:cNvSpPr txBox="1"/>
          <p:nvPr/>
        </p:nvSpPr>
        <p:spPr>
          <a:xfrm>
            <a:off x="506818" y="3607959"/>
            <a:ext cx="5224131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Архаг (урт хугацааны) гепатит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ийн халдвартай бөгөөд эмчилгээ хийлгэх шаардлагатай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 эсэх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endParaRPr lang="en-PH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ийн хамгаалалт үүссэн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 бөгөөд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 дахин халдвар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 авахааргүй болсон</a:t>
            </a:r>
            <a:endParaRPr lang="en-PH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Гепатит В-ийн хамгаалалт байхгүй тул гепатит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гийн вакцин хийлгэх шаардлагатай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 эсэх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7017D-9334-0AC7-1BED-93161113BC82}"/>
              </a:ext>
            </a:extLst>
          </p:cNvPr>
          <p:cNvSpPr txBox="1"/>
          <p:nvPr/>
        </p:nvSpPr>
        <p:spPr>
          <a:xfrm>
            <a:off x="6397256" y="3607959"/>
            <a:ext cx="411834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Өмнө нь гепатит С-ийн халдвар авч байсан боловч одоо халдваргүй болсон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Одоо гепатит С-ийн </a:t>
            </a:r>
            <a:r>
              <a:rPr lang="en-PH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халдвартай, эмчлүүлэх боломжтой эсэх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9882FC9-3855-B992-B24A-5114E895142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6063" y="3944514"/>
            <a:ext cx="2063750" cy="273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/>
          </p:cNvSpPr>
          <p:nvPr/>
        </p:nvSpPr>
        <p:spPr>
          <a:xfrm>
            <a:off x="397764" y="571493"/>
            <a:ext cx="746958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Элэгний өвчнийг эмчлэх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нь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2EF701-F362-577D-62B0-9E058309B1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786" y="-651514"/>
            <a:ext cx="4235450" cy="6991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/>
          <p:nvPr/>
        </p:nvSpPr>
        <p:spPr>
          <a:xfrm>
            <a:off x="5215936" y="2597991"/>
            <a:ext cx="6182805" cy="28122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Эмчилгээ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хийлгэх шаардлагатай байж болох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тул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эмчтэйгээ зөвлөлдөн шийдвэрлэх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эн эмчилгээ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(өрхийн эмч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ийн өгсөн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), хоолны дэглэм, дасгал хөдөлгөөн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ийг хослуулж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, амьдралын эрүүл хэв маягийг баримтлах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ноцтой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гэмтсэн (элэгний хатуурал)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тохиолдолд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эргээд хэвийн байдалд нь буцаах боломжгүй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0F16B9-C8D4-D33D-615B-8C672FD2CE9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642" y="-700359"/>
            <a:ext cx="4095750" cy="23431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27" y="409579"/>
            <a:ext cx="574759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ru-RU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Гепатит B болон гепатит С-г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 эмчлэх нь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7356CE-A826-EEC5-F737-930FAA3DB50F}"/>
              </a:ext>
            </a:extLst>
          </p:cNvPr>
          <p:cNvSpPr/>
          <p:nvPr/>
        </p:nvSpPr>
        <p:spPr>
          <a:xfrm>
            <a:off x="481470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 Same-side Corner of Rectangle 19">
            <a:extLst>
              <a:ext uri="{FF2B5EF4-FFF2-40B4-BE49-F238E27FC236}">
                <a16:creationId xmlns:a16="http://schemas.microsoft.com/office/drawing/2014/main" id="{C5852BF0-C180-5823-8936-FBA4B640FD36}"/>
              </a:ext>
            </a:extLst>
          </p:cNvPr>
          <p:cNvSpPr/>
          <p:nvPr/>
        </p:nvSpPr>
        <p:spPr>
          <a:xfrm>
            <a:off x="481471" y="2109007"/>
            <a:ext cx="5334538" cy="815026"/>
          </a:xfrm>
          <a:prstGeom prst="round2SameRect">
            <a:avLst>
              <a:gd name="adj1" fmla="val 9600"/>
              <a:gd name="adj2" fmla="val 0"/>
            </a:avLst>
          </a:prstGeom>
          <a:solidFill>
            <a:srgbClr val="FFA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F0B73-28FE-0457-F8C3-DAC6D1459E80}"/>
              </a:ext>
            </a:extLst>
          </p:cNvPr>
          <p:cNvSpPr txBox="1"/>
          <p:nvPr/>
        </p:nvSpPr>
        <p:spPr>
          <a:xfrm>
            <a:off x="578678" y="3068995"/>
            <a:ext cx="4926384" cy="24344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Архаг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-тэй бол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элэгнийхээ эрүүл мэндийг шалгуулах зорилгоор эмчдээ тогтмол (6-12 сар тутам) үзүүл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нэ.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Эмчилгээ хийлгэх нь элэгний гэмтэл болон элэгний хавдрын эрсд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лийг бууруулна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az-Cyrl-AZ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 уух шаардлагатай эсэхийг эмч танд зөвлөнө.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9F5C44B-615E-57E5-CCFD-B5CEEF9F6773}"/>
              </a:ext>
            </a:extLst>
          </p:cNvPr>
          <p:cNvSpPr/>
          <p:nvPr/>
        </p:nvSpPr>
        <p:spPr>
          <a:xfrm>
            <a:off x="6350642" y="2110036"/>
            <a:ext cx="5334539" cy="4195230"/>
          </a:xfrm>
          <a:prstGeom prst="roundRect">
            <a:avLst>
              <a:gd name="adj" fmla="val 272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 Same-side Corner of Rectangle 21">
            <a:extLst>
              <a:ext uri="{FF2B5EF4-FFF2-40B4-BE49-F238E27FC236}">
                <a16:creationId xmlns:a16="http://schemas.microsoft.com/office/drawing/2014/main" id="{DFC63CB7-CB29-9FD1-7923-2FC7C806F069}"/>
              </a:ext>
            </a:extLst>
          </p:cNvPr>
          <p:cNvSpPr/>
          <p:nvPr/>
        </p:nvSpPr>
        <p:spPr>
          <a:xfrm>
            <a:off x="6350643" y="2109007"/>
            <a:ext cx="5334538" cy="815026"/>
          </a:xfrm>
          <a:prstGeom prst="round2SameRect">
            <a:avLst>
              <a:gd name="adj1" fmla="val 11367"/>
              <a:gd name="adj2" fmla="val 0"/>
            </a:avLst>
          </a:prstGeom>
          <a:solidFill>
            <a:srgbClr val="00C2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Гепатит С</a:t>
            </a:r>
            <a:endParaRPr lang="en-US" sz="2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2129C2-8D71-E243-8B74-CA591FCC7864}"/>
              </a:ext>
            </a:extLst>
          </p:cNvPr>
          <p:cNvSpPr txBox="1"/>
          <p:nvPr/>
        </p:nvSpPr>
        <p:spPr>
          <a:xfrm>
            <a:off x="6512947" y="3068995"/>
            <a:ext cx="4926384" cy="2888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С-г Вирус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 эсрэг шууд үйлдэлтэй бэлдмэл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DAAs)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нэртэй эмээр эмчилдэг. Энэ эм нь: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Биеэс вирус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 устгадаг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Маш бага эсвэл ямар ч гаж нөлөөгүй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гэмтэл, элэгний хавдрын эрсд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э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лийг бууруулдаг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тэй хүмүүсийн 95% нь эмчлэгддэг</a:t>
            </a:r>
            <a:r>
              <a:rPr lang="en-AU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4296DA1-C20A-9832-3283-2B6DE03BBB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851" y="659881"/>
            <a:ext cx="2540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1BDF75-CF89-FBFB-A563-EEFDF50EF0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0627" y="-685481"/>
            <a:ext cx="4572000" cy="3187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8A16B1-EF9E-2C3B-8B33-417B48F4C4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9090" y="5110848"/>
            <a:ext cx="15748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41585AC3-39EB-B5D4-DAF3-D036C1AA84FA}"/>
              </a:ext>
            </a:extLst>
          </p:cNvPr>
          <p:cNvSpPr txBox="1">
            <a:spLocks/>
          </p:cNvSpPr>
          <p:nvPr/>
        </p:nvSpPr>
        <p:spPr>
          <a:xfrm>
            <a:off x="389628" y="439797"/>
            <a:ext cx="8491821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Өөрийгөө гепатит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B 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болон гепатит </a:t>
            </a:r>
            <a:r>
              <a:rPr lang="en-US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C</a:t>
            </a:r>
            <a:r>
              <a:rPr lang="mn-MN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-</a:t>
            </a:r>
            <a:r>
              <a:rPr lang="az-Cyrl-AZ" sz="32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ээс хэрхэн хамгаалах вэ?</a:t>
            </a:r>
            <a:endParaRPr lang="en-US" sz="16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9BEF4A-9463-2AA4-3195-AD8B8F0FCF6D}"/>
              </a:ext>
            </a:extLst>
          </p:cNvPr>
          <p:cNvSpPr txBox="1"/>
          <p:nvPr/>
        </p:nvSpPr>
        <p:spPr>
          <a:xfrm>
            <a:off x="408290" y="1749068"/>
            <a:ext cx="8841137" cy="459449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az-Cyrl-AZ" b="1" dirty="0">
                <a:solidFill>
                  <a:srgbClr val="00C296"/>
                </a:solidFill>
                <a:latin typeface="Public Sans Medium" pitchFamily="2" charset="77"/>
              </a:rPr>
              <a:t>Гепатит С</a:t>
            </a:r>
            <a:r>
              <a:rPr lang="en-PH" b="1" dirty="0">
                <a:solidFill>
                  <a:srgbClr val="00C296"/>
                </a:solidFill>
                <a:latin typeface="Public Sans Medium" pitchFamily="2" charset="77"/>
              </a:rPr>
              <a:t>:</a:t>
            </a:r>
            <a:endParaRPr lang="en-US" b="1" dirty="0">
              <a:solidFill>
                <a:srgbClr val="00C296"/>
              </a:solidFill>
              <a:latin typeface="Public Sans Medium" pitchFamily="2" charset="77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Шүдний сойз, сахлын татуурга зэрэг хувийн эд зүйлсээ бусадтай дамжуулан хэрэглэхгүй байх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Шивээс болон арьсны цоолборыг ариун (цэвэр) багаж ашиглан зөвшөөрөлтэй, мэргэжлийн хүнээр хийлгэх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Эрүүл мэндийн болон шүдний эмчилгээг зөвхөн зөвшөөрөлтэй, мэргэжлийн хүнээр хийлгэх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Бэлгийн харилцаанд орохдоо бэлгэвч болон тосолгоо гель хэрэглэх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Гадаад улсад аялах үед эрүүл мэндийн болон шүдний эмчилгээ хийлгэхдээ хянуур байх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Цустай харьцахдаа бээлий өмсөх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dirty="0">
                <a:solidFill>
                  <a:srgbClr val="002664"/>
                </a:solidFill>
                <a:latin typeface="Public Sans ExtraLight" pitchFamily="2" charset="77"/>
              </a:rPr>
              <a:t>Эмийн бодис тарьдаг төхөөрөмжийг бусдад </a:t>
            </a:r>
            <a:r>
              <a:rPr lang="mn-MN" dirty="0">
                <a:solidFill>
                  <a:srgbClr val="002664"/>
                </a:solidFill>
                <a:latin typeface="Public Sans ExtraLight" pitchFamily="2" charset="77"/>
              </a:rPr>
              <a:t>дамжуулахгүй байх</a:t>
            </a:r>
            <a:endParaRPr lang="en-US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2765A93-EBCA-0C63-31E2-71E4C6C47CDD}"/>
              </a:ext>
            </a:extLst>
          </p:cNvPr>
          <p:cNvGrpSpPr/>
          <p:nvPr/>
        </p:nvGrpSpPr>
        <p:grpSpPr>
          <a:xfrm>
            <a:off x="9439684" y="1117082"/>
            <a:ext cx="2520950" cy="2032000"/>
            <a:chOff x="9439684" y="1117082"/>
            <a:chExt cx="2520950" cy="20320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F9FDEE-7DE9-0F21-D24D-7A7F1248F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439684" y="1117082"/>
              <a:ext cx="2520950" cy="203200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C19836-699A-B31B-EA95-CC789F48D19C}"/>
                </a:ext>
              </a:extLst>
            </p:cNvPr>
            <p:cNvSpPr txBox="1"/>
            <p:nvPr/>
          </p:nvSpPr>
          <p:spPr>
            <a:xfrm>
              <a:off x="9573208" y="1453254"/>
              <a:ext cx="2229163" cy="62542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az-Cyrl-AZ" sz="2000" b="1" dirty="0">
                  <a:solidFill>
                    <a:srgbClr val="FFA969"/>
                  </a:solidFill>
                  <a:latin typeface="Public Sans Medium" pitchFamily="2" charset="77"/>
                </a:rPr>
                <a:t>Гепатит </a:t>
              </a:r>
              <a:r>
                <a:rPr lang="en-US" sz="2000" b="1" dirty="0">
                  <a:solidFill>
                    <a:srgbClr val="FFA969"/>
                  </a:solidFill>
                  <a:latin typeface="Public Sans Medium" pitchFamily="2" charset="77"/>
                </a:rPr>
                <a:t>B - </a:t>
              </a:r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ВАКЦИН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Д</a:t>
              </a:r>
              <a:r>
                <a:rPr lang="az-Cyrl-AZ" sz="2000" b="1" dirty="0">
                  <a:solidFill>
                    <a:schemeClr val="bg1"/>
                  </a:solidFill>
                  <a:latin typeface="Public Sans Medium" pitchFamily="2" charset="77"/>
                </a:rPr>
                <a:t> Х</a:t>
              </a:r>
              <a:r>
                <a:rPr lang="mn-MN" sz="2000" b="1" dirty="0">
                  <a:solidFill>
                    <a:schemeClr val="bg1"/>
                  </a:solidFill>
                  <a:latin typeface="Public Sans Medium" pitchFamily="2" charset="77"/>
                </a:rPr>
                <a:t>АМРАГДААРАЙ</a:t>
              </a:r>
              <a:endParaRPr lang="en-US" sz="20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5BBEDF-C03F-77F9-40D2-4ED65EFCAE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1119" y="-1010673"/>
            <a:ext cx="4959350" cy="26225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/>
          </p:cNvSpPr>
          <p:nvPr/>
        </p:nvSpPr>
        <p:spPr>
          <a:xfrm>
            <a:off x="438940" y="442992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Элгээ хайрлан хамгаалах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95A0E-52A5-86FD-1209-470B3C8031EA}"/>
              </a:ext>
            </a:extLst>
          </p:cNvPr>
          <p:cNvSpPr txBox="1"/>
          <p:nvPr/>
        </p:nvSpPr>
        <p:spPr>
          <a:xfrm>
            <a:off x="578679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Хооллолтдоо анхаарах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8DE9EC-C0A6-9744-989F-43405AF00733}"/>
              </a:ext>
            </a:extLst>
          </p:cNvPr>
          <p:cNvSpPr txBox="1"/>
          <p:nvPr/>
        </p:nvSpPr>
        <p:spPr>
          <a:xfrm>
            <a:off x="3496051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Архины хэрэглээгээ багасгаж, зогсоох</a:t>
            </a:r>
            <a:endParaRPr lang="en-US" sz="2000" dirty="0">
              <a:latin typeface="Public Sans ExtraLight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5C8A9E-1B01-3202-ED7A-0E6BC9676EE5}"/>
              </a:ext>
            </a:extLst>
          </p:cNvPr>
          <p:cNvSpPr txBox="1"/>
          <p:nvPr/>
        </p:nvSpPr>
        <p:spPr>
          <a:xfrm>
            <a:off x="6413423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Дасгал, хөдөлгөөн хийх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9B437A-D3EF-4142-4CEA-D27BAFEF930E}"/>
              </a:ext>
            </a:extLst>
          </p:cNvPr>
          <p:cNvSpPr txBox="1"/>
          <p:nvPr/>
        </p:nvSpPr>
        <p:spPr>
          <a:xfrm>
            <a:off x="9330794" y="5262465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Өөртөө анхаарал тавих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9050AF1C-60E3-E259-B7FD-B68935A594C6}"/>
              </a:ext>
            </a:extLst>
          </p:cNvPr>
          <p:cNvSpPr txBox="1">
            <a:spLocks/>
          </p:cNvSpPr>
          <p:nvPr/>
        </p:nvSpPr>
        <p:spPr>
          <a:xfrm>
            <a:off x="438940" y="1613027"/>
            <a:ext cx="6184792" cy="116888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az-Cyrl-AZ" sz="2000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Элгээ хайрлан хамгаалахад 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нэн чухал амьдралын хэв маягийн дөрвөн үндсэн хүчин зүйл байдаг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2142D70-48E2-4998-2A66-E86F6275E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8" y="-864784"/>
            <a:ext cx="5505450" cy="7010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03BA9B24-1630-9549-37E7-94F47954FF00}"/>
              </a:ext>
            </a:extLst>
          </p:cNvPr>
          <p:cNvGrpSpPr/>
          <p:nvPr/>
        </p:nvGrpSpPr>
        <p:grpSpPr>
          <a:xfrm>
            <a:off x="4461641" y="2056445"/>
            <a:ext cx="6812101" cy="3418743"/>
            <a:chOff x="4461641" y="2056445"/>
            <a:chExt cx="6812101" cy="341874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76B24F-98F8-9881-1933-914B02904CE6}"/>
                </a:ext>
              </a:extLst>
            </p:cNvPr>
            <p:cNvSpPr/>
            <p:nvPr/>
          </p:nvSpPr>
          <p:spPr>
            <a:xfrm>
              <a:off x="4461641" y="2056445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26119056-62AB-DA87-B2D7-ABE4740E8304}"/>
                </a:ext>
              </a:extLst>
            </p:cNvPr>
            <p:cNvSpPr/>
            <p:nvPr/>
          </p:nvSpPr>
          <p:spPr>
            <a:xfrm>
              <a:off x="4461641" y="3266448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BCFE0F12-E0CA-16DC-2BAE-89E5E650DE9A}"/>
                </a:ext>
              </a:extLst>
            </p:cNvPr>
            <p:cNvSpPr/>
            <p:nvPr/>
          </p:nvSpPr>
          <p:spPr>
            <a:xfrm>
              <a:off x="4461641" y="4476452"/>
              <a:ext cx="6812101" cy="998736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2F2B8FB1-321C-2EDE-2F68-CB04B4D1ADD8}"/>
              </a:ext>
            </a:extLst>
          </p:cNvPr>
          <p:cNvSpPr txBox="1">
            <a:spLocks/>
          </p:cNvSpPr>
          <p:nvPr/>
        </p:nvSpPr>
        <p:spPr>
          <a:xfrm>
            <a:off x="426118" y="513139"/>
            <a:ext cx="421776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Хаанаас тусламж авах </a:t>
            </a: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талаар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46C4A5-8A39-805C-03D1-A06AAFE01FD3}"/>
              </a:ext>
            </a:extLst>
          </p:cNvPr>
          <p:cNvSpPr txBox="1"/>
          <p:nvPr/>
        </p:nvSpPr>
        <p:spPr>
          <a:xfrm>
            <a:off x="4643884" y="2201605"/>
            <a:ext cx="6629858" cy="8776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</a:rPr>
              <a:t>Өрхийн эмч (</a:t>
            </a:r>
            <a:r>
              <a:rPr lang="en-AU" sz="2000" b="1" dirty="0">
                <a:solidFill>
                  <a:srgbClr val="002664"/>
                </a:solidFill>
              </a:rPr>
              <a:t>GP)</a:t>
            </a:r>
            <a:endParaRPr lang="en-US" sz="2000" b="1" dirty="0">
              <a:solidFill>
                <a:srgbClr val="002664"/>
              </a:solidFill>
            </a:endParaRPr>
          </a:p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www.healthdirect.gov.au/australian-health-services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33A9CD-1607-3C29-FBE0-5E6833158DC8}"/>
              </a:ext>
            </a:extLst>
          </p:cNvPr>
          <p:cNvSpPr txBox="1"/>
          <p:nvPr/>
        </p:nvSpPr>
        <p:spPr>
          <a:xfrm>
            <a:off x="4643884" y="3405638"/>
            <a:ext cx="6629858" cy="8199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</a:rPr>
              <a:t>Бэлгийн эрүүл мэндийн эмнэлэгүүд </a:t>
            </a: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</a:rPr>
              <a:t>1800 451 624 </a:t>
            </a:r>
            <a:r>
              <a:rPr lang="en-US" dirty="0">
                <a:solidFill>
                  <a:srgbClr val="002664"/>
                </a:solidFill>
                <a:latin typeface="Public Sans ExtraLight" pitchFamily="2" charset="77"/>
              </a:rPr>
              <a:t>www.health.nsw.gov.au/sexualhealth</a:t>
            </a:r>
            <a:endParaRPr lang="en-US" dirty="0">
              <a:latin typeface="Public Sans ExtraLight" pitchFamily="2" charset="7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A6D2DE-187A-2668-40AB-4F6B070D09B8}"/>
              </a:ext>
            </a:extLst>
          </p:cNvPr>
          <p:cNvSpPr txBox="1"/>
          <p:nvPr/>
        </p:nvSpPr>
        <p:spPr>
          <a:xfrm>
            <a:off x="4643884" y="4669315"/>
            <a:ext cx="6629858" cy="943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"/>
              </a:spcAft>
              <a:buClr>
                <a:srgbClr val="00C296"/>
              </a:buClr>
              <a:buSzPct val="120000"/>
            </a:pPr>
            <a:r>
              <a:rPr lang="en-AU" b="1" dirty="0">
                <a:solidFill>
                  <a:srgbClr val="002664"/>
                </a:solidFill>
              </a:rPr>
              <a:t>Multicultural HIV and Hepatitis Service  - </a:t>
            </a:r>
            <a:r>
              <a:rPr lang="az-Cyrl-AZ" b="1" dirty="0">
                <a:solidFill>
                  <a:srgbClr val="002664"/>
                </a:solidFill>
              </a:rPr>
              <a:t>ХДХВ болон Гепатитын Олон соёлт Тусламж үйлчилгээ (</a:t>
            </a:r>
            <a:r>
              <a:rPr lang="en-AU" b="1" dirty="0">
                <a:solidFill>
                  <a:srgbClr val="002664"/>
                </a:solidFill>
              </a:rPr>
              <a:t>MHAHS)</a:t>
            </a:r>
            <a:r>
              <a:rPr lang="en-US" b="1" dirty="0">
                <a:solidFill>
                  <a:srgbClr val="002664"/>
                </a:solidFill>
              </a:rPr>
              <a:t> </a:t>
            </a:r>
            <a:r>
              <a:rPr lang="en-US" sz="1600" dirty="0">
                <a:solidFill>
                  <a:srgbClr val="002664"/>
                </a:solidFill>
                <a:latin typeface="Public Sans ExtraLight" pitchFamily="2" charset="77"/>
              </a:rPr>
              <a:t>www.mhahs.org.au</a:t>
            </a:r>
            <a:endParaRPr lang="en-US" sz="1600" dirty="0">
              <a:latin typeface="Public Sans ExtraLight" pitchFamily="2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84D861-5BC8-802D-E8BD-131CA978411E}"/>
              </a:ext>
            </a:extLst>
          </p:cNvPr>
          <p:cNvGrpSpPr/>
          <p:nvPr/>
        </p:nvGrpSpPr>
        <p:grpSpPr>
          <a:xfrm>
            <a:off x="10368882" y="1747098"/>
            <a:ext cx="1415661" cy="1114672"/>
            <a:chOff x="10575241" y="5087544"/>
            <a:chExt cx="1415661" cy="1114672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AF3374-995E-11A7-D1E6-7E2747F16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75241" y="5103666"/>
              <a:ext cx="1397000" cy="109855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4D5EFE-5A1F-F431-DF11-8226DB5A37EE}"/>
                </a:ext>
              </a:extLst>
            </p:cNvPr>
            <p:cNvSpPr txBox="1"/>
            <p:nvPr/>
          </p:nvSpPr>
          <p:spPr>
            <a:xfrm>
              <a:off x="10578436" y="5087544"/>
              <a:ext cx="141246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az-Cyrl-AZ" b="1" dirty="0">
                  <a:solidFill>
                    <a:schemeClr val="bg1"/>
                  </a:solidFill>
                  <a:latin typeface="Poppins" pitchFamily="2" charset="77"/>
                  <a:cs typeface="Poppins" pitchFamily="2" charset="77"/>
                </a:rPr>
                <a:t>Өрхийн эмчийн хайлт</a:t>
              </a:r>
              <a:endParaRPr lang="en-U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594F6022-F904-95D6-83D0-9CEF161570D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9587832" y="595193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FF65E758-B62D-BF0F-47D2-87F6F811C1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Хаанаас эх хэл дээрээ тусламж авах вэ?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/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Та өөрийн эмч, эрүүл мэндийн үйлчилгээ үзүүлэгчтэй эх хэл дээрээ ярьж туслалцаа авах шаардлагатай бол:</a:t>
            </a:r>
            <a:endParaRPr lang="en-US" sz="2000" b="1" dirty="0">
              <a:solidFill>
                <a:srgbClr val="002664"/>
              </a:solidFill>
              <a:latin typeface="Public Sans Medium" pitchFamily="2" charset="77"/>
              <a:cs typeface="Poppins" pitchFamily="2" charset="77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Орчуулга, Хэлмэрчийн Үйлчилгээ (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TIS)-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ний утас 13 14 50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Энэ үйлчилгээ нь үнэ төлбөргүй бөгөөд таны нууцлалыг хадгална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Үйлчилгээний ажилтанд хандаж хэлмэрч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ийн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үнэ төлбөргүй 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үйлчилгээ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захиалаарай</a:t>
            </a:r>
            <a:endParaRPr lang="en-US" sz="2000" dirty="0">
              <a:latin typeface="Public Sans ExtraLight" pitchFamily="2" charset="77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6B3D9A6-BEF5-45A4-6CB5-C0A24A846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17650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639EA11-7A8B-5145-5963-187DFD79E86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0805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az-Cyrl-AZ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Бид өнөөдөр юу мэдэж авсан бэ?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/>
          <p:nvPr/>
        </p:nvSpPr>
        <p:spPr>
          <a:xfrm>
            <a:off x="4314173" y="2168436"/>
            <a:ext cx="7100169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Ү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нэн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үү, Х</a:t>
            </a:r>
            <a:r>
              <a:rPr lang="az-Cyrl-AZ" sz="2000" b="1" dirty="0">
                <a:solidFill>
                  <a:srgbClr val="002664"/>
                </a:solidFill>
                <a:latin typeface="Public Sans Medium" pitchFamily="2" charset="77"/>
              </a:rPr>
              <a:t>удал</a:t>
            </a:r>
            <a:r>
              <a:rPr lang="mn-MN" sz="2000" b="1" dirty="0">
                <a:solidFill>
                  <a:srgbClr val="002664"/>
                </a:solidFill>
                <a:latin typeface="Public Sans Medium" pitchFamily="2" charset="77"/>
              </a:rPr>
              <a:t> уу</a:t>
            </a:r>
            <a:r>
              <a:rPr lang="en-PH" sz="2000" b="1" dirty="0">
                <a:solidFill>
                  <a:srgbClr val="002664"/>
                </a:solidFill>
                <a:latin typeface="Public Sans Medium" pitchFamily="2" charset="77"/>
              </a:rPr>
              <a:t>?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 нь бидний идэж, уусан ихэнх зүйлээс гадна бидний арьстай хүрэлцсэн химийн бодисыг хүртэл боловсруулдаг.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Бие өвдсөнөөр элэгний өвчлөлтэй болсоноо мэдэх боломжтой.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Эмчилгээ хийлгэхгүй бол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нь элэгний өвчлөл үүсгэх магадлалтай.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Элгийг эрүүл байлгах хамгийн чухал зүйл бол маш их дасгал хөдөлгөөн хийх юм.</a:t>
            </a:r>
            <a:endParaRPr lang="en-US" sz="2000" dirty="0">
              <a:solidFill>
                <a:srgbClr val="002664"/>
              </a:solidFill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07471-890C-9D5D-B777-130C9AB6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01FBA1-D226-BCFC-4CC6-4AABB7013B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8A6D6-9118-3F7E-3C44-B7F2FC6C8F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B8D1FF49-DE55-03F9-1E59-C16FA74DB5CF}"/>
              </a:ext>
            </a:extLst>
          </p:cNvPr>
          <p:cNvSpPr txBox="1">
            <a:spLocks/>
          </p:cNvSpPr>
          <p:nvPr/>
        </p:nvSpPr>
        <p:spPr>
          <a:xfrm>
            <a:off x="334449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mn-MN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Гол санаа</a:t>
            </a:r>
            <a:endParaRPr lang="en-US" sz="4000" b="1" dirty="0">
              <a:solidFill>
                <a:srgbClr val="002664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6E7FF-8315-6540-AC7D-937AFBDE5054}"/>
              </a:ext>
            </a:extLst>
          </p:cNvPr>
          <p:cNvSpPr txBox="1"/>
          <p:nvPr/>
        </p:nvSpPr>
        <p:spPr>
          <a:xfrm>
            <a:off x="334449" y="2939262"/>
            <a:ext cx="6184792" cy="18866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Эрүүл хооллож, тогтмол дасгал хөдөлгөөн хийх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Биеийн зохистой жинг барих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Архины хэрэглээгээ багасгаж, зогсоох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Өрхийн эмчтэйгээ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элэгний эрүүл мэндээ хянах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 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болон 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C-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шинжилгээ</a:t>
            </a:r>
            <a:r>
              <a:rPr lang="mn-MN" sz="2000" dirty="0">
                <a:solidFill>
                  <a:srgbClr val="002664"/>
                </a:solidFill>
                <a:latin typeface="Public Sans ExtraLight" pitchFamily="2" charset="77"/>
              </a:rPr>
              <a:t>нд хамрагдах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 (гепатит 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B-</a:t>
            </a:r>
            <a:r>
              <a:rPr lang="az-Cyrl-AZ" sz="2000" dirty="0">
                <a:solidFill>
                  <a:srgbClr val="002664"/>
                </a:solidFill>
                <a:latin typeface="Public Sans ExtraLight" pitchFamily="2" charset="77"/>
              </a:rPr>
              <a:t>ийн вакцин байгаа)</a:t>
            </a:r>
            <a:endParaRPr lang="en-US" sz="2000" dirty="0">
              <a:latin typeface="Public Sans ExtraLigh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76023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az-Cyrl-AZ" sz="5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Асуулт бий юу?</a:t>
            </a:r>
            <a:endParaRPr lang="en-US" sz="54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/>
          <p:nvPr/>
        </p:nvSpPr>
        <p:spPr>
          <a:xfrm>
            <a:off x="250521" y="1553161"/>
            <a:ext cx="6017048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az-Cyrl-AZ" sz="2000" b="1" dirty="0">
                <a:solidFill>
                  <a:srgbClr val="002664"/>
                </a:solidFill>
                <a:cs typeface="Poppins" pitchFamily="2" charset="77"/>
              </a:rPr>
              <a:t>Боловсруулсан:</a:t>
            </a:r>
            <a:r>
              <a:rPr lang="en-US" sz="4000" b="1" dirty="0">
                <a:solidFill>
                  <a:srgbClr val="002664"/>
                </a:solidFill>
                <a:cs typeface="Poppins" pitchFamily="2" charset="77"/>
              </a:rPr>
              <a:t> </a:t>
            </a:r>
            <a:br>
              <a:rPr lang="en-US" sz="4000" b="1" dirty="0">
                <a:solidFill>
                  <a:srgbClr val="002664"/>
                </a:solidFill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cs typeface="Poppins" pitchFamily="2" charset="77"/>
              </a:rPr>
              <a:t>and Hepatitis Service (</a:t>
            </a:r>
            <a:r>
              <a:rPr lang="en-AU" sz="4000" b="1" dirty="0">
                <a:solidFill>
                  <a:srgbClr val="002664"/>
                </a:solidFill>
              </a:rPr>
              <a:t>NSW </a:t>
            </a:r>
            <a:r>
              <a:rPr lang="az-Cyrl-AZ" sz="4000" b="1" dirty="0">
                <a:solidFill>
                  <a:srgbClr val="002664"/>
                </a:solidFill>
              </a:rPr>
              <a:t>мужийн ХДХВ,</a:t>
            </a:r>
            <a:r>
              <a:rPr lang="en-PH" sz="4000" b="1" dirty="0">
                <a:solidFill>
                  <a:srgbClr val="002664"/>
                </a:solidFill>
              </a:rPr>
              <a:t> </a:t>
            </a:r>
            <a:r>
              <a:rPr lang="az-Cyrl-AZ" sz="4000" b="1" dirty="0">
                <a:solidFill>
                  <a:srgbClr val="002664"/>
                </a:solidFill>
              </a:rPr>
              <a:t>Гепатитийн Олон соёлт Үйлчилгээ</a:t>
            </a:r>
            <a:r>
              <a:rPr lang="en-PH" sz="4000" b="1" dirty="0">
                <a:solidFill>
                  <a:srgbClr val="002664"/>
                </a:solidFill>
              </a:rPr>
              <a:t>)</a:t>
            </a:r>
            <a:endParaRPr lang="en-US" sz="4000" b="1" dirty="0">
              <a:solidFill>
                <a:srgbClr val="002664"/>
              </a:solidFill>
              <a:cs typeface="Poppins" pitchFamily="2" charset="77"/>
            </a:endParaRP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cs typeface="Poppins" pitchFamily="2" charset="77"/>
              </a:rPr>
              <a:t>(MHAHS)  </a:t>
            </a:r>
            <a:r>
              <a:rPr lang="en-US" sz="3000" b="1" dirty="0" err="1">
                <a:solidFill>
                  <a:srgbClr val="002664"/>
                </a:solidFill>
                <a:cs typeface="Poppins" pitchFamily="2" charset="77"/>
              </a:rPr>
              <a:t>mhahs.org.au</a:t>
            </a:r>
            <a:endParaRPr lang="en-US" sz="3000" b="1" dirty="0">
              <a:solidFill>
                <a:srgbClr val="002664"/>
              </a:solidFill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516B3A-BD5B-AB7E-DF10-605EA0F15769}"/>
              </a:ext>
            </a:extLst>
          </p:cNvPr>
          <p:cNvSpPr txBox="1"/>
          <p:nvPr/>
        </p:nvSpPr>
        <p:spPr>
          <a:xfrm>
            <a:off x="443620" y="534154"/>
            <a:ext cx="3530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31908B7-55DC-4FD8-8C74-889506FB7BCF}"/>
</file>

<file path=customXml/itemProps2.xml><?xml version="1.0" encoding="utf-8"?>
<ds:datastoreItem xmlns:ds="http://schemas.openxmlformats.org/officeDocument/2006/customXml" ds:itemID="{909AF720-41EE-44AE-8474-536FEE34DF80}"/>
</file>

<file path=customXml/itemProps3.xml><?xml version="1.0" encoding="utf-8"?>
<ds:datastoreItem xmlns:ds="http://schemas.openxmlformats.org/officeDocument/2006/customXml" ds:itemID="{4C0A76E1-F285-41EF-A2F2-36A209180DF5}"/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1235</Words>
  <Application>Microsoft Office PowerPoint</Application>
  <PresentationFormat>Widescreen</PresentationFormat>
  <Paragraphs>200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Public Sans ExtraLight</vt:lpstr>
      <vt:lpstr>Public Sans Medium</vt:lpstr>
      <vt:lpstr>Wingdings</vt:lpstr>
      <vt:lpstr>Office Theme</vt:lpstr>
      <vt:lpstr>PowerPoint Presentation</vt:lpstr>
      <vt:lpstr>PowerPoint Presentation</vt:lpstr>
      <vt:lpstr>Элэгтэй холбоотой баримтууд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Гепатит B болон гепатит С-г эмчлэх нь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71</cp:revision>
  <dcterms:created xsi:type="dcterms:W3CDTF">2025-06-03T07:12:24Z</dcterms:created>
  <dcterms:modified xsi:type="dcterms:W3CDTF">2025-09-29T00:53:25Z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2025-09-29T00:53:04Z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f00c46d8-6049-427b-b712-ecc570b1463e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