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revisionInfo.xml" ContentType="application/vnd.ms-powerpoint.revisioninfo+xml"/>
  <Override PartName="/ppt/changesInfos/changesInfo1.xml" ContentType="application/vnd.ms-powerpoint.changesinfo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  <p:cmAuthor id="2" name="Yunseok Lee" initials="YL" lastIdx="1" clrIdx="1">
    <p:extLst>
      <p:ext uri="{19B8F6BF-5375-455C-9EA6-DF929625EA0E}">
        <p15:presenceInfo xmlns:p15="http://schemas.microsoft.com/office/powerpoint/2012/main" userId="Yunseok Le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7A79B3-15F5-7712-CCCF-77B261563A83}" v="4" dt="2025-07-18T07:58:57.2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/>
    <p:restoredTop sz="94617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nseok Lee" userId="14239bdfda26c52e" providerId="LiveId" clId="{E46A8CD1-42FE-4F2E-BEAA-529772C6503C}"/>
    <pc:docChg chg="modSld">
      <pc:chgData name="Yunseok Lee" userId="14239bdfda26c52e" providerId="LiveId" clId="{E46A8CD1-42FE-4F2E-BEAA-529772C6503C}" dt="2025-07-02T06:18:51.719" v="2"/>
      <pc:docMkLst>
        <pc:docMk/>
      </pc:docMkLst>
      <pc:sldChg chg="addSp mod modCm">
        <pc:chgData name="Yunseok Lee" userId="14239bdfda26c52e" providerId="LiveId" clId="{E46A8CD1-42FE-4F2E-BEAA-529772C6503C}" dt="2025-07-02T06:18:51.719" v="2"/>
        <pc:sldMkLst>
          <pc:docMk/>
          <pc:sldMk cId="215759019" sldId="276"/>
        </pc:sldMkLst>
      </pc:sldChg>
    </pc:docChg>
  </pc:docChgLst>
  <pc:docChgLst>
    <pc:chgData name="Guest User" userId="S::urn:spo:tenantanon#a687a7bf-02db-43df-bcbb-e7a8bda611a2::" providerId="AD" clId="Web-{1A7A79B3-15F5-7712-CCCF-77B261563A83}"/>
    <pc:docChg chg="modSld">
      <pc:chgData name="Guest User" userId="S::urn:spo:tenantanon#a687a7bf-02db-43df-bcbb-e7a8bda611a2::" providerId="AD" clId="Web-{1A7A79B3-15F5-7712-CCCF-77B261563A83}" dt="2025-07-18T07:58:57.275" v="3" actId="20577"/>
      <pc:docMkLst>
        <pc:docMk/>
      </pc:docMkLst>
      <pc:sldChg chg="modSp">
        <pc:chgData name="Guest User" userId="S::urn:spo:tenantanon#a687a7bf-02db-43df-bcbb-e7a8bda611a2::" providerId="AD" clId="Web-{1A7A79B3-15F5-7712-CCCF-77B261563A83}" dt="2025-07-18T07:57:22.946" v="1" actId="20577"/>
        <pc:sldMkLst>
          <pc:docMk/>
          <pc:sldMk cId="2633033043" sldId="269"/>
        </pc:sldMkLst>
        <pc:spChg chg="mod">
          <ac:chgData name="Guest User" userId="S::urn:spo:tenantanon#a687a7bf-02db-43df-bcbb-e7a8bda611a2::" providerId="AD" clId="Web-{1A7A79B3-15F5-7712-CCCF-77B261563A83}" dt="2025-07-18T07:57:22.946" v="1" actId="20577"/>
          <ac:spMkLst>
            <pc:docMk/>
            <pc:sldMk cId="2633033043" sldId="269"/>
            <ac:spMk id="9" creationId="{959BEF4A-9463-2AA4-3195-AD8B8F0FCF6D}"/>
          </ac:spMkLst>
        </pc:spChg>
      </pc:sldChg>
      <pc:sldChg chg="modSp">
        <pc:chgData name="Guest User" userId="S::urn:spo:tenantanon#a687a7bf-02db-43df-bcbb-e7a8bda611a2::" providerId="AD" clId="Web-{1A7A79B3-15F5-7712-CCCF-77B261563A83}" dt="2025-07-18T07:58:57.275" v="3" actId="20577"/>
        <pc:sldMkLst>
          <pc:docMk/>
          <pc:sldMk cId="3650882404" sldId="271"/>
        </pc:sldMkLst>
        <pc:spChg chg="mod">
          <ac:chgData name="Guest User" userId="S::urn:spo:tenantanon#a687a7bf-02db-43df-bcbb-e7a8bda611a2::" providerId="AD" clId="Web-{1A7A79B3-15F5-7712-CCCF-77B261563A83}" dt="2025-07-18T07:58:57.275" v="3" actId="20577"/>
          <ac:spMkLst>
            <pc:docMk/>
            <pc:sldMk cId="3650882404" sldId="271"/>
            <ac:spMk id="11" creationId="{6DA6D2DE-187A-2668-40AB-4F6B070D09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 건강 이해하기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오늘 우리가 이야기할 내용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간이 우리 몸의 중요한 부분인 이유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질환에 대해 알아야 할 사항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질환에 걸릴 수 있는 사람과 일반적인 징후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건강 검사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건강 유지 방법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도움과 지원 찾기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간에 대한 정보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55443"/>
            <a:ext cx="2095500" cy="1879600"/>
            <a:chOff x="6732126" y="403506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59689" y="805484"/>
              <a:ext cx="18403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간</a:t>
              </a:r>
              <a:r>
                <a:rPr lang="en-US" altLang="ko-KR" sz="2000" b="1" dirty="0">
                  <a:solidFill>
                    <a:schemeClr val="bg1"/>
                  </a:solidFill>
                  <a:latin typeface="Public Sans Medium" pitchFamily="2" charset="77"/>
                </a:rPr>
                <a:t>: </a:t>
              </a:r>
              <a:r>
                <a:rPr lang="ko-KR" alt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신체 오른쪽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018659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간은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500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가지가 넘는 기능을 하는 큰 기관으로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,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다음과 같은 역할을 합니다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음식물 분해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혈액 정화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감염 방지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에너지 공급 촉진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소화 촉진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손상된 후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심하지 않은 경우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자가 회복 및 재생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건강한 간은 어떤 역할을 할까요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신체의 에너지원으로 사용되는 당과 지방을 생성하고 저장합니다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먹은 것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마신 것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복용한 약을 처리합니다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신체에 해로운 독소가 혈액에서 제거되도록 돕습니다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감염과 싸우고 음식 소화를 돕습니다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손상된 후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심하지 않은 경우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자가 회복 및 재생을 할 수 있습니다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 질환이란 무엇인가요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684094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ko-KR" altLang="en-US" sz="2000" b="1" dirty="0">
                <a:solidFill>
                  <a:schemeClr val="bg1"/>
                </a:solidFill>
                <a:latin typeface="Public Sans Medium" pitchFamily="2" charset="77"/>
              </a:rPr>
              <a:t>간 질환은 간부전과 간암을 유발할 수 있습니다</a:t>
            </a:r>
            <a:r>
              <a:rPr lang="en-US" altLang="ko-KR" sz="2000" b="1" dirty="0">
                <a:solidFill>
                  <a:schemeClr val="bg1"/>
                </a:solidFill>
                <a:latin typeface="Public Sans Medium" pitchFamily="2" charset="77"/>
              </a:rPr>
              <a:t>!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간 질환은 간을 손상시켜 제대로 기능하지 못하게 합니다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다음과 같은 여러 질환이 간에 영향을 미칠 수 있습니다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바이러스성 간염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지방간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알코올성 간 질환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유전적 질환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간암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질환이 있는 대부분의 사람들은 아프지 않고 증상도 없습니다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 질환의 단계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건강한 간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지방 간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간염 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염증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섬유화 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반흔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>
                <a:solidFill>
                  <a:srgbClr val="002664"/>
                </a:solidFill>
                <a:latin typeface="Public Sans ExtraLight" pitchFamily="2" charset="77"/>
              </a:rPr>
              <a:t>간경변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54542" y="3346568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간부전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간암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727189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누가 간 질환의 위험이 있나요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질환은 누구에게나 영향을 미칠 수 있지만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손상 위험이 있는 사람은 다음과 같습니다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지방간이 있는 경우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술을 너무 많이 마시는 경우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또는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간염이 있는 경우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면역 체계에 영향을 미치는 문제가 있는 경우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선천적으로 간 질환을 앓고 있는 경우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8019630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바이러스성 간염이란 무엇인가요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8019631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간염은 간의 염증을 의미합니다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호주에서 간염을 유발하는 가장 흔한 바이러스는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A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바이러스입니다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758743"/>
              </p:ext>
            </p:extLst>
          </p:nvPr>
        </p:nvGraphicFramePr>
        <p:xfrm>
          <a:off x="651608" y="2613974"/>
          <a:ext cx="10936656" cy="3687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감염 경로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만성</a:t>
                      </a:r>
                      <a:r>
                        <a:rPr lang="en-US" altLang="ko-KR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</a:t>
                      </a: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장기</a:t>
                      </a:r>
                      <a:r>
                        <a:rPr lang="en-US" altLang="ko-KR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) </a:t>
                      </a: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가능성</a:t>
                      </a:r>
                      <a:endParaRPr lang="en-US" sz="15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치료제 여부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완치 여부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백신 여부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A</a:t>
                      </a: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형 간염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오염된 음식과 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아니오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특정되지 않음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면역 체계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B</a:t>
                      </a: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형 간염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임산부에서 아기로</a:t>
                      </a:r>
                      <a:r>
                        <a:rPr lang="en-US" altLang="ko-KR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, </a:t>
                      </a:r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혈액 대 혈액</a:t>
                      </a:r>
                      <a:r>
                        <a:rPr lang="en-US" altLang="ko-KR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, </a:t>
                      </a:r>
                    </a:p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성관계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아니오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</a:t>
                      </a:r>
                      <a:r>
                        <a:rPr lang="ko-KR" altLang="en-US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형 간염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혈액 대 혈액 접촉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예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아니오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 질환의 일반적인 증상은 무엇인가요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일반적으로 간이 심하게 손상될 때까지는 증상이 없습니다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증상에는 다음이 포함될 수 있습니다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몸이 아픔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식욕 부진 또는 체중 감소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눈이나 피부가 노랗게 변함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황달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복부와 발목 부종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 질환 검사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7336"/>
            <a:ext cx="3946967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ko-KR" altLang="en-US" b="1" dirty="0">
                <a:solidFill>
                  <a:srgbClr val="002664"/>
                </a:solidFill>
                <a:latin typeface="Public Sans Medium" pitchFamily="2" charset="77"/>
              </a:rPr>
              <a:t>혈액 검사 </a:t>
            </a:r>
            <a:r>
              <a:rPr lang="en-US" altLang="ko-KR" b="1" dirty="0">
                <a:solidFill>
                  <a:srgbClr val="002664"/>
                </a:solidFill>
                <a:latin typeface="Public Sans Medium" pitchFamily="2" charset="77"/>
              </a:rPr>
              <a:t>-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 기능 확인 검사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ko-KR" altLang="en-US" b="1" dirty="0">
                <a:solidFill>
                  <a:srgbClr val="002664"/>
                </a:solidFill>
                <a:latin typeface="Public Sans Medium" pitchFamily="2" charset="77"/>
              </a:rPr>
              <a:t>스캔 </a:t>
            </a:r>
            <a:r>
              <a:rPr lang="en-US" altLang="ko-KR" b="1" dirty="0">
                <a:solidFill>
                  <a:srgbClr val="002664"/>
                </a:solidFill>
                <a:latin typeface="Public Sans Medium" pitchFamily="2" charset="77"/>
              </a:rPr>
              <a:t>-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염증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부기 또는 흉터 확인을 위한 초음파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, CT </a:t>
            </a: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또는 </a:t>
            </a:r>
            <a:r>
              <a:rPr lang="en-US" altLang="ko-KR" dirty="0">
                <a:solidFill>
                  <a:srgbClr val="002664"/>
                </a:solidFill>
                <a:latin typeface="Public Sans ExtraLight" pitchFamily="2" charset="77"/>
              </a:rPr>
              <a:t>MRI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ko-KR" altLang="en-US" b="1" dirty="0">
                <a:solidFill>
                  <a:srgbClr val="002664"/>
                </a:solidFill>
                <a:latin typeface="Public Sans Medium" pitchFamily="2" charset="77"/>
              </a:rPr>
              <a:t>간 조직검사 </a:t>
            </a:r>
            <a:r>
              <a:rPr lang="en-US" altLang="ko-KR" b="1" dirty="0">
                <a:solidFill>
                  <a:srgbClr val="002664"/>
                </a:solidFill>
                <a:latin typeface="Public Sans Medium" pitchFamily="2" charset="77"/>
              </a:rPr>
              <a:t>-</a:t>
            </a:r>
            <a:endParaRPr lang="en-US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SzPct val="80000"/>
            </a:pPr>
            <a:r>
              <a:rPr lang="ko-KR" altLang="en-US" dirty="0">
                <a:solidFill>
                  <a:srgbClr val="002664"/>
                </a:solidFill>
                <a:latin typeface="Public Sans ExtraLight" pitchFamily="2" charset="77"/>
              </a:rPr>
              <a:t>간 기능 상태를 파악하기 위해 간 조직 샘플을 소량 채취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간 건강에 대해 걱정되거나 궁금한 점이 있으면 의사나 일반의</a:t>
              </a:r>
              <a:r>
                <a:rPr lang="en-US" altLang="ko-KR" sz="2000" b="1" dirty="0">
                  <a:solidFill>
                    <a:schemeClr val="bg1"/>
                  </a:solidFill>
                  <a:latin typeface="Public Sans Medium" pitchFamily="2" charset="77"/>
                </a:rPr>
                <a:t>(GP)</a:t>
              </a:r>
              <a:r>
                <a:rPr lang="ko-KR" alt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와 상담하십시오</a:t>
              </a:r>
              <a:r>
                <a:rPr lang="en-US" altLang="ko-KR" sz="2000" b="1" dirty="0">
                  <a:solidFill>
                    <a:schemeClr val="bg1"/>
                  </a:solidFill>
                  <a:latin typeface="Public Sans Medium" pitchFamily="2" charset="77"/>
                </a:rPr>
                <a:t>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 검사는 다음과 같은 경우를 알려줍니다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: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C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 검사 결과는 다음과 같은 경우를 알려줍니다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: </a:t>
            </a:r>
            <a:r>
              <a:rPr lang="en-US" sz="2000" dirty="0"/>
              <a:t> 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및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검사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간염과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C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간염에 대한 다양한 혈액 검사가 있습니다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 pitchFamily="2" charset="77"/>
              </a:rPr>
              <a:t>. 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</a:rPr>
              <a:t>검사는 간편하고 비밀이 보장됩니다</a:t>
            </a: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장기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 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걸렸으며 관리 및 치료가 필요함</a:t>
            </a:r>
            <a:endParaRPr lang="en-PH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대한 면역력이 생겼으며 재발하지 않음</a:t>
            </a:r>
            <a:endParaRPr lang="en-PH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대한 면역력이 없고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백신 접종이 필요함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걸진 적이 있지만 현재는 가지고 있지 않음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현재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간염에 걸렸지만 치료가 가능함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 질환 치료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치료를 선택할 수 있습니다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치료가 필요한 경우 의사가 알려줄 것입니다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약물 복용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(GP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가 제공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식이요법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운동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그리고 건강한 생활 습관 관리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ko-KR" alt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간이 심하게 손상되면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간경변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되돌릴 수 없습니다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및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 치료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만성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-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간의 건강 상태를 점검하기 위해 의사의 진찰을 정기적으로 받으세요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(6-12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개월마다 한번씩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치료를 통해 간 손상을 줄이고 간암의 위험을 줄일 수 있습니다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약 복용이 필요한지 여부를 의사가 알려줄 것입니다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C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형 간염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간염은 직접 작용 항바이러스제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(DAA: Direct Acting Anti-</a:t>
            </a:r>
            <a:r>
              <a:rPr lang="en-US" altLang="ko-KR" sz="2000" dirty="0" err="1">
                <a:solidFill>
                  <a:srgbClr val="002664"/>
                </a:solidFill>
                <a:latin typeface="Public Sans ExtraLight" pitchFamily="2" charset="77"/>
              </a:rPr>
              <a:t>virals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라는 약물로 치료합니다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이 약물은 다음과 같은 효과가 있는 알약 또는 정제입니다</a:t>
            </a:r>
            <a:r>
              <a:rPr lang="en-PH" altLang="ko-KR" sz="2000" dirty="0">
                <a:solidFill>
                  <a:srgbClr val="002664"/>
                </a:solidFill>
                <a:latin typeface="Public Sans ExtraLight" pitchFamily="2" charset="77"/>
              </a:rPr>
              <a:t>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체내 바이러스 제거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부작용이 거의 없거나 전혀 없음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손상 및 간암 위험 감소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환자의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95%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치료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및 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</a:t>
            </a: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형 간염으로부터 자신을 보호하는 방법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C296"/>
                </a:solidFill>
                <a:latin typeface="Public Sans Medium" pitchFamily="2" charset="77"/>
              </a:rPr>
              <a:t>C</a:t>
            </a:r>
            <a:r>
              <a:rPr lang="ko-KR" altLang="en-US" sz="2000" b="1" dirty="0">
                <a:solidFill>
                  <a:srgbClr val="00C296"/>
                </a:solidFill>
                <a:latin typeface="Public Sans Medium" pitchFamily="2" charset="77"/>
              </a:rPr>
              <a:t>형 간염</a:t>
            </a:r>
            <a:r>
              <a:rPr lang="en-US" sz="2000" b="1" dirty="0">
                <a:solidFill>
                  <a:srgbClr val="00C296"/>
                </a:solidFill>
                <a:latin typeface="Public Sans Medium" pitchFamily="2" charset="77"/>
              </a:rPr>
              <a:t>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/>
                <a:ea typeface="맑은 고딕"/>
              </a:rPr>
              <a:t>칫솔이나 면도기 같은 개인 물품을 공유하지 마세요</a:t>
            </a:r>
            <a:endParaRPr lang="en-US" altLang="ko-KR" sz="2000" dirty="0">
              <a:solidFill>
                <a:srgbClr val="002664"/>
              </a:solidFill>
              <a:latin typeface="Public Sans ExtraLight"/>
              <a:ea typeface="맑은 고딕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문신이나 피어싱은 멸균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깨끗한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장비를 갖춘 면허 있는 전문가에게만 받으세요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의료 및 치과 시술은 면허 있는 전문가에게만 받으세요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성관계 시 콘돔과 윤활제를 사용하세요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해외 여행 시 의료 및 치과 시술에 주의하세요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혈액을 닦을 때는 장갑을 착용하세요</a:t>
            </a:r>
            <a:endParaRPr lang="en-US" altLang="ko-KR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마약 주사 도구는 절대 공유하지 마세요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ko-KR" sz="2000" b="1" dirty="0">
                  <a:solidFill>
                    <a:srgbClr val="FFA969"/>
                  </a:solidFill>
                  <a:latin typeface="Public Sans Medium" pitchFamily="2" charset="77"/>
                </a:rPr>
                <a:t>B</a:t>
              </a:r>
              <a:r>
                <a:rPr lang="ko-KR" altLang="en-US" sz="2000" b="1" dirty="0">
                  <a:solidFill>
                    <a:srgbClr val="FFA969"/>
                  </a:solidFill>
                  <a:latin typeface="Public Sans Medium" pitchFamily="2" charset="77"/>
                </a:rPr>
                <a:t>형 간염 </a:t>
              </a:r>
              <a:r>
                <a:rPr lang="en-US" altLang="ko-KR" sz="2000" b="1" dirty="0">
                  <a:solidFill>
                    <a:srgbClr val="FFA969"/>
                  </a:solidFill>
                  <a:latin typeface="Public Sans Medium" pitchFamily="2" charset="77"/>
                </a:rPr>
                <a:t>- </a:t>
              </a:r>
              <a:r>
                <a:rPr lang="ko-KR" alt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백신 접종 받기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간 관리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건강한 식생활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술을 줄이거나 중단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운동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자신을 돌보기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간을 관리할 때 중요한 네 가지 </a:t>
            </a:r>
            <a:r>
              <a:rPr lang="ko-KR" altLang="en-US" sz="2000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주요 생활 습관 요소는 다음과 같습니다</a:t>
            </a:r>
            <a:r>
              <a:rPr lang="en-US" altLang="ko-KR" sz="2000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8" y="-864784"/>
            <a:ext cx="5505450" cy="7010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도움을 받을 수 있는 곳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General Practitioner (GP) -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일반의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(</a:t>
            </a:r>
            <a:r>
              <a:rPr lang="en-AU" sz="2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GP)</a:t>
            </a:r>
            <a:endParaRPr lang="en-US" sz="2000" b="1" dirty="0">
              <a:solidFill>
                <a:srgbClr val="002664"/>
              </a:solidFill>
              <a:latin typeface="Public Sans Medium"/>
            </a:endParaRP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Sexual health clinics -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성 건강 클리닉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- 1800 451 624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www.health.nsw.gov.au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sexualhealth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Multicultural HIV and Hepatitis Service -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/>
                <a:ea typeface="Batang"/>
              </a:rPr>
              <a:t>다문화 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/>
                <a:ea typeface="Batang"/>
              </a:rPr>
              <a:t>HIV </a:t>
            </a:r>
            <a:r>
              <a:rPr lang="ko-KR" altLang="en-US" sz="2000" b="1" dirty="0">
                <a:solidFill>
                  <a:srgbClr val="002664"/>
                </a:solidFill>
                <a:latin typeface="Public Sans Medium"/>
                <a:ea typeface="Batang"/>
              </a:rPr>
              <a:t>및 간염 서비스</a:t>
            </a: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  </a:t>
            </a:r>
            <a:r>
              <a:rPr lang="en-US" dirty="0">
                <a:solidFill>
                  <a:srgbClr val="002664"/>
                </a:solidFill>
                <a:latin typeface="Public Sans ExtraLight"/>
              </a:rPr>
              <a:t>www.mhahs.org.au</a:t>
            </a:r>
            <a:endParaRPr lang="en-US" dirty="0">
              <a:latin typeface="Public Sans ExtraLigh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630220"/>
            <a:ext cx="1415661" cy="1098550"/>
            <a:chOff x="10575241" y="4970666"/>
            <a:chExt cx="1415661" cy="10985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028878"/>
              <a:ext cx="141246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GP </a:t>
              </a:r>
              <a:r>
                <a:rPr lang="ko-KR" altLang="en-US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찾아보기</a:t>
              </a:r>
              <a:endParaRPr lang="en-U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모국어로 도움을 받을 수 있는 곳은 어디인가요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의사 또는 의료 제공자와 모국어로 대화하길 원하시는 경우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번역 및 통역 서비스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(TIS)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에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13 14 50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으로 전화하십시오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이 서비스는 무료이며 비밀이 유지됩니다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접수 담당자에게 무료 통역사를 예약해 달라고 요청하십시오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오늘 무엇을 배웠나요</a:t>
            </a:r>
            <a:r>
              <a:rPr lang="en-US" altLang="ko-KR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ko-KR" altLang="en-US" sz="2000" b="1" dirty="0">
                <a:solidFill>
                  <a:srgbClr val="002664"/>
                </a:solidFill>
                <a:latin typeface="Public Sans Medium" pitchFamily="2" charset="77"/>
              </a:rPr>
              <a:t>참 또는 거짓</a:t>
            </a:r>
            <a:r>
              <a:rPr lang="en-PH" altLang="ko-KR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간은 우리가 먹고 마시는 대부분의 물질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심지어 피부에 닿는 화학 물질까지도 처리한다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몸이 아프기 시작하면 간 질환이 있음을 알 수 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간염을 치료하지 않고 방치하면 간 질환을 유발할 수 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간 건강에 가장 중요한 것은 운동을 많이 하는 것이다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ko-KR" alt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기억해야 할 중요한 메시지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건강한 식생활을 하고 규칙적으로 운동하세요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건강한 체중을 유지하세요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알코올 섭취를 피하거나 줄이세요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GP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와 함께 간 건강을 점검하세요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및 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검사를 받으세요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(B</a:t>
            </a:r>
            <a:r>
              <a:rPr lang="ko-KR" altLang="en-US" sz="2000" dirty="0">
                <a:solidFill>
                  <a:srgbClr val="002664"/>
                </a:solidFill>
                <a:latin typeface="Public Sans ExtraLight" pitchFamily="2" charset="77"/>
              </a:rPr>
              <a:t>형 간염 백신 접종이 가능합니다</a:t>
            </a:r>
            <a:r>
              <a:rPr lang="en-US" altLang="ko-KR" sz="2000" dirty="0">
                <a:solidFill>
                  <a:srgbClr val="002664"/>
                </a:solidFill>
                <a:latin typeface="Public Sans ExtraLight" pitchFamily="2" charset="77"/>
              </a:rPr>
              <a:t>).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ko-KR" altLang="en-US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질문 있으세요</a:t>
            </a:r>
            <a:r>
              <a:rPr lang="en-US" altLang="ko-KR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66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6" y="2118426"/>
            <a:ext cx="5962152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ko-KR" altLang="en-US" sz="2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개발자</a:t>
            </a:r>
            <a:r>
              <a:rPr lang="en-US" altLang="ko-KR" sz="2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:</a:t>
            </a: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and Hepatitis Service (</a:t>
            </a:r>
            <a:r>
              <a:rPr lang="en-US" altLang="ko-KR" sz="4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NSW </a:t>
            </a:r>
            <a:r>
              <a:rPr lang="ko-KR" altLang="en-US" sz="4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다문화 </a:t>
            </a:r>
            <a:r>
              <a:rPr lang="en-US" altLang="ko-KR" sz="4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HIV </a:t>
            </a:r>
            <a:r>
              <a:rPr lang="ko-KR" altLang="en-US" sz="4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및 간염 서비스</a:t>
            </a:r>
            <a:r>
              <a:rPr lang="en-PH" altLang="ko-KR" sz="4000" b="1" dirty="0">
                <a:solidFill>
                  <a:srgbClr val="002664"/>
                </a:solidFill>
                <a:latin typeface="Public Sans Medium"/>
                <a:ea typeface="Batang" panose="02030600000101010101" pitchFamily="18" charset="-127"/>
              </a:rPr>
              <a:t>)</a:t>
            </a:r>
            <a:endParaRPr lang="en-US" sz="4000" b="1" dirty="0">
              <a:solidFill>
                <a:srgbClr val="002664"/>
              </a:solidFill>
              <a:latin typeface="Public Sans Medium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ublic Sans Medium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ublic Sans Medium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5C1353-27AE-C7B1-73B7-54849D9A5606}"/>
              </a:ext>
            </a:extLst>
          </p:cNvPr>
          <p:cNvSpPr txBox="1"/>
          <p:nvPr/>
        </p:nvSpPr>
        <p:spPr>
          <a:xfrm>
            <a:off x="443620" y="552261"/>
            <a:ext cx="353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B86E8B-F4E9-4E5F-AD34-28CBA45A337E}"/>
</file>

<file path=customXml/itemProps2.xml><?xml version="1.0" encoding="utf-8"?>
<ds:datastoreItem xmlns:ds="http://schemas.openxmlformats.org/officeDocument/2006/customXml" ds:itemID="{23A07F18-AB4E-4EE1-8355-DBE30496A568}"/>
</file>

<file path=customXml/itemProps3.xml><?xml version="1.0" encoding="utf-8"?>
<ds:datastoreItem xmlns:ds="http://schemas.openxmlformats.org/officeDocument/2006/customXml" ds:itemID="{1C747282-77E7-41BF-BAE2-482CC65BB8D0}"/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1102</Words>
  <Application>Microsoft Office PowerPoint</Application>
  <PresentationFormat>Widescreen</PresentationFormat>
  <Paragraphs>200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간에 대한 정보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B형 및 C형 간염 치료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57</cp:revision>
  <dcterms:created xsi:type="dcterms:W3CDTF">2025-06-03T07:12:24Z</dcterms:created>
  <dcterms:modified xsi:type="dcterms:W3CDTF">2025-09-29T00:51:11Z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2025-09-29T00:50:47Z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be48f127-d09c-4393-ade8-9f98f90cf37d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