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4" clrIdx="0">
    <p:extLst>
      <p:ext uri="{19B8F6BF-5375-455C-9EA6-DF929625EA0E}">
        <p15:presenceInfo xmlns:p15="http://schemas.microsoft.com/office/powerpoint/2012/main" userId="Alona Sal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/>
    <p:restoredTop sz="94617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521344" y="176386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6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লিভারের স্বাস্থ্য বোঝা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83070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আলোচনা করব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as-IN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 কেন আপনার শরীরের একটি গুরুত্বপূর্ণ অঙ্গ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 রোগ সম্পর্কে আপনার যা জানা দরকার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কাদের লিভারের রোগ হতে পারে এবং সাধারণ লক্ষণগুলি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লিভারের স্বাস্থ্য পরীক্ষা করা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কীভাবে আপনার লিভারকে সুস্থ রাখা যায়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সাহায্য এবং সহায়তা খোঁজা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লিভার সম্পর্কে তথ্য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55443"/>
            <a:ext cx="2095500" cy="1879600"/>
            <a:chOff x="6732126" y="403506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59689" y="916248"/>
              <a:ext cx="18403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শরীরের ডান পাশ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018659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এটি একটি বৃহৎ সংস্থা যেখানে ৫০০ টিরও বেশি কাজ করতে হয়, এবং এটি: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খাবার ভেঙে দেয়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রক্ত ​​পরিষ্কার করে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সংক্রমণের বিরুদ্ধে লড়াই করে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সাহায্য করে আপনাকে শক্তি দেয়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হজমে সাহায্য করে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ক্ষতিগ্রস্ত হওয়ার পরে নিজেকে মেরামত করতে পারে এবং পুনরায় বৃদ্ধি পেতে পারে (যদি গুরুতর না হয়)</a:t>
            </a: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একটি সুস্থ লিভার কী করে?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শরীরের শক্তির জন্য চিনি এবং চর্বি তৈরি করে এবং সঞ্চয় করে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এটি আপনি যা খান, পান করেন এবং যে ওষুধগুলি গ্রহণ করেন তা প্রক্রিয়াজাত করে।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এটি আপনার শরীরের জন্য ক্ষতিকারক বিষাক্ত পদার্থগুলি আপনার রক্ত ​​থেকে পরিষ্কার করতে সাহায্য করে।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এটি সংক্রমণের বিরুদ্ধে লড়াই করে এবং খাবার হজমে সাহায্য করে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ক্ষতিগ্রস্ত হওয়ার পরে নিজেকে মেরামত করতে এবং পুনরায় বৃদ্ধি পেতে সক্ষম (যদি গুরুতর না হয়)</a:t>
            </a: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লিভার রোগ কী?</a:t>
            </a: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563323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as-IN" sz="2000" b="1" dirty="0">
                <a:solidFill>
                  <a:schemeClr val="bg1"/>
                </a:solidFill>
                <a:latin typeface="Public Sans Medium" pitchFamily="2" charset="77"/>
              </a:rPr>
              <a:t>লিভারের রোগ লিভারের ব্যর্থতা এবং লিভার ক্যান্সারের কারণ হতে পারে!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লিভারের রোগ লিভারের ক্ষতি করে এবং এটি সঠিকভাবে কাজ করা থেকে বিরত রাখে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endParaRPr lang="as-IN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অনেক অবস্থা লিভারকে প্রভাবিত করতে পারে: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ভাইরাল হেপাটাইটিস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ফ্যাটি লিভার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অ্যালকোহলসংক্রান্ত লিভারের রোগ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জেনেটিক অবস্থা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 ক্যান্সার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লিভারের রোগে আক্রান্ত বেশিরভাগ মানুষ অসুস্থ বোধ করেন না বা তাদের কোনও লক্ষণ থাকে না।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লিভার রোগের পর্যায়গুলি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সুস্থ লিভার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ফ্যাটি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600" dirty="0" err="1">
                <a:solidFill>
                  <a:srgbClr val="002664"/>
                </a:solidFill>
                <a:latin typeface="Public Sans ExtraLight" pitchFamily="2" charset="77"/>
              </a:rPr>
              <a:t>লিভার</a:t>
            </a:r>
            <a:endParaRPr lang="en-US" sz="1600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হেপাটিসিস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প্রদাহ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ফাইব্রোসিস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ক্ষত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সিরোসিস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54542" y="3346568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লিভার ব্যর্থতা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 লিভার ক্যান্সার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727189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লিভার রোগের ঝুঁকি কাদের?</a:t>
            </a: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লিভারের রোগ যে কাউকেই প্রভাবিত করতে পারে, তবে লিভারের ক্ষতির ঝুঁকিতে থাকা ব্যক্তিরা হলেন: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যাদের ফ্যাটি লিভার আছে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খুব বেশি অ্যালকোহল পান করেন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বা হেপাটাইটিস সি আছে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তাদের রোগ প্রতিরোধ ক্ষমতা প্রভাবিত করে এমন সমস্যা আছে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লিভারের রোগ নিয়ে জন্মগ্রহণ করা</a:t>
            </a: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ভাইরাল হেপাটাইটিস কী?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8019631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 মানে লিভার বা যকৃতের প্রদাহ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অস্ট্রেলিয়ায় হেপাটাইটিসের কারণ হিসেবে সবচেয়ে সাধারণ ভাইরাস হল হেপাটাইটিস এ, হেপাটাইটিস বি এবং হেপাটাইটিস সি ভাইরাস।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3045"/>
              </p:ext>
            </p:extLst>
          </p:nvPr>
        </p:nvGraphicFramePr>
        <p:xfrm>
          <a:off x="651608" y="2613974"/>
          <a:ext cx="10936656" cy="3695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1649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636905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এটি কীভাবে বাহিত হয়েছে</a:t>
                      </a:r>
                      <a:r>
                        <a:rPr lang="en-US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?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এটি কি ক্রনিক (দীর্ঘমেয়াদী) হতে পারে</a:t>
                      </a:r>
                      <a:r>
                        <a:rPr lang="en-US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?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এর কোন চিকিৎসা কি আছে</a:t>
                      </a:r>
                      <a:r>
                        <a:rPr lang="en-US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?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এর কোন নিরাময় কি আছে</a:t>
                      </a:r>
                      <a:r>
                        <a:rPr lang="en-US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?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এর কোন ভ্যাকসিন বা টিকা কি আছে</a:t>
                      </a:r>
                      <a:r>
                        <a:rPr lang="en-US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?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as-IN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হেপাটাইটিস 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A</a:t>
                      </a:r>
                      <a:endParaRPr lang="as-IN" b="1" dirty="0"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দূষিত খাদ্য এবং জল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না</a:t>
                      </a:r>
                      <a:endParaRPr lang="en-PH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নির্দিষ্ট</a:t>
                      </a:r>
                      <a:r>
                        <a:rPr lang="en-PH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 </a:t>
                      </a:r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না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ইমিউন সিস্টেম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হ্যাঁ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হেপাটাইটিস 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B	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মা থেকে শিশুকে, রক্ত থেকে রক্ত, যৌন সংযোগে	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হ্যাঁ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হ্যাঁ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না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হ্যাঁ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হেপাটাইটিস </a:t>
                      </a: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	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রক্ত থেকে রক্ত সংযোগে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হ্যাঁ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হ্যাঁ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হ্যাঁ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না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লিভার রোগের সাধারণ লক্ষণগুলি কী কী?</a:t>
            </a:r>
            <a:endParaRPr lang="en-US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লিভার বা যকৃত মারাত্মকভাবে ক্ষতিগ্রস্ত না হওয়া পর্যন্ত সাধারণত কোনও লক্ষণ দেখা যায় না।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লক্ষণগুলো অন্তর্ভুক্ত করতে পারেঃ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অসুস্থ বোধ করা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ক্ষুধা হ্রাস বা ওজন হ্রাস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চোখ বা ত্বক হলুদ হয়ে যাওয়া (জন্ডিস)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 পেট এবং গোড়ালিতে ফোলাভাব</a:t>
            </a: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লিভার রোগের জন্য পরীক্ষা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7336"/>
            <a:ext cx="4857537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রক্ত পরীক্ষা 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–</a:t>
            </a:r>
          </a:p>
          <a:p>
            <a:pPr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লিভারের কার্যকারিতা পরীক্ষা করুন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স্ক্যান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প্রদাহ, ফোলাভাব বা দাগ পরীক্ষা করার জন্য লিভার দেখার জন্য আল্ট্রাসাউন্ড, সিটি বা এমআরআই।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লিভার বায়োপসি 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–</a:t>
            </a:r>
          </a:p>
          <a:p>
            <a:pPr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লিভার কীভাবে কাজ করছে তা বোঝার জন্য আপনার লিভার টিস্যুর একটি ছোট নমুনা নেওয়া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b="1" dirty="0">
                  <a:solidFill>
                    <a:schemeClr val="bg1"/>
                  </a:solidFill>
                  <a:latin typeface="Public Sans Medium" pitchFamily="2" charset="77"/>
                </a:rPr>
                <a:t>যদি আপনার লিভারের স্বাস্থ্য নিয়ে চিন্তিত হন অথবা কোন প্রশ্ন থাকে, তাহলে আপনার ডাক্তার বা জিপির সাথে কথা বলুন।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 বি পরীক্ষা আপনাকে বলবে যে আপনার কি: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 সি পরীক্ষার ফলাফল আপনাকে বলবে যে: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এবং হেপাটাইটিস সি পরীক্ষা করা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 বি এবং সি-এর জন্য বিভিন্ন ধরণের রক্ত ​​পরীক্ষা রয়েছে। </a:t>
            </a:r>
            <a:r>
              <a:rPr lang="as-IN" sz="2000" dirty="0">
                <a:solidFill>
                  <a:srgbClr val="002664"/>
                </a:solidFill>
                <a:latin typeface="Public Sans Medium" pitchFamily="2" charset="77"/>
              </a:rPr>
              <a:t>এগুলি সহজ এবং গোপনীয়।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দীর্ঘস্থায়ী (দীর্ঘমেয়াদী) হেপাটাইটিস বি সংক্রমণ আছে, এবং যত্ন এবং চিকিৎসার প্রয়োজন আছে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এর বিরুদ্ধে সুরক্ষা তৈরি হয়েছে, এবং আবার এটি হতে পারে না</a:t>
            </a:r>
            <a:endParaRPr lang="en-PH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এর বিরুদ্ধে সুরক্ষা নেই, এবং হেপাটাইটিস বি টিকা প্রয়োজন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কখনও হেপাটাইটিস সি হয়েছিলো কিন্তু এখন নেই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যদি আপনার এখন হেপাটাইটিস সি থাকে এবং আপনি নিরাময় করে থাকেন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br>
              <a:rPr lang="en-US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লিভার রোগের চিকিৎসা</a:t>
            </a: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চিকিৎসা একটি বিকল্প হতে পারে - আপনার চিকিৎসার প্রয়োজন হলে আপনার ডাক্তার আপনাকে পরামর্শ দেবেন।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ঔষধ (আপনার জিপি দ্বারা সরবরাহিত), খাদ্যাভ্যাস এবং ব্যায়াম এবং একটি সুস্থ জীবনধারা পরিচালনার মাধ্যমে।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একবার আপনার লিভার মারাত্মকভাবে ক্ষতিগ্রস্ত হয়ে গেলে (সিরোসিস), এটি আর আগের অবস্থায় ফিরিয়ে আনা যাবে না।</a:t>
            </a: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এবং সি এর চিকিৎসা</a:t>
            </a: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 বি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ক্রোনিক হেপাটাইটিস বি - আপনার লিভারের স্বাস্থ্য পরীক্ষা করার জন্য নিয়মিত (প্রতি ৬-১২ মাস অন্তর) আপনার ডাক্তারের সাথে দেখা করুন।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চিকিৎসার মাধ্যমে লিভারের ক্ষতি কমানো যায় এবং লিভার ক্যান্সারের ঝুঁকি কমানো যায়।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যদি আপনার ওষুধ খাওয়ার প্রয়োজন হয়, তাহলে আপনার ডাক্তার আপনাকে পরামর্শ দেবেন।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সি</a:t>
            </a:r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195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সি-এর চিকিৎসা ডাইরেক্ট অ্যাক্টিং অ্যান্টি-ভাইরালস (</a:t>
            </a:r>
            <a:r>
              <a:rPr lang="en-US" sz="1950" dirty="0">
                <a:solidFill>
                  <a:srgbClr val="002664"/>
                </a:solidFill>
                <a:latin typeface="Public Sans ExtraLight" pitchFamily="2" charset="77"/>
              </a:rPr>
              <a:t>DAAs) </a:t>
            </a:r>
            <a:r>
              <a:rPr lang="as-IN" sz="1950" dirty="0">
                <a:solidFill>
                  <a:srgbClr val="002664"/>
                </a:solidFill>
                <a:latin typeface="Public Sans ExtraLight" pitchFamily="2" charset="77"/>
              </a:rPr>
              <a:t>নামক ওষুধ দিয়ে করা হয়। এগুলি হল বড়ি বা ট্যাবলেট যা: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50" dirty="0">
                <a:solidFill>
                  <a:srgbClr val="002664"/>
                </a:solidFill>
                <a:latin typeface="Public Sans ExtraLight" pitchFamily="2" charset="77"/>
              </a:rPr>
              <a:t>আপনার শরীর থেকে ভাইরাস দূর করে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50" dirty="0">
                <a:solidFill>
                  <a:srgbClr val="002664"/>
                </a:solidFill>
                <a:latin typeface="Public Sans ExtraLight" pitchFamily="2" charset="77"/>
              </a:rPr>
              <a:t>খুব কম বা কোনও পার্শ্বপ্রতিক্রিয়া নেই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50" dirty="0">
                <a:solidFill>
                  <a:srgbClr val="002664"/>
                </a:solidFill>
                <a:latin typeface="Public Sans ExtraLight" pitchFamily="2" charset="77"/>
              </a:rPr>
              <a:t>লিভারের ক্ষতি এবং লিভার ক্যান্সারের ঝুঁকি কমায়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5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আক্রান্ত ৯৫% মানুষকে সুস্থ করে তোলে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বি এবং সি থেকে নিজেকে কীভাবে রক্ষা করবেন?</a:t>
            </a:r>
            <a:endParaRPr lang="en-US" sz="36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C296"/>
                </a:solidFill>
                <a:latin typeface="Public Sans Medium" pitchFamily="2" charset="77"/>
              </a:rPr>
              <a:t>হেপাটাইটিস</a:t>
            </a:r>
            <a:r>
              <a:rPr lang="en-PH" sz="2000" b="1" dirty="0">
                <a:solidFill>
                  <a:srgbClr val="00C296"/>
                </a:solidFill>
                <a:latin typeface="Public Sans Medium" pitchFamily="2" charset="77"/>
              </a:rPr>
              <a:t>:</a:t>
            </a:r>
            <a:endParaRPr lang="as-IN" sz="2000" b="1" dirty="0">
              <a:solidFill>
                <a:srgbClr val="00C296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টুথব্রাশ বা রেজারের মতো ব্যক্তিগত জিনিসপত্র শেয়ার করবেন না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শুধুমাত্র জীবাণুমুক্ত (পরিষ্কার) সরঞ্জাম সহ লাইসেন্সপ্রাপ্ত পেশাদারদের কাছ থেকে ট্যাটু বা বডি পিয়ার্সিং করান।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শুধুমাত্র লাইসেন্সপ্রাপ্ত পেশাদারদের দ্বারা চিকিৎসা এবং দাঁতের চিকিৎসা গ্রহণ করুন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যৌন মিলনের সময় কনডম এবং লুব্রিকেন্ট ব্যবহার করুন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বিদেশ ভ্রমণের সময় চিকিৎসা ও দাঁতের চিকিৎসার ব্যাপারে সতর্ক থাকুন।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রক্ত পরিষ্কার করার সময় গ্লাভস পরুন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কখনও মাদক বা ওষুধ ইনজেকশনের সরঞ্জাম শেয়ার করবেন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না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710438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sz="2000" b="1" dirty="0">
                  <a:solidFill>
                    <a:srgbClr val="FFA969"/>
                  </a:solidFill>
                  <a:latin typeface="Public Sans Medium" pitchFamily="2" charset="77"/>
                </a:rPr>
                <a:t> হেপাটাইটিস বি - </a:t>
              </a:r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টিকা নিন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লিভারের </a:t>
            </a:r>
            <a:endParaRPr lang="en-AU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যত্ন নেওয়া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 ভালো খাওয়া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 অ্যালকোহল হ্রাস বা বন্ধ করা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ব্যায়াম করা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নিজের যত্ন নিয়া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8659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2400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আপনার লিভারের যত্ন নেওয়ার সময় </a:t>
            </a:r>
            <a:r>
              <a:rPr lang="as-IN" sz="24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জীবনযাত্রার চারটি প্রধান </a:t>
            </a:r>
            <a:r>
              <a:rPr lang="as-IN" sz="2400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বিষয় গুরুত্বপূর্ণ।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8" y="-864784"/>
            <a:ext cx="5505450" cy="7010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কোথায় সাহায্য পাবো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486716" y="2287333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1600" b="1" dirty="0">
                <a:solidFill>
                  <a:srgbClr val="002664"/>
                </a:solidFill>
                <a:latin typeface="Public Sans Medium" pitchFamily="2" charset="77"/>
              </a:rPr>
              <a:t>General Practitioner (GP) - </a:t>
            </a:r>
            <a:r>
              <a:rPr lang="as-IN" sz="1600" b="1" dirty="0">
                <a:solidFill>
                  <a:srgbClr val="002664"/>
                </a:solidFill>
                <a:latin typeface="Public Sans Medium" pitchFamily="2" charset="77"/>
              </a:rPr>
              <a:t>জেনারেল প্র্যাকটিশনার (জিপি) বা ডাক্তার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sz="1600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529580" y="3505654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1600" b="1" dirty="0">
                <a:solidFill>
                  <a:srgbClr val="002664"/>
                </a:solidFill>
                <a:latin typeface="Public Sans Medium" pitchFamily="2" charset="77"/>
              </a:rPr>
              <a:t>Sexual health clinics - </a:t>
            </a:r>
            <a:r>
              <a:rPr lang="as-IN" sz="1600" b="1" dirty="0">
                <a:solidFill>
                  <a:srgbClr val="002664"/>
                </a:solidFill>
                <a:latin typeface="Public Sans Medium" pitchFamily="2" charset="77"/>
              </a:rPr>
              <a:t>যৌন স্বাস্থ্য ক্লিনিক - 1800 451 624 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www.health.nsw.gov.au/sexualhealth</a:t>
            </a:r>
            <a:endParaRPr lang="en-US" sz="16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543868" y="459787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1600" b="1" dirty="0">
                <a:solidFill>
                  <a:srgbClr val="002664"/>
                </a:solidFill>
                <a:latin typeface="Public Sans Medium" pitchFamily="2" charset="77"/>
              </a:rPr>
              <a:t>Multicultural HIV and Hepatitis Service - </a:t>
            </a:r>
            <a:r>
              <a:rPr lang="as-IN" sz="1600" b="1" dirty="0">
                <a:solidFill>
                  <a:srgbClr val="002664"/>
                </a:solidFill>
                <a:latin typeface="Public Sans Medium" pitchFamily="2" charset="77"/>
              </a:rPr>
              <a:t>বহুসংস্কৃতির এইচআইভি এবং হেপাটাইটিস সি পরিষেবা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www.mhahs.org.au</a:t>
            </a:r>
            <a:endParaRPr lang="en-US" sz="1600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630220"/>
            <a:ext cx="1415661" cy="1098550"/>
            <a:chOff x="10575241" y="4970666"/>
            <a:chExt cx="1415661" cy="10985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133789"/>
              <a:ext cx="141246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16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একজন জিপি খুঁজুন</a:t>
              </a:r>
              <a:endParaRPr lang="en-US" sz="16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ভাষায় সাহায্য কোথায় পাবেন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আপনার ডাক্তার বা স্বাস্থ্যসেবা প্রদানকারীর সাথে আপনার ভাষায়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A</a:t>
            </a:r>
          </a:p>
          <a:p>
            <a:pPr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কথা বলার ক্ষেত্রে যদি আপনার সাহায্যের প্রয়োজন হয়: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endParaRPr lang="as-IN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13 14 50 নম্বরে অনুবাদ ও দোভাষী পরিষেবা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TIS)-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তে কল করুন।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পরিষেবাটি বিনামূল্যের এবং গোপনীয়।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রিসেপশনিস্টকে আপনার জন্য একজন বিনামূল্যে দোভাষী বুক করতে বলুন।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কী শিখলাম?</a:t>
            </a: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সত্য নাকি মিথ্যা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লিভার আপনার খাওয়া এবং পান করা বেশিরভাগ জিনিস প্রক্রিয়াজাত করে, এমনকি আপনার ত্বকে স্পর্শ করা রাসায়নিকগুলিও।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যখন আপনি অসুস্থ বোধ করতে শুরু করেন তখন জানবেন যে আপনার লিভারের রোগ আছে।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যদি চিকিৎসা না করা হয়, তাহলে হেপাটাইটিস বি লিভারের রোগ সৃষ্টি করতে পারে।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লিভারের স্বাস্থ্যের জন্য সবচেয়ে গুরুত্বপূর্ণ বিষয় হল প্রচুর ব্যায়াম করা।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মনে রাখার জন্য গুরুত্বপূর্ণ বার্তাগুলি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স্বাস্থ্যকর খাবার খান এবং নিয়মিত ব্যায়াম করুন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স্বাস্থ্যকর শরীরের ওজন বজায় রাখুন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অ্যালকোহল গ্রহণ এড়িয়ে চলুন বা কমিয়ে দিন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পির সাথে আপনার লিভারের স্বাস্থ্য পর্যবেক্ষণ করুন।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এবং সি পরীক্ষা (হেপাটাইটিস বি টিকা পাওয়া যায়)</a:t>
            </a: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s-IN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প্রশ্ন </a:t>
            </a:r>
            <a:r>
              <a:rPr lang="en-AU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7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0" y="2067706"/>
            <a:ext cx="6914987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ডেভেলপ করেছেন:</a:t>
            </a:r>
            <a:br>
              <a:rPr lang="en-US" sz="2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</a:t>
            </a: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বহুসংস্কৃতির এইচআইভি </a:t>
            </a:r>
            <a:b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এবং হেপাটাইটিস পরিষেবা</a:t>
            </a:r>
            <a:b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2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51341-EFE5-3859-90A2-5E6381E029F2}"/>
              </a:ext>
            </a:extLst>
          </p:cNvPr>
          <p:cNvSpPr txBox="1"/>
          <p:nvPr/>
        </p:nvSpPr>
        <p:spPr>
          <a:xfrm>
            <a:off x="334978" y="4790294"/>
            <a:ext cx="3494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EC5BF5-2797-4004-990E-55FD01CC8332}"/>
</file>

<file path=customXml/itemProps2.xml><?xml version="1.0" encoding="utf-8"?>
<ds:datastoreItem xmlns:ds="http://schemas.openxmlformats.org/officeDocument/2006/customXml" ds:itemID="{E9691EC1-E1E8-4990-9458-9BE6D4C997F4}"/>
</file>

<file path=customXml/itemProps3.xml><?xml version="1.0" encoding="utf-8"?>
<ds:datastoreItem xmlns:ds="http://schemas.openxmlformats.org/officeDocument/2006/customXml" ds:itemID="{614928E8-A73A-4675-8831-81A1BD32C47D}"/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1303</Words>
  <Application>Microsoft Office PowerPoint</Application>
  <PresentationFormat>Widescreen</PresentationFormat>
  <Paragraphs>202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আপনার লিভার সম্পর্কে তথ্য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হেপাটাইটিস বি এবং সি এর চিকিৎসা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59</cp:revision>
  <dcterms:created xsi:type="dcterms:W3CDTF">2025-06-03T07:12:24Z</dcterms:created>
  <dcterms:modified xsi:type="dcterms:W3CDTF">2025-09-29T00:48:59Z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2025-09-29T00:46:52Z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519d4990-ca75-4092-850a-48dd636705df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