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BBDFFF"/>
    <a:srgbClr val="7DB1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9"/>
    <p:restoredTop sz="94626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4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AU" sz="4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4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endParaRPr lang="en-US" sz="44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F0E36-F256-EC2A-EB9D-DBFEDD85EB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Viêm gan C quan trọng vì bệnh này có thể khiến gan bị tổn thương trầm trọng và bị ung thư gan nếu không điều trị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7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vi-VN" sz="1600" b="1" dirty="0">
                  <a:solidFill>
                    <a:schemeClr val="bg1"/>
                  </a:solidFill>
                </a:rPr>
                <a:t>Viêm gan C có thể ảnh hưởng đến bất kỳ ai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F2633-CE9B-D563-0E91-956CC16D16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954" y="3785305"/>
            <a:ext cx="2673350" cy="273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Hôm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nay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Viêm gan C – những điều cơ bản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Quý vị bị viêm gan C như thế nào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Ngăn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chặn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viêm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gan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C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lây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lan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Xét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nghiệm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viêm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gan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C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Chữa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dứt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viêm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gan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C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Quý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vị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nói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với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ai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và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không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nói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với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ai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Nơi để có thêm thông tin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46A85E-0878-F6B8-A695-B5DEC74A7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5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r-FR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fr-FR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gan C là </a:t>
            </a:r>
            <a:r>
              <a:rPr lang="fr-FR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fr-FR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661" y="3635022"/>
            <a:ext cx="7721247" cy="198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Viêm gan C là loại vi-rút lây truyền qua đường máu, ảnh hưởng đến gan.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Có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cách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chữa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dứt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viêm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gan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 C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Nếu không điều trị, viêm gan C có thể gây ra bệnh gan và ung thư gan.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4332-9407-EA32-8BB1-CC58E70457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46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0C8B099-7FE4-FB82-2547-AB7A50C1FC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A342E1-64C0-E15D-B27E-F40A670ADE1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sz="2000" b="1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sz="20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AU" sz="20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nghĩa</a:t>
              </a:r>
              <a:r>
                <a:rPr lang="en-AU" sz="20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AU" sz="20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bị</a:t>
              </a:r>
              <a:r>
                <a:rPr lang="en-AU" sz="20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endPara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EF5F2B7-FFF7-6D14-D464-0104162743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77" y="1033639"/>
            <a:ext cx="3556000" cy="24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4ABB0F-4B8B-F339-A4E3-C4B165B926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88" y="495762"/>
            <a:ext cx="2921000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EC56D-DA27-4773-115E-03E91CA97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" y="0"/>
            <a:ext cx="485775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 gan C ảnh hưởng đến gan quý vị như thế nào?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325C6D-383B-6672-6D71-A346906A68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5925" y="2711246"/>
            <a:ext cx="11360150" cy="2440039"/>
            <a:chOff x="415925" y="2711246"/>
            <a:chExt cx="11360150" cy="244003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F86C360-9AE8-4FE0-89C1-61CB8884A4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925" y="2711246"/>
              <a:ext cx="11360150" cy="14922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989AE3-A63C-1BA5-B4D4-F094A8AD13C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92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 </a:t>
              </a: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khỏe</a:t>
              </a:r>
              <a:r>
                <a:rPr lang="en-AU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mạnh</a:t>
              </a:r>
              <a:endPara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7C0589-55BE-4001-459B-67588E8536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5084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Nhiễm</a:t>
              </a:r>
              <a:r>
                <a:rPr lang="en-AU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trùng</a:t>
              </a:r>
              <a:r>
                <a:rPr lang="en-AU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cấp</a:t>
              </a:r>
              <a:r>
                <a:rPr lang="en-AU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endPara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B883F7-D0A1-D3FF-3312-235AFABB6BC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575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Nhiễm</a:t>
              </a:r>
              <a:r>
                <a:rPr lang="en-AU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trùng</a:t>
              </a:r>
              <a:r>
                <a:rPr lang="en-AU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mạn</a:t>
              </a:r>
              <a:r>
                <a:rPr lang="en-AU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endPara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F2A50F-3112-E518-89D8-BBEA5546BD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2067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vi-VN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Tổn thương gan (xơ gan)</a:t>
              </a:r>
              <a:endPara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E5F477-8260-B4BB-35E8-C8EA2B96486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5558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Suy</a:t>
              </a:r>
              <a:r>
                <a:rPr lang="en-AU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endPara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8DB1AA-44B6-9612-E31D-3E2E03E45F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90502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vi-VN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Ung thư</a:t>
              </a:r>
              <a:endPara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C28B5A-F1DD-8886-5093-6693FFFD87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 vị bị viêm gan C như thế nào?</a:t>
            </a:r>
            <a:endParaRPr lang="en-US" sz="40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B2699-C139-6554-2D5A-B9B481D919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Khi máu người bị viêm gan C xâm nhập vào cơ thể người khác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Kể cả lượng máu quá ít không thể nhìn thấy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7271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6460" y="870410"/>
            <a:ext cx="6901869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PH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Các thủ thuật y khoa, nha khoa, thẩm mỹ, tiêm chủng hoặc phẫu thuật không vô trùng đã thực hiện ở nước ngoài (thực hiện những việc này ở Úc là an toàn)</a:t>
            </a: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1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Các cách thức truyền thống không vô trùng liên quan đến máu, chẳng hạn như xăm mình và xỏ khuyên da</a:t>
            </a: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anose="020F0502020204030204" pitchFamily="34" charset="0"/>
              </a:rPr>
              <a:t>Sử dụng đồ dùng cá nhân của người khác có thể có dính máu, chẳng hạn như dao cạo râu và bàn chải đánh răng</a:t>
            </a: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 mẹ sang con trong thời gian mang thai hoặc sinh nở nếu người mẹ bị viêm gan C</a:t>
            </a: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bao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Vô tình bị thương do kim tiêm</a:t>
            </a: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tái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kỳ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tiêm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chích</a:t>
            </a:r>
            <a:r>
              <a:rPr lang="en-AU" sz="1600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túy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AU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steroid</a:t>
            </a: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Truyền máu ở Úc trước năm 1990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AF69B-DE24-98EA-4B8B-0C618A5467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698916" y="220339"/>
            <a:ext cx="1175795" cy="873992"/>
            <a:chOff x="10494345" y="1961249"/>
            <a:chExt cx="1477896" cy="1098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4D8900-5F98-7A33-1E56-16014AA6F6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905A52-5BA0-3919-9B66-E588B1897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028870"/>
              <a:ext cx="1477896" cy="8123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thứ</a:t>
              </a: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này</a:t>
              </a: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 </a:t>
              </a:r>
              <a:r>
                <a:rPr lang="en-US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toàn</a:t>
              </a: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ở </a:t>
              </a:r>
              <a:r>
                <a:rPr lang="en-US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Úc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7A22461-2590-1A5A-6913-034340E08D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55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5B62-57B8-9283-782C-882BA9E383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09C97-88ED-5216-4BD3-92738877DE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12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 chung thức ăn, uống chung thức uống, dùng chung dụng cụ nấu nướng hoặc muỗng, nĩa, chén, bát, v.v</a:t>
            </a:r>
            <a:endParaRPr lang="en-US" sz="12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2D3CD-3AC8-53DB-4717-0F393341C0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Muỗi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trùng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đốt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DF605-2944-4842-1424-B36705BDDC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Hồ bơi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D1ABF8-D6B5-31AB-FDBA-3466775CEA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Hắt hơi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89F8A-669C-807D-213F-843A5F5051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AECE4-9DB2-41E8-A37D-848FE6E40D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Ôm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ấp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9557F1-6BA9-2D5B-75F8-A3836DF6742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Hôn</a:t>
            </a:r>
            <a:r>
              <a:rPr lang="en-AU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92B245-5DC7-D77D-8E8B-2F9DF290E9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" y="0"/>
            <a:ext cx="4730750" cy="803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B05F3-5457-6C99-56BB-360883564B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9426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triệu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A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Cách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duy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nhất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để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biết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bị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 hay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xét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nghiệm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máu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 người bị viêm gan C không biểu hiện bất kỳ triệu chứng hoặc dấu hiệu bệnh tật nào.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 bị viêm gan C mạn tính có khi không cảm thấy bị bệnh cho đến khi gan bị tổn thương nặng. Tình trạng này có thể diễn ra trong nhiều năm.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277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Hãy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yêu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cầu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xét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nghiệm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C.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Xét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nghiệm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miễn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phí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nếu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quý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thẻ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Medicare.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564A7F-7389-2364-0969-DDA2D88CA5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227D-FD54-CF22-4154-78F194FC11C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EB27959-063E-A5DF-68AF-DE4C4B8811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68F29-9413-00F6-7CEC-65BDE24B4FB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500"/>
                  </a:spcAft>
                  <a:buSzPct val="80000"/>
                </a:pP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AU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loại</a:t>
                </a:r>
                <a:r>
                  <a:rPr lang="en-AU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xét</a:t>
                </a:r>
                <a:r>
                  <a:rPr lang="en-AU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nghiệm</a:t>
                </a:r>
                <a:endParaRPr lang="en-US" sz="15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vi-VN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Xét nghiệm kháng thể: </a:t>
                </a:r>
                <a:r>
                  <a:rPr lang="vi-VN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 biết quý vị đã từng bị viêm gan C hay</a:t>
                </a:r>
                <a:r>
                  <a:rPr lang="en-PH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chưa.</a:t>
                </a:r>
                <a:endParaRPr lang="en-US" sz="15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Xét</a:t>
                </a:r>
                <a:r>
                  <a:rPr lang="en-AU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nghiệm</a:t>
                </a:r>
                <a:r>
                  <a:rPr lang="en-AU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PCR: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biết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hiện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tại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quý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vị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bị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viêm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gan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 hay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không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15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Xét</a:t>
                </a:r>
                <a:r>
                  <a:rPr lang="en-AU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nghiệm</a:t>
                </a:r>
                <a:r>
                  <a:rPr lang="en-AU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Máu</a:t>
                </a:r>
                <a:r>
                  <a:rPr lang="en-AU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Khô</a:t>
                </a:r>
                <a:r>
                  <a:rPr lang="en-AU" sz="15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(DBS, Dried Blood Spot):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phát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hiện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viêm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gan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trong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máu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quý</a:t>
                </a:r>
                <a:r>
                  <a:rPr lang="en-AU" sz="15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5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vị</a:t>
                </a:r>
                <a:r>
                  <a:rPr lang="en-AU" sz="16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0F3ED7-746D-202E-D1E6-5DD4695906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58BC8-A8B1-40B8-F30F-85E0660FE56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4310101"/>
            <a:ext cx="8392723" cy="2413000"/>
            <a:chOff x="428978" y="4310101"/>
            <a:chExt cx="8392723" cy="2413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C11A4D5-5C41-49E8-619E-463DCC9D85A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4382597"/>
              <a:ext cx="7879644" cy="1668247"/>
              <a:chOff x="428978" y="4382597"/>
              <a:chExt cx="7879644" cy="1668247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9304D-3EDD-A47E-92B4-C6012C6773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4382597"/>
                <a:ext cx="7879644" cy="1668247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DE0C059-C577-D28C-5121-00A0C94997A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28435" y="4641564"/>
                <a:ext cx="7318943" cy="1330258"/>
                <a:chOff x="628435" y="4641564"/>
                <a:chExt cx="7318943" cy="133025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B9035A7-050E-BDCE-4381-7483DC82B239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28435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vi-VN" b="1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Nơi để được xét nghiệm</a:t>
                  </a:r>
                  <a:r>
                    <a:rPr lang="en-US" b="1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en-US" sz="18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Bác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sĩ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gia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đình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(GP)</a:t>
                  </a:r>
                  <a:endParaRPr lang="en-US" sz="16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Phòng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khám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sức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khỏe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Tình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dục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NSW</a:t>
                  </a:r>
                  <a:endParaRPr lang="en-US" sz="16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75A5C37-1BCE-24E5-2639-19C75DCA1FE3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365057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US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</a:t>
                  </a:r>
                  <a:endParaRPr lang="en-US" sz="18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Kế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hoạch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hóa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Gia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đình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Australia</a:t>
                  </a:r>
                  <a:endParaRPr lang="en-US" sz="16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Trực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tuyến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cho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xét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nghiệm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DBS</a:t>
                  </a:r>
                  <a:endParaRPr lang="en-US" sz="16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64013E-1C20-60CE-E94F-31A986AFDF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FB7BCD-287D-4287-9DF4-E9B114E31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10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quốc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phổ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1688781"/>
            <a:ext cx="7573027" cy="3552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cũng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 được truyền máu, tiêm vắc-xin, phẫu thuật hoặc các thủ thuật y khoa hoặc nha khoa khác ở quốc gia khác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 từng trải qua thủ thuật y khoa dân tộc ví dụ như cắt, giác hơi hoặc cạo gió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chắc hình xăm hoặc khuyên trên cơ thể quý vị có được thực hiện bằng thiết bị vô trùng không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túy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steroid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tù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 truyền máu ở Úc trước tháng 2 năm 1990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C41EB-AA13-F4DF-5F65-FEC2B3D0E3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783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+mn-lt"/>
              </a:rPr>
              <a:t>Điều trị viêm gan C như thế nào?</a:t>
            </a:r>
            <a:endParaRPr lang="en-US" sz="4000" b="1" dirty="0">
              <a:solidFill>
                <a:srgbClr val="002664"/>
              </a:solidFill>
              <a:latin typeface="+mn-lt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24829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 bỏ vi-rút khỏi cơ thể quý vị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Uống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khoảng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tuần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 ít hoặc không có tác dụng phụ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Giảm nguy cơ bị tổn thương gan và ung thư gan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 giá thấp nếu quý vị có thẻ Medicare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Chữa khỏi 95% số người bị viêm gan 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CE1E75-3F4A-A4DA-73A4-B1CF04D297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1341098"/>
            <a:ext cx="6182805" cy="8417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vi-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rút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trực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(DAA, Direct Acting Anti-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virals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0C29B-351A-A627-DF74-C56DF13CF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814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6766385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khỏi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C?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5926" y="2022895"/>
            <a:ext cx="8629052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Không dùng chung </a:t>
            </a:r>
            <a:r>
              <a:rPr lang="vi-VN" dirty="0">
                <a:solidFill>
                  <a:srgbClr val="002664"/>
                </a:solidFill>
                <a:effectLst/>
              </a:rPr>
              <a:t>vật dụng cá nhân như bàn chải đánh răng hoặc dao cạo râu</a:t>
            </a:r>
            <a:endParaRPr lang="en-US" dirty="0">
              <a:solidFill>
                <a:srgbClr val="002664"/>
              </a:solidFill>
              <a:effectLst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Chỉ xăm hình hoặc xỏ khuyên cơ thể với người chuyên nghiệp, có giấy phép và sử dụng thiết bị vô trùng (sạch) 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Chỉ trải qua các thủ thuật y khoa và nha khoa do các chuyên gia có cấp phép thực hiện</a:t>
            </a:r>
            <a:endParaRPr lang="en-PH" kern="100" dirty="0">
              <a:solidFill>
                <a:srgbClr val="002664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Sử dụng </a:t>
            </a:r>
            <a:r>
              <a:rPr lang="vi-VN" dirty="0">
                <a:solidFill>
                  <a:srgbClr val="002664"/>
                </a:solidFill>
                <a:effectLst/>
              </a:rPr>
              <a:t>bao cao su và chất bôi trơn khi quan hệ tình dục</a:t>
            </a:r>
            <a:r>
              <a:rPr lang="vi-VN" dirty="0">
                <a:solidFill>
                  <a:srgbClr val="002664"/>
                </a:solidFill>
              </a:rPr>
              <a:t> 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Hãy cẩn thận khi trải qua các thủ thuật y khoa và nha khoa khi đi du lịch nước ngoài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Đeo </a:t>
            </a:r>
            <a:r>
              <a:rPr lang="vi-VN" dirty="0">
                <a:solidFill>
                  <a:srgbClr val="002664"/>
                </a:solidFill>
                <a:effectLst/>
              </a:rPr>
              <a:t>bao tay khi lau chùi máu</a:t>
            </a:r>
            <a:endParaRPr lang="en-PH" dirty="0">
              <a:solidFill>
                <a:srgbClr val="002664"/>
              </a:solidFill>
              <a:effectLst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K</a:t>
            </a:r>
            <a:r>
              <a:rPr lang="vi-VN" dirty="0">
                <a:solidFill>
                  <a:srgbClr val="002664"/>
                </a:solidFill>
                <a:effectLst/>
              </a:rPr>
              <a:t>hông bao giờ dùng dụng cụ tiêm chích ma túy</a:t>
            </a:r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6AF22-B854-4F5C-C8E1-227B731325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289" y="1538817"/>
            <a:ext cx="1574800" cy="14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333ED726-2DB3-C9CB-6465-0A1D97C5D5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kỳ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xoay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EC0742-1FC2-279F-830C-348B7C2F86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 người bị viêm gan siêu vi bị phê phán tiêu cực vì: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 khác nghĩ về cách người bị viêm gan đã bị viêm gan C như thế nào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B1B55-6796-0F51-5FC9-9F67DB622B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384726D-DC1A-4D61-8882-627734092B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9AD9A5-22AC-203D-002E-A2D3CB5699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981562"/>
              <a:ext cx="59059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vi-V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Vấn đề kỳ thị cũng khiến sử dụng dịch vụ chăm sóc sức khỏe và nhờ hỗ trợ trở nên khó khăn hơn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19AD4B-0B85-030B-24C4-98773F31CFA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8791226-7D7D-22B9-68B8-62E20324C02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6C7D11-B4F1-EA86-0270-3F4DE1F20C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01570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Điều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này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khiến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chúng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ta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ngại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nói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về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bệnh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endPara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8D38677-D4DC-5E8E-E4F7-536AB5A219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817" y="478476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E706E-EC05-5160-7E1D-2222C1CAB1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luật, quý vị phải nói với mọi người: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hiến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Khi hiến tặng nội tạng và tinh trùng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Khi quý vị nộp đơn mua bảo hiểm sức khỏe 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Nếu quý vị gia nhập Lực lượng Quốc phòng Úc 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Khi quý vị nộp đơn xin thị thực để sống ở Úc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Nếu quý vị là nhân viên chăm sóc sức khỏe </a:t>
            </a:r>
            <a:r>
              <a:rPr lang="en-PH" sz="2000" dirty="0">
                <a:solidFill>
                  <a:srgbClr val="002664"/>
                </a:solidFill>
              </a:rPr>
              <a:t>    </a:t>
            </a:r>
            <a:r>
              <a:rPr lang="vi-VN" sz="2000" dirty="0">
                <a:solidFill>
                  <a:srgbClr val="002664"/>
                </a:solidFill>
              </a:rPr>
              <a:t>thực hiện các thủ thuật y khoa</a:t>
            </a:r>
            <a:endParaRPr lang="en-US" sz="2000" dirty="0">
              <a:solidFill>
                <a:srgbClr val="00266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B6CB8-D5A8-8EDE-BFD0-A1B443A88F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825418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Người chủ nơi quý vị đang làm việc</a:t>
            </a:r>
            <a:endParaRPr lang="en-US" dirty="0">
              <a:solidFill>
                <a:srgbClr val="0026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1D5593-B9F7-73B5-134F-0B836B63AC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377539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B2A065-6CF1-9A93-078B-B793524998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8A1564-DD5E-9F73-F9BC-11B8F6E68F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vi-VN" b="1" dirty="0">
                  <a:solidFill>
                    <a:schemeClr val="bg1"/>
                  </a:solidFill>
                </a:rPr>
                <a:t>Bác sĩ không được phép nói với thân nhân quý vị rằng quý vị bị viêm gan C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Nơi để nhờ trợ giúp về viêm gan C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69B26F-BCFE-ADDC-4752-2FA2130A78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3C0AA0B-E8AF-0674-F10C-E8C2C0B742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Liver clinics and specialists -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chuyên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- 1800 803 990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5FA031-FD24-4A55-6DCA-ABAF7CBA26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F158079-5B20-BD7A-EAB4-64A12DD9C1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3A9CD-1607-3C29-FBE0-5E6833158D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Sexual health clinics -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sức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khỏe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tình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dục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1800 451 624 </a:t>
              </a: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</a:t>
              </a:r>
              <a:endParaRPr lang="en-US" sz="1600" dirty="0">
                <a:latin typeface="Public Sans ExtraLight" pitchFamily="2" charset="77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D18E59-1EED-94A4-EBE5-6F7544FB40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96491E-5965-BA7B-A710-A42C2792A0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6D2DE-187A-2668-40AB-4F6B070D09B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Multicultural HIV and Hepatitis Service -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Dịch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vụ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HIV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văn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hóa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www.mhahs.org.au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93FC9-36E2-17D5-63BF-8C63E1E7C7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D192D4F-C77B-1CB6-DE05-A3635E901B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79E68-671A-2099-FF34-7986EFAAC8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quý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hoặc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GP</a:t>
              </a:r>
              <a:endPara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F9563D-CD9A-F250-1873-3A9F844B831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FE75C2D-1F5F-BCCE-E081-CC45FECED5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5A96EF-4128-F9B6-3933-E6972CFBD6E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NSW -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Úc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– 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A917C-751F-E2E2-87CC-7F0BD72D7B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F328034-CA00-B5E3-ED39-376BC8681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FC17D3-3F8C-65E3-33A1-597432879E0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cần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Medicare</a:t>
              </a:r>
              <a:endPara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ngôn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sĩ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ngôn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(TIS)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tân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hẹn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11D33-530A-6528-E558-393ABA7C3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F28C1-D659-9DEF-F868-4B5AF9922A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3D20E-0F5D-2973-5142-4E9417D246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Hôm nay chúng ta đã học được gì?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hay Sai?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 vị có thể bị viêm gan C khi hôn người bị nhiễm vi-rút viêm gan C.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vi-VN" sz="2000" dirty="0">
                <a:solidFill>
                  <a:srgbClr val="002664"/>
                </a:solidFill>
              </a:rPr>
              <a:t>Viêm gan C lây truyền cho người khác khi ăn chung thức ăn.</a:t>
            </a:r>
            <a:endParaRPr lang="en-PH" sz="2000" dirty="0">
              <a:solidFill>
                <a:srgbClr val="002664"/>
              </a:solidFill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vi-VN" sz="2000" dirty="0">
                <a:solidFill>
                  <a:srgbClr val="002664"/>
                </a:solidFill>
              </a:rPr>
              <a:t>Quý vị có thể bảo vệ mình khỏi bị viêm gan C bằng cách tiêm vắc-xin.</a:t>
            </a:r>
            <a:endParaRPr lang="en-PH" sz="2000" dirty="0">
              <a:solidFill>
                <a:srgbClr val="002664"/>
              </a:solidFill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vi-VN" sz="2000" dirty="0">
                <a:solidFill>
                  <a:srgbClr val="002664"/>
                </a:solidFill>
              </a:rPr>
              <a:t>Nếu đã xăm hình ở nước ngoài và không chắc rằng thiết bị đã sử dụng có sạch không, quý vị nên đi xét nghiệm.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13BFB-24EA-4499-1531-67E2444A7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077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nhớ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641600"/>
            <a:ext cx="8008040" cy="218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trùng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vi-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rút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Bệnh này truyền qua máu khi tiếp xúc với máu có vi-rút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Bệnh này có thể gây tổn thương gan trầm trọng nếu không điều trị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Nhiều người bị nhiễm vi-rút bệnh này mà không biết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Không có vắc-xin nhưng có thuốc chữa dứt bệnh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Cách thức chữa dứt viêm gan C đạt hiệu quả 95%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hỏi</a:t>
            </a:r>
            <a:r>
              <a:rPr lang="en-PH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vi-VN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dịch vụ dưới đây soạn thảo: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45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 (NSW Multicultural HIV and </a:t>
            </a:r>
          </a:p>
          <a:p>
            <a:pPr>
              <a:lnSpc>
                <a:spcPts val="45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Service)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EA0F48-2E13-4397-4147-06E3C6341EEF}"/>
              </a:ext>
            </a:extLst>
          </p:cNvPr>
          <p:cNvSpPr txBox="1"/>
          <p:nvPr/>
        </p:nvSpPr>
        <p:spPr>
          <a:xfrm>
            <a:off x="456896" y="608639"/>
            <a:ext cx="408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12D97E0-4D9D-47DD-A88A-7F1C43EC9A7F}"/>
</file>

<file path=customXml/itemProps2.xml><?xml version="1.0" encoding="utf-8"?>
<ds:datastoreItem xmlns:ds="http://schemas.openxmlformats.org/officeDocument/2006/customXml" ds:itemID="{2B8630AD-79BA-4DEA-9720-4A26079073CB}"/>
</file>

<file path=customXml/itemProps3.xml><?xml version="1.0" encoding="utf-8"?>
<ds:datastoreItem xmlns:ds="http://schemas.openxmlformats.org/officeDocument/2006/customXml" ds:itemID="{35B425E2-3B01-4954-86CB-076C3CB88DED}"/>
</file>

<file path=docProps/app.xml><?xml version="1.0" encoding="utf-8"?>
<Properties xmlns="http://schemas.openxmlformats.org/officeDocument/2006/extended-properties" xmlns:vt="http://schemas.openxmlformats.org/officeDocument/2006/docPropsVTypes">
  <TotalTime>3734</TotalTime>
  <Words>1764</Words>
  <Application>Microsoft Office PowerPoint</Application>
  <PresentationFormat>Widescreen</PresentationFormat>
  <Paragraphs>186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SimSun</vt:lpstr>
      <vt:lpstr>Aptos</vt:lpstr>
      <vt:lpstr>Aptos Display</vt:lpstr>
      <vt:lpstr>Arial</vt:lpstr>
      <vt:lpstr>Calibri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Tại sao viêm gan C lại quan trọng?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Làm thế nào để tôi bảo vệ bản thân khỏi bị viêm gan C?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65</cp:revision>
  <dcterms:created xsi:type="dcterms:W3CDTF">2025-06-03T07:12:24Z</dcterms:created>
  <dcterms:modified xsi:type="dcterms:W3CDTF">2025-09-29T00:24:36Z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2025-09-29T00:22:52Z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52699a04-c4e4-4300-9eb9-8b91b7b263b1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