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DB62EF-463B-E29E-0D22-7210301C05B9}" name="Dulamsuren Khurelbaatar (Western Sydney LHD)" initials="DK" userId="S::Dulamsuren.Khurelbaatar@health.nsw.gov.au::3e2c1e4b-3599-49e2-a299-15586d4fbd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BBDFFF"/>
    <a:srgbClr val="7DB1FF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CC264-4D9A-4942-A297-D49EEB1E6ED0}" v="1" dt="2025-07-03T00:32:10.1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9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C-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талаар м</a:t>
            </a: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эдлэг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тэй </a:t>
            </a: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болох нь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FF0E36-F256-EC2A-EB9D-DBFEDD85EB0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C-</a:t>
            </a: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талаар мэдэх нь яагаад чухал вэ?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эмчилгээ хийлгээгүйгээс элэг ноцтой гэмтэ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ж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, элэгний хавдар үүс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эхэ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д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хүргэд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эг тул анхаарах нь чухал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337139" y="4117665"/>
            <a:ext cx="4974328" cy="815580"/>
            <a:chOff x="6337139" y="4117665"/>
            <a:chExt cx="497432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37139" y="4117665"/>
              <a:ext cx="497432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mn-MN" sz="1600" b="1" dirty="0">
                  <a:solidFill>
                    <a:schemeClr val="bg1"/>
                  </a:solidFill>
                  <a:latin typeface="Public Sans Medium" pitchFamily="2" charset="77"/>
                </a:rPr>
                <a:t>Г</a:t>
              </a:r>
              <a:r>
                <a:rPr lang="ru-RU" sz="1600" b="1" dirty="0">
                  <a:solidFill>
                    <a:schemeClr val="bg1"/>
                  </a:solidFill>
                  <a:latin typeface="Public Sans Medium" pitchFamily="2" charset="77"/>
                </a:rPr>
                <a:t>епатит C-</a:t>
              </a:r>
              <a:r>
                <a:rPr lang="mn-MN" sz="1600" b="1" dirty="0">
                  <a:solidFill>
                    <a:schemeClr val="bg1"/>
                  </a:solidFill>
                  <a:latin typeface="Public Sans Medium" pitchFamily="2" charset="77"/>
                </a:rPr>
                <a:t>ээр</a:t>
              </a:r>
              <a:r>
                <a:rPr lang="en-AU" sz="1600" b="1" dirty="0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mn-MN" sz="1600" b="1" dirty="0">
                  <a:solidFill>
                    <a:schemeClr val="bg1"/>
                  </a:solidFill>
                  <a:latin typeface="Public Sans Medium" pitchFamily="2" charset="77"/>
                </a:rPr>
                <a:t>хэн ч халдварлах</a:t>
              </a:r>
              <a:r>
                <a:rPr lang="ru-RU" sz="1600" b="1" dirty="0">
                  <a:solidFill>
                    <a:schemeClr val="bg1"/>
                  </a:solidFill>
                  <a:latin typeface="Public Sans Medium" pitchFamily="2" charset="77"/>
                </a:rPr>
                <a:t> боломжтой</a:t>
              </a:r>
              <a:r>
                <a:rPr lang="mn-MN" sz="1600" b="1" dirty="0">
                  <a:solidFill>
                    <a:schemeClr val="bg1"/>
                  </a:solidFill>
                  <a:latin typeface="Public Sans Medium" pitchFamily="2" charset="77"/>
                </a:rPr>
                <a:t>.</a:t>
              </a:r>
              <a:endParaRPr lang="en-US" sz="16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F2633-CE9B-D563-0E91-956CC16D16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954" y="3785305"/>
            <a:ext cx="2673350" cy="2736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Ө</a:t>
            </a: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нөөдөр</a:t>
            </a:r>
            <a:r>
              <a:rPr lang="mn-M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бидний ярилцах сэдвүүд</a:t>
            </a:r>
            <a:r>
              <a:rPr lang="en-PH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талаарх ерөнхий мэдээлэл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ээр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хэрхэн халдварладаг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тархалтыг зогсоох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шинжилгээ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нд хамрагдах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 эмчлэх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Хэнд хэлэх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хэрэгтэй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, хэнд хэлэх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                          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шаардлагагүй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бо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лох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Хаанаас дэлгэрэнгүй мэдээлэл авах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946A85E-0878-F6B8-A695-B5DEC74A7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545" y="-678942"/>
            <a:ext cx="5010150" cy="6997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С гэж юу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4661" y="3635022"/>
            <a:ext cx="7721247" cy="19868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С нь цусаар дамжин халдварла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ж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, элгийг өвчлүүлдэг вирус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юм.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эмчлэгддэг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Эмчилгээ хийлгэхгүй бол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нь элгийг өвчлүүлж, элэгний хавдар үүсэхэд хүргэдэг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104332-9407-EA32-8BB1-CC58E704572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4661" y="1966775"/>
            <a:ext cx="6647642" cy="953825"/>
            <a:chOff x="464661" y="1966775"/>
            <a:chExt cx="6647642" cy="953825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0C8B099-7FE4-FB82-2547-AB7A50C1FC8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1966775"/>
              <a:ext cx="6647642" cy="95382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A342E1-64C0-E15D-B27E-F40A670ADE1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661" y="2258593"/>
              <a:ext cx="6263516" cy="5621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z-Cyrl-AZ" sz="2000" b="1" dirty="0">
                  <a:solidFill>
                    <a:srgbClr val="002664"/>
                  </a:solidFill>
                  <a:latin typeface="Public Sans Medium" pitchFamily="2" charset="77"/>
                </a:rPr>
                <a:t>Гепатит гэдэг нь элэгний үрэвсэл юм</a:t>
              </a:r>
              <a:r>
                <a:rPr lang="mn-MN" sz="2000" b="1" dirty="0">
                  <a:solidFill>
                    <a:srgbClr val="002664"/>
                  </a:solidFill>
                  <a:latin typeface="Public Sans Medium" pitchFamily="2" charset="77"/>
                </a:rPr>
                <a:t>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EF5F2B7-FFF7-6D14-D464-0104162743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177" y="1033639"/>
            <a:ext cx="3556000" cy="240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4ABB0F-4B8B-F339-A4E3-C4B165B926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688" y="495762"/>
            <a:ext cx="2921000" cy="1485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7EC56D-DA27-4773-115E-03E91CA97B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" y="0"/>
            <a:ext cx="485775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687624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С таны элгэнд хэрхэн нөлөөлдөг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9325C6D-383B-6672-6D71-A346906A68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5925" y="2711246"/>
            <a:ext cx="11360150" cy="2440039"/>
            <a:chOff x="415925" y="2711246"/>
            <a:chExt cx="11360150" cy="244003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F86C360-9AE8-4FE0-89C1-61CB8884A4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5925" y="2711246"/>
              <a:ext cx="11360150" cy="14922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989AE3-A63C-1BA5-B4D4-F094A8AD13C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592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z-Cyrl-AZ" dirty="0">
                  <a:solidFill>
                    <a:srgbClr val="002664"/>
                  </a:solidFill>
                  <a:latin typeface="Public Sans ExtraLight" pitchFamily="2" charset="77"/>
                </a:rPr>
                <a:t>Эрүүл элэг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07C0589-55BE-4001-459B-67588E85367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5084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z-Cyrl-AZ" dirty="0">
                  <a:solidFill>
                    <a:srgbClr val="002664"/>
                  </a:solidFill>
                  <a:latin typeface="Public Sans ExtraLight" pitchFamily="2" charset="77"/>
                </a:rPr>
                <a:t>Цочмог халдвар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B883F7-D0A1-D3FF-3312-235AFABB6BC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8575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z-Cyrl-AZ" dirty="0">
                  <a:solidFill>
                    <a:srgbClr val="002664"/>
                  </a:solidFill>
                  <a:latin typeface="Public Sans ExtraLight" pitchFamily="2" charset="77"/>
                </a:rPr>
                <a:t>Архаг халдвар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F2A50F-3112-E518-89D8-BBEA5546BD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20670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z-Cyrl-AZ" dirty="0">
                  <a:solidFill>
                    <a:srgbClr val="002664"/>
                  </a:solidFill>
                  <a:latin typeface="Public Sans ExtraLight" pitchFamily="2" charset="77"/>
                </a:rPr>
                <a:t>Элэгний гэмтэл (</a:t>
              </a:r>
              <a:r>
                <a:rPr lang="mn-MN" dirty="0">
                  <a:solidFill>
                    <a:srgbClr val="002664"/>
                  </a:solidFill>
                  <a:latin typeface="Public Sans ExtraLight" pitchFamily="2" charset="77"/>
                </a:rPr>
                <a:t>Хатуурал</a:t>
              </a:r>
              <a:r>
                <a:rPr lang="az-Cyrl-AZ" dirty="0">
                  <a:solidFill>
                    <a:srgbClr val="002664"/>
                  </a:solidFill>
                  <a:latin typeface="Public Sans ExtraLight" pitchFamily="2" charset="77"/>
                </a:rPr>
                <a:t>)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E5F477-8260-B4BB-35E8-C8EA2B96486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55585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z-Cyrl-AZ" dirty="0">
                  <a:solidFill>
                    <a:srgbClr val="002664"/>
                  </a:solidFill>
                  <a:latin typeface="Public Sans ExtraLight" pitchFamily="2" charset="77"/>
                </a:rPr>
                <a:t>Элэгний дутагдал</a:t>
              </a:r>
              <a:endParaRPr lang="en-US" dirty="0">
                <a:latin typeface="Public Sans ExtraLight" pitchFamily="2" charset="7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8DB1AA-44B6-9612-E31D-3E2E03E45FB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090502" y="4380401"/>
              <a:ext cx="1649942" cy="77088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SzPct val="80000"/>
              </a:pPr>
              <a:r>
                <a:rPr lang="az-Cyrl-AZ" dirty="0">
                  <a:solidFill>
                    <a:srgbClr val="002664"/>
                  </a:solidFill>
                  <a:latin typeface="Public Sans ExtraLight" pitchFamily="2" charset="77"/>
                </a:rPr>
                <a:t>Хавдар</a:t>
              </a:r>
              <a:endParaRPr lang="en-US" dirty="0">
                <a:latin typeface="Public Sans ExtraLigh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BC28B5A-F1DD-8886-5093-6693FFFD87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600" y="-677333"/>
            <a:ext cx="4235450" cy="6991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С-ээр хэрхэн халдварладаг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B2699-C139-6554-2D5A-B9B481D919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494845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тэй хүний цус өөр хүний биед орсноор халдварладаг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Үүнд нүдэнд харагд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а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хааргүй жижиг хэмжээний цус ч хамаарна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727189"/>
            <a:ext cx="3673246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</a:t>
            </a:r>
            <a:r>
              <a:rPr lang="ru-RU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епатит C</a:t>
            </a:r>
            <a:r>
              <a:rPr lang="mn-M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халдварлах замууд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6460" y="870410"/>
            <a:ext cx="6901869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Гадаад улсад хийлгэсэн ариун бус эрүүл мэндийн, шүдний,</a:t>
            </a:r>
            <a:r>
              <a:rPr lang="en-PH" dirty="0">
                <a:solidFill>
                  <a:srgbClr val="002664"/>
                </a:solidFill>
                <a:latin typeface="Public Sans ExtraLight" pitchFamily="2" charset="77"/>
              </a:rPr>
              <a:t>     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гоо сайхны ажилбар, вакцин эсвэл мэс засал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Шивээс, биеийн цоолбор зэрэг цустай харьцдаг ариун бус уламжлалт ажилбарууд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Сахлын татуурга, шүдний сойз зэрэг цус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тай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байх боломжтой бусдын хувийн эд зүйлсийг хэрэглэх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Эх нь гепатит С-тэй бол жирэмслэлт эсвэл төрөлтийн явцад эхээс хүүхдэд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Бэлгийн харилцаанд бэлгэвчгүй орох үед нэгний цус нөгөөгийн цустай хүрэлцсэнээр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Санаандгүй байдлаар зүүнд хатгуул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ж гэмтэх</a:t>
            </a:r>
            <a:endParaRPr lang="az-Cyrl-AZ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Мансууруулах бодис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эсвэл стеройд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ын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тариурыг дамжуулан эсвэл дахин хэрэглэх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1990 оноос өмнө Австралид цус сэлбүүлсэн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AAF69B-DE24-98EA-4B8B-0C618A5467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98916" y="220337"/>
            <a:ext cx="1175795" cy="873991"/>
            <a:chOff x="10494345" y="1961249"/>
            <a:chExt cx="1477896" cy="10985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4D8900-5F98-7A33-1E56-16014AA6F6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905A52-5BA0-3919-9B66-E588B1897C1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028870"/>
              <a:ext cx="1477896" cy="8123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z-Cyrl-AZ" sz="9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Австрали улсад эдгээрийг хийлгэхэд аюулгүй</a:t>
              </a:r>
              <a:endParaRPr lang="en-US" sz="9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7A22461-2590-1A5A-6913-034340E08D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7755" y="-692566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епатит 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</a:t>
            </a:r>
            <a:r>
              <a:rPr lang="mn-M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дараах замаар 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халдварлахгүй</a:t>
            </a:r>
            <a:r>
              <a:rPr lang="en-PH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95B62-57B8-9283-782C-882BA9E3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Ариун цэврийн өрөө 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дундаа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хэрэглэх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09C97-88ED-5216-4BD3-92738877DE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Бусадтай хоол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 унд,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хоол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ны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хэрэгслээ дамжуулан хэрэглэх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2D3CD-3AC8-53DB-4717-0F393341C0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ru-RU" dirty="0">
                <a:solidFill>
                  <a:srgbClr val="002664"/>
                </a:solidFill>
                <a:latin typeface="Public Sans ExtraLight" pitchFamily="2" charset="77"/>
              </a:rPr>
              <a:t>Шумуул болон бусад шавжид хатгуулах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ADF605-2944-4842-1424-B36705BDDC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337065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Усан сангаас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D1ABF8-D6B5-31AB-FDBA-3466775CEA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041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Найтаах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D89F8A-669C-807D-213F-843A5F5051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82867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Ханиах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4AECE4-9DB2-41E8-A37D-848FE6E40D4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8030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Тэврэлдэх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9557F1-6BA9-2D5B-75F8-A3836DF6742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974155" y="59670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Үнсэлцэх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592B245-5DC7-D77D-8E8B-2F9DF290E9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6" y="0"/>
            <a:ext cx="4730750" cy="8039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3B05F3-5457-6C99-56BB-360883564B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9426" y="-699911"/>
            <a:ext cx="2857500" cy="9899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994535"/>
            <a:ext cx="3955759" cy="21769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С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-ийн шинж тэмдгүүд юу </a:t>
            </a: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вэ?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Гепатит С-тэй эсэх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ээ</a:t>
              </a:r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 мэдэх цорын ганц арга зам нь цусны шинжилгээ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нд хамрагдах</a:t>
              </a:r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 юм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.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С-тэй олон хүнд өвчний ямар нэгэн шинж тэмдэг илэрдэггүй.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гепатит С-тэй хүмүүс элэг нь их хэмжээгээр гэмтэх хүрт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лээ өөрийгөө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өвдсөнөө мэд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эхгүй байх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боломжтой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. Илрэх хүртэл олон жил болж болно. 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C-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шинжилгээ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хийлгэх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27777" y="1572932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z-Cyrl-AZ" b="1" dirty="0">
                  <a:solidFill>
                    <a:schemeClr val="bg1"/>
                  </a:solidFill>
                  <a:latin typeface="Public Sans Medium" pitchFamily="2" charset="77"/>
                </a:rPr>
                <a:t>Гепатит </a:t>
              </a:r>
              <a:r>
                <a:rPr lang="en-US" b="1" dirty="0">
                  <a:solidFill>
                    <a:schemeClr val="bg1"/>
                  </a:solidFill>
                  <a:latin typeface="Public Sans Medium" pitchFamily="2" charset="77"/>
                </a:rPr>
                <a:t>C-</a:t>
              </a:r>
              <a:r>
                <a:rPr lang="az-Cyrl-AZ" b="1" dirty="0">
                  <a:solidFill>
                    <a:schemeClr val="bg1"/>
                  </a:solidFill>
                  <a:latin typeface="Public Sans Medium" pitchFamily="2" charset="77"/>
                </a:rPr>
                <a:t>ийн шинжилгээ хийлгүүлэх талаар эмчээсээ лавлаарай. Медикэйр карттай бол шинжилгээ үнэ төлбөргүй байдаг</a:t>
              </a:r>
              <a:r>
                <a:rPr lang="mn-MN" b="1" dirty="0">
                  <a:solidFill>
                    <a:schemeClr val="bg1"/>
                  </a:solidFill>
                  <a:latin typeface="Public Sans Medium" pitchFamily="2" charset="77"/>
                </a:rPr>
                <a:t>.</a:t>
              </a:r>
              <a:endParaRPr lang="en-US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564A7F-7389-2364-0969-DDA2D88CA5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1205114"/>
            <a:ext cx="7893161" cy="2809347"/>
            <a:chOff x="428978" y="1205114"/>
            <a:chExt cx="7893161" cy="28093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227D-FD54-CF22-4154-78F194FC11C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1868572"/>
              <a:ext cx="7879644" cy="2145889"/>
              <a:chOff x="428978" y="1868572"/>
              <a:chExt cx="7879644" cy="2145889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9EB27959-063E-A5DF-68AF-DE4C4B8811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1868572"/>
                <a:ext cx="7879644" cy="2145889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68F29-9413-00F6-7CEC-65BDE24B4FBF}"/>
                  </a:ext>
                </a:extLst>
              </p:cNvPr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8435" y="2101564"/>
                <a:ext cx="7431832" cy="168116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>
                  <a:spcAft>
                    <a:spcPts val="500"/>
                  </a:spcAft>
                  <a:buSzPct val="80000"/>
                </a:pPr>
                <a:r>
                  <a:rPr lang="az-Cyrl-AZ" sz="1500" b="1" dirty="0">
                    <a:solidFill>
                      <a:srgbClr val="002664"/>
                    </a:solidFill>
                    <a:latin typeface="Public Sans Medium" pitchFamily="2" charset="77"/>
                  </a:rPr>
                  <a:t>Шинжилгээний төрлүүд</a:t>
                </a:r>
                <a:endParaRPr lang="en-US" sz="1500" b="1" dirty="0">
                  <a:solidFill>
                    <a:srgbClr val="002664"/>
                  </a:solidFill>
                  <a:latin typeface="Public Sans Medium" pitchFamily="2" charset="77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az-Cyrl-AZ" sz="1500" b="1" dirty="0">
                    <a:solidFill>
                      <a:srgbClr val="002664"/>
                    </a:solidFill>
                    <a:latin typeface="Public Sans Medium" pitchFamily="2" charset="77"/>
                  </a:rPr>
                  <a:t>Эсрэг биетийн шинжилгээ</a:t>
                </a:r>
                <a:r>
                  <a:rPr lang="az-Cyrl-AZ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: өмнө нь гепатит </a:t>
                </a:r>
                <a:r>
                  <a:rPr lang="en-US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C-</a:t>
                </a:r>
                <a:r>
                  <a:rPr lang="az-Cyrl-AZ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ийн халдвар авч байсан эсэхийг</a:t>
                </a:r>
                <a:r>
                  <a:rPr lang="mn-MN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 </a:t>
                </a:r>
                <a:r>
                  <a:rPr lang="az-Cyrl-AZ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шинжилдэг. </a:t>
                </a: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en-US" sz="1500" b="1" dirty="0">
                    <a:solidFill>
                      <a:srgbClr val="002664"/>
                    </a:solidFill>
                    <a:latin typeface="Public Sans Medium" pitchFamily="2" charset="77"/>
                  </a:rPr>
                  <a:t>PCR </a:t>
                </a:r>
                <a:r>
                  <a:rPr lang="az-Cyrl-AZ" sz="1500" b="1" dirty="0">
                    <a:solidFill>
                      <a:srgbClr val="002664"/>
                    </a:solidFill>
                    <a:latin typeface="Public Sans Medium" pitchFamily="2" charset="77"/>
                  </a:rPr>
                  <a:t>шинжилгээ: </a:t>
                </a:r>
                <a:r>
                  <a:rPr lang="mn-MN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од</a:t>
                </a:r>
                <a:r>
                  <a:rPr lang="az-Cyrl-AZ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оо гепатит </a:t>
                </a:r>
                <a:r>
                  <a:rPr lang="en-US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C-</a:t>
                </a:r>
                <a:r>
                  <a:rPr lang="az-Cyrl-AZ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ийн халдвар байгаа эсэхийг шинжилдэг.</a:t>
                </a:r>
                <a:endParaRPr lang="en-US" sz="1500" dirty="0">
                  <a:solidFill>
                    <a:srgbClr val="002664"/>
                  </a:solidFill>
                  <a:latin typeface="Public Sans ExtraLight" pitchFamily="2" charset="77"/>
                </a:endParaRPr>
              </a:p>
              <a:p>
                <a:pPr marL="342900" indent="-342900">
                  <a:lnSpc>
                    <a:spcPct val="125000"/>
                  </a:lnSpc>
                  <a:spcAft>
                    <a:spcPts val="500"/>
                  </a:spcAft>
                  <a:buClr>
                    <a:srgbClr val="00C296"/>
                  </a:buClr>
                  <a:buSzPct val="120000"/>
                  <a:buFont typeface="Wingdings" pitchFamily="2" charset="2"/>
                  <a:buChar char="ü"/>
                </a:pPr>
                <a:r>
                  <a:rPr lang="az-Cyrl-AZ" sz="1500" b="1" dirty="0">
                    <a:solidFill>
                      <a:srgbClr val="002664"/>
                    </a:solidFill>
                    <a:latin typeface="Public Sans Medium" pitchFamily="2" charset="77"/>
                  </a:rPr>
                  <a:t>Хатсан цусны толбо (</a:t>
                </a:r>
                <a:r>
                  <a:rPr lang="en-US" sz="1500" b="1" dirty="0">
                    <a:solidFill>
                      <a:srgbClr val="002664"/>
                    </a:solidFill>
                    <a:latin typeface="Public Sans Medium" pitchFamily="2" charset="77"/>
                  </a:rPr>
                  <a:t>DBS) </a:t>
                </a:r>
                <a:r>
                  <a:rPr lang="az-Cyrl-AZ" sz="1500" b="1" dirty="0">
                    <a:solidFill>
                      <a:srgbClr val="002664"/>
                    </a:solidFill>
                    <a:latin typeface="Public Sans Medium" pitchFamily="2" charset="77"/>
                  </a:rPr>
                  <a:t>шинжилгээ: </a:t>
                </a:r>
                <a:r>
                  <a:rPr lang="az-Cyrl-AZ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цусанд гепатит </a:t>
                </a:r>
                <a:r>
                  <a:rPr lang="en-US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C </a:t>
                </a:r>
                <a:r>
                  <a:rPr lang="az-Cyrl-AZ" sz="1500" dirty="0">
                    <a:solidFill>
                      <a:srgbClr val="002664"/>
                    </a:solidFill>
                    <a:latin typeface="Public Sans Medium" pitchFamily="2" charset="77"/>
                  </a:rPr>
                  <a:t>байгаа эсэхийг шинжилнэ.</a:t>
                </a:r>
                <a:endParaRPr lang="en-US" sz="1500" dirty="0">
                  <a:solidFill>
                    <a:srgbClr val="002664"/>
                  </a:solidFill>
                  <a:latin typeface="Public Sans ExtraLight" pitchFamily="2" charset="77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0F3ED7-746D-202E-D1E6-5DD4695906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5789" y="1205114"/>
              <a:ext cx="1276350" cy="203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1C58BC8-A8B1-40B8-F30F-85E0660FE5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28978" y="4310101"/>
            <a:ext cx="8392723" cy="2413000"/>
            <a:chOff x="428978" y="4310101"/>
            <a:chExt cx="8392723" cy="2413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C11A4D5-5C41-49E8-619E-463DCC9D85A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28978" y="4382597"/>
              <a:ext cx="7879644" cy="1668247"/>
              <a:chOff x="428978" y="4382597"/>
              <a:chExt cx="7879644" cy="1668247"/>
            </a:xfrm>
          </p:grpSpPr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F049304D-3EDD-A47E-92B4-C6012C6773CF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28978" y="4382597"/>
                <a:ext cx="7879644" cy="1668247"/>
              </a:xfrm>
              <a:prstGeom prst="roundRect">
                <a:avLst>
                  <a:gd name="adj" fmla="val 827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DE0C059-C577-D28C-5121-00A0C94997A5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628435" y="4641564"/>
                <a:ext cx="7318943" cy="1330258"/>
                <a:chOff x="628435" y="4641564"/>
                <a:chExt cx="7318943" cy="1330258"/>
              </a:xfrm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B9035A7-050E-BDCE-4381-7483DC82B239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628435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mn-MN" sz="1600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Ш</a:t>
                  </a:r>
                  <a:r>
                    <a:rPr lang="az-Cyrl-AZ" sz="1600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инжилгээ </a:t>
                  </a:r>
                  <a:r>
                    <a:rPr lang="mn-MN" sz="1600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хаана </a:t>
                  </a:r>
                  <a:r>
                    <a:rPr lang="az-Cyrl-AZ" sz="1600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хийлгэх вэ</a:t>
                  </a:r>
                  <a:r>
                    <a:rPr lang="en-US" sz="1600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6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az-Cyrl-AZ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Өрхийн эмч (</a:t>
                  </a:r>
                  <a:r>
                    <a:rPr lang="en-US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GP)</a:t>
                  </a: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NSW </a:t>
                  </a:r>
                  <a:r>
                    <a:rPr lang="az-Cyrl-AZ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мужийн Бэлгийн Эрүүл мэндийн эмнэлэгүүд</a:t>
                  </a:r>
                  <a:endParaRPr lang="en-US" sz="16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</p:txBody>
            </p:sp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75A5C37-1BCE-24E5-2639-19C75DCA1FE3}"/>
                    </a:ext>
                  </a:extLst>
                </p:cNvPr>
                <p:cNvSpPr txBox="1"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4365057" y="4641564"/>
                  <a:ext cx="3582321" cy="13302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500"/>
                    </a:spcAft>
                    <a:buSzPct val="80000"/>
                  </a:pPr>
                  <a:r>
                    <a:rPr lang="en-US" sz="1600" b="1" dirty="0">
                      <a:solidFill>
                        <a:srgbClr val="002664"/>
                      </a:solidFill>
                      <a:latin typeface="Public Sans Medium" pitchFamily="2" charset="77"/>
                    </a:rPr>
                    <a:t> </a:t>
                  </a:r>
                  <a:endParaRPr lang="en-US" sz="16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mn-MN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Австралийн Гэр бүл Төлөвлөлтийн Үйлчилгээ</a:t>
                  </a:r>
                  <a:endParaRPr lang="az-Cyrl-AZ" sz="16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  <a:p>
                  <a:pPr marL="342900" indent="-342900">
                    <a:lnSpc>
                      <a:spcPct val="125000"/>
                    </a:lnSpc>
                    <a:spcAft>
                      <a:spcPts val="500"/>
                    </a:spcAft>
                    <a:buClr>
                      <a:srgbClr val="00C296"/>
                    </a:buClr>
                    <a:buSzPct val="120000"/>
                    <a:buFont typeface="Wingdings" pitchFamily="2" charset="2"/>
                    <a:buChar char="ü"/>
                  </a:pPr>
                  <a:r>
                    <a:rPr lang="en-US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DBS </a:t>
                  </a:r>
                  <a:r>
                    <a:rPr lang="az-Cyrl-AZ" sz="1600" dirty="0">
                      <a:solidFill>
                        <a:srgbClr val="002664"/>
                      </a:solidFill>
                      <a:latin typeface="Public Sans ExtraLight" pitchFamily="2" charset="77"/>
                    </a:rPr>
                    <a:t>шинжилгээг цахимаар</a:t>
                  </a:r>
                  <a:endParaRPr lang="en-US" sz="1600" dirty="0">
                    <a:solidFill>
                      <a:srgbClr val="002664"/>
                    </a:solidFill>
                    <a:latin typeface="Public Sans ExtraLight" pitchFamily="2" charset="77"/>
                  </a:endParaRPr>
                </a:p>
              </p:txBody>
            </p:sp>
          </p:grp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64013E-1C20-60CE-E94F-31A986AFDF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58051" y="4310101"/>
              <a:ext cx="1263650" cy="241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FB7BCD-287D-4287-9DF4-E9B114E31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100" y="-686505"/>
            <a:ext cx="3467100" cy="2038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C-</a:t>
            </a: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шинжилгээнд хэн хамрагдах хэрэгтэй вэ?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Хэрэв та Гепатит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C-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ийн халдвар ихтэй улсад төрсөн эсвэл амьдарч байсан бол гепатит 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С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-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ийн шинжилгээ хийлгэх хэрэгтэй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1688781"/>
            <a:ext cx="7573027" cy="3552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Дараах тохиолдолд гепатит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C-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ийн шинжилгээ хийлгэх хэрэгтэй: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Г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адаад улсад цус сэлбэлт, вакцин, мэс засал эсвэл эрүүл мэндийн, шүдний эмчилгээ хийлгэсэн 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З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үслэг хийх, бумба тавих, гуаша зэрэг уламжлалт анагаах эмчилгээ хийлгэсэн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Г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эсвэл ХДХВ-тэй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ийлгэсэн шивээс эсвэл цоолборыг ариутгасан төхөөрөмжөөр хийсэн гэдэгт эргэлзэж байгаа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Мансууруулах бодис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, стеройд тар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ьж хэрэглэдэг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, эсвэл тариураа бусадтай дамжуулан хэрэгл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эж байсан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орих газарт хоригдож байсан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Австралид 1990 оны 2 сараас өмнө цус сэлбүүлсэн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0C41EB-AA13-F4DF-5F65-FEC2B3D0E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8783" y="1677985"/>
            <a:ext cx="2165350" cy="2165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33727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С-г хэрхэн эмчилдэг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2482971"/>
            <a:ext cx="7262114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Уг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 эм нь:</a:t>
            </a:r>
            <a:endParaRPr lang="en-US" sz="2000" b="1" dirty="0"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Биеэс вирус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 устгадаг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8-12 долоо хоногийн турш хэрэглэ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 шаардлагатай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Маш бага эсвэл ямар ч гаж нөлөөгүй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гэмтэл, элэгний хавдрын эрсд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лийг бууруулдаг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Медикэйр карттай бол өртөг багатай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тэй хүмүүсийн 95%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-ийг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ил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дэг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E1E75-3F4A-A4DA-73A4-B1CF04D297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30513" y="1341098"/>
            <a:ext cx="6182805" cy="8417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С-г Вирус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ийн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 эсрэг шууд үйлдэлтэй бэлдмэл (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DAAs)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нэртэй эмээр эмчилдэг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20C29B-351A-A627-DF74-C56DF13CFB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14" y="-666045"/>
            <a:ext cx="4196593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6766385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C-</a:t>
            </a: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ийн халдвараас өөрийгөө хэрхэн хамгаалах вэ? 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5926" y="2022895"/>
            <a:ext cx="8629052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Шүдний сойз, сахлын татуурга зэрэг хувийн эд зүйлсээ бусдад дамжуулахгүй байх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Шивээс болон арьсны цоолборыг ариун (цэвэр) багаж ашиглан зөвшөөрөлтэй, мэргэжлийн хүнээр хийлгэх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Эрүүл мэндийн болон шүдний эмчилгээг зөвхөн зөвшөөрөлтэй, мэргэжлийн хүнээр хийлгэх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Бэлгийн харилцаанд орохдоо бэлгэвч болон тосолгоо гель хэрэглэх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Гадаад улсад аялах үед эрүүл мэндийн болон шүдний эмчилгээ хийлгэхдээ хянуур байх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Цустай харьцахдаа бээлий өмсөх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Тариурыг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бусдад 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хэзээ ч дамжуулахгүй байх</a:t>
            </a:r>
            <a:endParaRPr lang="en-US" dirty="0">
              <a:latin typeface="Public Sans ExtraLigh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86AF22-B854-4F5C-C8E1-227B731325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289" y="1538817"/>
            <a:ext cx="1574800" cy="14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333ED726-2DB3-C9CB-6465-0A1D97C5D5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С-тэй холбоотой сөрөг хандлагын талаар ойлгох нь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EC0742-1FC2-279F-830C-348B7C2F86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145094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Халдварт гепатиттай олон хүн дараах шалтгаанаар сөрөг шүүмжлэлд өртдөг: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ru-RU" sz="2000" dirty="0">
                <a:solidFill>
                  <a:srgbClr val="002664"/>
                </a:solidFill>
                <a:latin typeface="Public Sans ExtraLight" pitchFamily="2" charset="77"/>
              </a:rPr>
              <a:t>Хэрхэн гепатит С-ийн халдвар авсан талаарх бусдын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таамаг төсөөлөл</a:t>
            </a:r>
            <a:endParaRPr lang="ru-RU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ru-RU" sz="2000" dirty="0">
                <a:solidFill>
                  <a:srgbClr val="002664"/>
                </a:solidFill>
                <a:latin typeface="Public Sans ExtraLight" pitchFamily="2" charset="77"/>
              </a:rPr>
              <a:t>Гепатит С-тэй холбоотой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зан үйлүүд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CB1B55-6796-0F51-5FC9-9F67DB622B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4804215"/>
            <a:ext cx="5905936" cy="1062579"/>
            <a:chOff x="5484554" y="4804215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4384726D-DC1A-4D61-8882-627734092B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804215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9AD9A5-22AC-203D-002E-A2D3CB56998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4981562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z-Cyrl-AZ" sz="2000" b="1" dirty="0">
                  <a:solidFill>
                    <a:srgbClr val="BBDFFF"/>
                  </a:solidFill>
                  <a:latin typeface="Public Sans Medium" pitchFamily="2" charset="77"/>
                </a:rPr>
                <a:t>Сөрөг хандлагын улмаас эрүүл мэндийн тусламж, үйлчилгээ үзүүлэхэд хүндрэл тулгардаг</a:t>
              </a:r>
              <a:r>
                <a:rPr lang="mn-MN" sz="2000" b="1" dirty="0">
                  <a:solidFill>
                    <a:srgbClr val="BBDFFF"/>
                  </a:solidFill>
                  <a:latin typeface="Public Sans Medium" pitchFamily="2" charset="77"/>
                </a:rPr>
                <a:t>.</a:t>
              </a:r>
              <a:endParaRPr lang="en-US" sz="2000" b="1" dirty="0">
                <a:solidFill>
                  <a:srgbClr val="BBDFFF"/>
                </a:solidFill>
                <a:latin typeface="Public Sans Medium" pitchFamily="2" charset="77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C19AD4B-0B85-030B-24C4-98773F31CFA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237090"/>
            <a:ext cx="5905936" cy="1062580"/>
            <a:chOff x="5484554" y="3237090"/>
            <a:chExt cx="5905936" cy="1062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B8791226-7D7D-22B9-68B8-62E20324C0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237090"/>
              <a:ext cx="5905936" cy="1062580"/>
            </a:xfrm>
            <a:prstGeom prst="roundRect">
              <a:avLst>
                <a:gd name="adj" fmla="val 8275"/>
              </a:avLst>
            </a:prstGeom>
            <a:solidFill>
              <a:srgbClr val="7DB1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6C7D11-B4F1-EA86-0270-3F4DE1F20C3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01570"/>
              <a:ext cx="590593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z-Cyrl-AZ" sz="2000" b="1" dirty="0">
                  <a:solidFill>
                    <a:srgbClr val="002664"/>
                  </a:solidFill>
                  <a:latin typeface="Public Sans Medium" pitchFamily="2" charset="77"/>
                </a:rPr>
                <a:t>Эдгээрээс болж хүмүүс гепатит </a:t>
              </a: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C-</a:t>
              </a:r>
              <a:r>
                <a:rPr lang="az-Cyrl-AZ" sz="2000" b="1" dirty="0">
                  <a:solidFill>
                    <a:srgbClr val="002664"/>
                  </a:solidFill>
                  <a:latin typeface="Public Sans Medium" pitchFamily="2" charset="77"/>
                </a:rPr>
                <a:t>ийн халдварынхаа талаар ярихаас эмээдэг</a:t>
              </a:r>
              <a:r>
                <a:rPr lang="mn-MN" sz="2000" b="1" dirty="0">
                  <a:solidFill>
                    <a:srgbClr val="002664"/>
                  </a:solidFill>
                  <a:latin typeface="Public Sans Medium" pitchFamily="2" charset="77"/>
                </a:rPr>
                <a:t>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8D38677-D4DC-5E8E-E4F7-536AB5A21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817" y="478476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Хэнд хэл</a:t>
            </a:r>
            <a:r>
              <a:rPr lang="mn-M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эх хэрэгтэй, 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хэнд хэлэх</a:t>
            </a:r>
            <a:r>
              <a:rPr lang="mn-MN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шаардлагагүй </a:t>
            </a:r>
            <a:r>
              <a:rPr lang="az-Cyrl-AZ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вэ?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E706E-EC05-5160-7E1D-2222C1CAB1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825418"/>
            <a:ext cx="623331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Хуульд заасн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аар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дараах тохиолдолд заавал хэлэх шаардлагатай: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Цусаа хандивлахдаа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Эрхтэн эсвэл эр бэлгийн эс хандивлахдаа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Эрүүл мэндийн даатгалын хүсэлт гаргахдаа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Австралийн Батлан Хамгаалах Хүчинд ажилд орохдоо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Австралид амьдрах визний хүсэлт гаргахдаа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Эрүүл мэндийн тусламж үйлчилгээ үзүүлдэг эрүүл мэндийн ажилтан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B6CB8-D5A8-8EDE-BFD0-A1B443A88F1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825418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Та дараах хүмүүст хэлэх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 албагүй: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Ажлын удирдлагууддаа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Хамт ажилладаг эсвэл сурдаг хүмүүст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Гэр бүлийн гишүүддээ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81D5593-B9F7-73B5-134F-0B836B63AC3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377539" y="4145452"/>
            <a:ext cx="2520950" cy="2032000"/>
            <a:chOff x="9377539" y="4359941"/>
            <a:chExt cx="2520950" cy="2032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8B2A065-6CF1-9A93-078B-B79352499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7539" y="4359941"/>
              <a:ext cx="2520950" cy="2032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8A1564-DD5E-9F73-F9BC-11B8F6E68F3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50400" y="4538133"/>
              <a:ext cx="2201334" cy="13659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Эмч таныг гепатит </a:t>
              </a:r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C-</a:t>
              </a:r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тэй гэдгийг таны гэр бүлд хэлэх ёсгүй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.</a:t>
              </a:r>
              <a:endParaRPr lang="en-US" sz="2000" dirty="0">
                <a:solidFill>
                  <a:schemeClr val="bg1"/>
                </a:solidFill>
                <a:latin typeface="Public Sans ExtraLigh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C-тэй холбоотой тусламж хаанаас авах 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469B26F-BCFE-ADDC-4752-2FA2130A782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3C0AA0B-E8AF-0674-F10C-E8C2C0B742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az-Cyrl-AZ" sz="2000" b="1" dirty="0">
                  <a:solidFill>
                    <a:srgbClr val="002664"/>
                  </a:solidFill>
                </a:rPr>
                <a:t>Элэгний нарийн мэргэжлийн эмнэлэг, мэргэжилтнүүд</a:t>
              </a:r>
              <a:r>
                <a:rPr lang="en-PH" sz="2000" dirty="0">
                  <a:solidFill>
                    <a:srgbClr val="002664"/>
                  </a:solidFill>
                  <a:latin typeface="Public Sans Medium"/>
                </a:rPr>
                <a:t> -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1800 803 990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5FA031-FD24-4A55-6DCA-ABAF7CBA26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3F158079-5B20-BD7A-EAB4-64A12DD9C14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3A9CD-1607-3C29-FBE0-5E6833158DC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az-Cyrl-AZ" b="1" dirty="0">
                  <a:solidFill>
                    <a:srgbClr val="002664"/>
                  </a:solidFill>
                </a:rPr>
                <a:t>Бэлгийн эрүүл мэндийн </a:t>
              </a:r>
              <a:endParaRPr lang="en-PH" b="1" dirty="0">
                <a:solidFill>
                  <a:srgbClr val="002664"/>
                </a:solidFill>
              </a:endParaRP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az-Cyrl-AZ" b="1" dirty="0">
                  <a:solidFill>
                    <a:srgbClr val="002664"/>
                  </a:solidFill>
                </a:rPr>
                <a:t>эмнэлэгүүд </a:t>
              </a:r>
              <a:r>
                <a:rPr lang="en-PH" b="1" dirty="0">
                  <a:solidFill>
                    <a:srgbClr val="002664"/>
                  </a:solidFill>
                  <a:latin typeface="Public Sans Medium"/>
                </a:rPr>
                <a:t>- 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1800 451 624 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sz="1600" dirty="0">
                <a:latin typeface="Public Sans ExtraLight" pitchFamily="2" charset="77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D18E59-1EED-94A4-EBE5-6F7544FB40F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F96491E-5965-BA7B-A710-A42C2792A0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A6D2DE-187A-2668-40AB-4F6B070D09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b="1" dirty="0">
                  <a:solidFill>
                    <a:srgbClr val="002664"/>
                  </a:solidFill>
                </a:rPr>
                <a:t>Multicultural HIV and Hepatitis Service - </a:t>
              </a:r>
              <a:r>
                <a:rPr lang="az-Cyrl-AZ" b="1" dirty="0">
                  <a:solidFill>
                    <a:srgbClr val="002664"/>
                  </a:solidFill>
                </a:rPr>
                <a:t>ХДХВ болон Гепатитын Олон соёлт Тусламж үйлчилгээ (</a:t>
              </a:r>
              <a:r>
                <a:rPr lang="en-AU" b="1" dirty="0">
                  <a:solidFill>
                    <a:srgbClr val="002664"/>
                  </a:solidFill>
                  <a:latin typeface="Public Sans Medium"/>
                </a:rPr>
                <a:t>MHAHS)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www.mhahs.org.au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393FC9-36E2-17D5-63BF-8C63E1E7C70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CD192D4F-C77B-1CB6-DE05-A3635E901B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779E68-671A-2099-FF34-7986EFAAC88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sz="2000" b="1" dirty="0">
                  <a:solidFill>
                    <a:srgbClr val="002664"/>
                  </a:solidFill>
                  <a:latin typeface="Public Sans Medium" pitchFamily="2" charset="77"/>
                </a:rPr>
                <a:t>General Practitioner - </a:t>
              </a:r>
              <a:r>
                <a:rPr lang="az-Cyrl-AZ" sz="2000" b="1" dirty="0">
                  <a:solidFill>
                    <a:srgbClr val="002664"/>
                  </a:solidFill>
                  <a:latin typeface="Public Sans Medium" pitchFamily="2" charset="77"/>
                </a:rPr>
                <a:t>Ө</a:t>
              </a:r>
              <a:r>
                <a:rPr lang="mn-MN" sz="2000" b="1" dirty="0">
                  <a:solidFill>
                    <a:srgbClr val="002664"/>
                  </a:solidFill>
                  <a:latin typeface="Public Sans Medium" pitchFamily="2" charset="77"/>
                </a:rPr>
                <a:t>рхийн эмч </a:t>
              </a:r>
              <a:r>
                <a:rPr lang="en-AU" sz="2000" b="1" dirty="0">
                  <a:solidFill>
                    <a:srgbClr val="002664"/>
                  </a:solidFill>
                  <a:latin typeface="Public Sans Medium" pitchFamily="2" charset="77"/>
                </a:rPr>
                <a:t>(GP)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F9563D-CD9A-F250-1873-3A9F844B831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FE75C2D-1F5F-BCCE-E081-CC45FECED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5A96EF-4128-F9B6-3933-E6972CFBD6E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mn-MN" sz="2000" b="1" dirty="0">
                  <a:solidFill>
                    <a:srgbClr val="002664"/>
                  </a:solidFill>
                  <a:latin typeface="Public Sans Medium"/>
                </a:rPr>
                <a:t>Гепатит </a:t>
              </a:r>
              <a:r>
                <a:rPr lang="en-AU" sz="2000" b="1" dirty="0">
                  <a:solidFill>
                    <a:srgbClr val="002664"/>
                  </a:solidFill>
                  <a:latin typeface="Public Sans Medium"/>
                </a:rPr>
                <a:t>NSW </a:t>
              </a:r>
              <a:r>
                <a:rPr lang="en-PH" sz="2000" b="1" dirty="0">
                  <a:solidFill>
                    <a:srgbClr val="002664"/>
                  </a:solidFill>
                  <a:latin typeface="Public Sans Medium"/>
                </a:rPr>
                <a:t>- </a:t>
              </a: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BA917C-751F-E2E2-87CC-7F0BD72D7BF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F328034-CA00-B5E3-ED39-376BC86811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3FC17D3-3F8C-65E3-33A1-597432879E0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z-Cyrl-AZ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Медикэйр шаардлагагүй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Эх хэл дээрээ тусла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мж авах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Та өөрийн эмч, эрүүл мэндийн үйлчилгээ үзүүлэгчтэй эх хэл дээрээ ярьж туслалцаа авах шаардлагатай бол: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Орчуулга, Хэлмэрчийн Үйлчилгээ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TIS)-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ний утас 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Энэ үйлчилгээ нь үнэ төлбөргүй бөгөөд таны нууцлалыг хадгална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Үйлчилгээний ажилтанд хандаж хэлмэрч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ийн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үнэ төлбөргүй</a:t>
            </a:r>
            <a:r>
              <a:rPr lang="mn-MN" sz="2000">
                <a:solidFill>
                  <a:srgbClr val="002664"/>
                </a:solidFill>
                <a:latin typeface="Public Sans ExtraLight" pitchFamily="2" charset="77"/>
              </a:rPr>
              <a:t> үйлчилгээ</a:t>
            </a:r>
            <a:r>
              <a:rPr lang="az-Cyrl-AZ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захиалаарай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E11D33-530A-6528-E558-393ABA7C3B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F28C1-D659-9DEF-F868-4B5AF9922A6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93D20E-0F5D-2973-5142-4E9417D246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Ө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нөөдөр юу мэдэж авсан бэ?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Үнэн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 үү,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Худал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 уу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тэй хүнтэй үнсэлцсэнээр гепатит С-гийн халдвар авч болно.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Бусадтай хоол хувааж идсэнээр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гийн халдвар авдаг.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Вакцин хийлгэснээр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гийн халдвар авахаас өөрийгөө хамгаалж болно.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Гадаад улсад хийлгэсэн шивээсийг ариутгасан төхөөрөмжөөр хийсэн гэдэгт эргэлзэж байгаа бол шинжилгээ хийлгэх шаардлагатай.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813BFB-24EA-4499-1531-67E2444A7B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77" y="-1174045"/>
            <a:ext cx="6559550" cy="10572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Гол санаа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641600"/>
            <a:ext cx="8008040" cy="21843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нь гепатит С вирусээр үүсгэгддэг элэгний халдвар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Халдвартай цусаар дамжин цусаар халдварладаг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Эмчилгээ хийлгэхгүй бол элгийг ноцтой гэмтээдэг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Т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ус вирус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 халдвар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авсан олон хүн үүнийгээ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мэддэггүй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Вакцин байхгүй хэдий ч эмчилгээ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байгаа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С-гийн эмчилгээ 95%-ийн үр дүнтэй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z-Cyrl-AZ" sz="4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Асуулт бий юу</a:t>
            </a:r>
            <a:r>
              <a:rPr lang="en-AU" sz="4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az-Cyrl-AZ" sz="48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Боловсруулсан: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cs typeface="Poppins" panose="00000500000000000000" pitchFamily="2" charset="0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cs typeface="Poppins" panose="00000500000000000000" pitchFamily="2" charset="0"/>
              </a:rPr>
            </a:br>
            <a:r>
              <a:rPr lang="en-US" sz="4000" b="1" dirty="0">
                <a:solidFill>
                  <a:srgbClr val="002664"/>
                </a:solidFill>
                <a:cs typeface="Poppins" panose="00000500000000000000" pitchFamily="2" charset="0"/>
              </a:rPr>
              <a:t>and Hepatitis Service</a:t>
            </a:r>
          </a:p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cs typeface="Poppins" panose="00000500000000000000" pitchFamily="2" charset="0"/>
              </a:rPr>
              <a:t> (</a:t>
            </a:r>
            <a:r>
              <a:rPr lang="az-Cyrl-AZ" sz="4000" b="1" dirty="0">
                <a:solidFill>
                  <a:srgbClr val="002664"/>
                </a:solidFill>
                <a:cs typeface="Poppins" panose="00000500000000000000" pitchFamily="2" charset="0"/>
              </a:rPr>
              <a:t>ХДХВ болон Гепатитын </a:t>
            </a:r>
            <a:endParaRPr lang="en-PH" sz="4000" b="1" dirty="0">
              <a:solidFill>
                <a:srgbClr val="002664"/>
              </a:solidFill>
              <a:cs typeface="Poppins" panose="00000500000000000000" pitchFamily="2" charset="0"/>
            </a:endParaRPr>
          </a:p>
          <a:p>
            <a:pPr>
              <a:lnSpc>
                <a:spcPts val="4500"/>
              </a:lnSpc>
            </a:pPr>
            <a:r>
              <a:rPr lang="az-Cyrl-AZ" sz="4000" b="1" dirty="0">
                <a:solidFill>
                  <a:srgbClr val="002664"/>
                </a:solidFill>
                <a:cs typeface="Poppins" panose="00000500000000000000" pitchFamily="2" charset="0"/>
              </a:rPr>
              <a:t>Олон соёлт Тусламж үйлчилгээ</a:t>
            </a:r>
            <a:r>
              <a:rPr lang="en-PH" sz="4000" b="1" dirty="0">
                <a:solidFill>
                  <a:srgbClr val="002664"/>
                </a:solidFill>
                <a:cs typeface="Poppins" panose="00000500000000000000" pitchFamily="2" charset="0"/>
              </a:rPr>
              <a:t>)</a:t>
            </a:r>
            <a:endParaRPr lang="en-US" sz="4000" b="1" dirty="0">
              <a:solidFill>
                <a:srgbClr val="002664"/>
              </a:solidFill>
              <a:cs typeface="Poppins" panose="00000500000000000000" pitchFamily="2" charset="0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FE6C05-153B-11F9-EA2D-F831510F1180}"/>
              </a:ext>
            </a:extLst>
          </p:cNvPr>
          <p:cNvSpPr txBox="1"/>
          <p:nvPr/>
        </p:nvSpPr>
        <p:spPr>
          <a:xfrm>
            <a:off x="651850" y="733331"/>
            <a:ext cx="3902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085F260-8C29-4329-BE3F-5219EC6D4895}"/>
</file>

<file path=customXml/itemProps2.xml><?xml version="1.0" encoding="utf-8"?>
<ds:datastoreItem xmlns:ds="http://schemas.openxmlformats.org/officeDocument/2006/customXml" ds:itemID="{D1939163-7F0C-4DDF-B0E0-FD17438609FF}"/>
</file>

<file path=customXml/itemProps3.xml><?xml version="1.0" encoding="utf-8"?>
<ds:datastoreItem xmlns:ds="http://schemas.openxmlformats.org/officeDocument/2006/customXml" ds:itemID="{5E9C20FB-FAC6-481B-AE45-D7E3A9E656F0}"/>
</file>

<file path=docProps/app.xml><?xml version="1.0" encoding="utf-8"?>
<Properties xmlns="http://schemas.openxmlformats.org/officeDocument/2006/extended-properties" xmlns:vt="http://schemas.openxmlformats.org/officeDocument/2006/docPropsVTypes">
  <TotalTime>5259</TotalTime>
  <Words>1269</Words>
  <Application>Microsoft Office PowerPoint</Application>
  <PresentationFormat>Widescreen</PresentationFormat>
  <Paragraphs>184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Гепатит C-ийн талаар мэдэх нь яагаад чухал вэ?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Гепатит C-ийн халдвараас өөрийгөө хэрхэн хамгаалах вэ?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99</cp:revision>
  <dcterms:created xsi:type="dcterms:W3CDTF">2025-06-03T07:12:24Z</dcterms:created>
  <dcterms:modified xsi:type="dcterms:W3CDTF">2025-09-29T00:35:13Z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2025-09-29T00:33:51Z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0c5668a9-248f-44c5-a869-e73ed5ebddd0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