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notesSlides/notesSlide2.xml" ContentType="application/vnd.openxmlformats-officedocument.presentationml.notesSlide+xml"/>
  <Override PartName="/ppt/notesSlides/notesSlide1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3.xml" ContentType="application/vnd.openxmlformats-officedocument.presentationml.notesSlide+xml"/>
  <Override PartName="/ppt/notesMasters/notesMaster1.xml" ContentType="application/vnd.openxmlformats-officedocument.presentationml.notesMaster+xml"/>
  <Override PartName="/ppt/theme/theme1.xml" ContentType="application/vnd.openxmlformats-officedocument.theme+xml"/>
  <Override PartName="/ppt/theme/theme2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custom.xml" ContentType="application/vnd.openxmlformats-officedocument.custom-properties+xml"/>
  <Override PartName="/docProps/app.xml" ContentType="application/vnd.openxmlformats-officedocument.extended-properties+xml"/>
  <Override PartName="/docProps/core.xml" ContentType="application/vnd.openxmlformats-package.core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3"/>
  </p:notesMasterIdLst>
  <p:sldIdLst>
    <p:sldId id="256" r:id="rId2"/>
    <p:sldId id="258" r:id="rId3"/>
    <p:sldId id="257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6" r:id="rId21"/>
    <p:sldId id="277" r:id="rId2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2664"/>
    <a:srgbClr val="7DB1FF"/>
    <a:srgbClr val="BBDFFF"/>
    <a:srgbClr val="FEE7C8"/>
    <a:srgbClr val="FFA969"/>
    <a:srgbClr val="00C296"/>
    <a:srgbClr val="B9A7FA"/>
    <a:srgbClr val="E7E1FC"/>
    <a:srgbClr val="CCF2E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–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689"/>
    <p:restoredTop sz="94626"/>
  </p:normalViewPr>
  <p:slideViewPr>
    <p:cSldViewPr snapToGrid="0">
      <p:cViewPr varScale="1">
        <p:scale>
          <a:sx n="106" d="100"/>
          <a:sy n="106" d="100"/>
        </p:scale>
        <p:origin x="1152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customXml" Target="../customXml/item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openxmlformats.org/officeDocument/2006/relationships/customXml" Target="../customXml/item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Relationship Id="rId30" Type="http://schemas.openxmlformats.org/officeDocument/2006/relationships/customXml" Target="../customXml/item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67ADA6E-3091-CA42-92F6-F9FE90BE6B55}" type="datetimeFigureOut">
              <a:rPr lang="en-US" smtClean="0"/>
              <a:t>9/29/2025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29AEB90-4346-384C-90A7-402DE92B5D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837252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9AEB90-4346-384C-90A7-402DE92B5D12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333729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9AEB90-4346-384C-90A7-402DE92B5D12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538496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9AEB90-4346-384C-90A7-402DE92B5D12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5995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9AEB90-4346-384C-90A7-402DE92B5D12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08194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9AEB90-4346-384C-90A7-402DE92B5D12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156964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9AEB90-4346-384C-90A7-402DE92B5D12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046024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124894-F36B-CF96-F0CE-8BECE9C9B67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BB0D58E-37D3-56B8-5C75-4C4F4FE1FF2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196D64C-F31C-9B1D-FBC2-56602BA524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CF943-0B87-AD45-81F6-A7A9F0A44F3F}" type="datetimeFigureOut">
              <a:rPr lang="en-US" smtClean="0"/>
              <a:t>9/29/2025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7081F69-D948-0ECA-3112-A590837B53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C65BF7C-1279-EF08-3CD7-1F83AFD569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164D0-F1D5-E746-8C23-B606447DAA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3146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1C7216-E85F-BD11-6647-5E085B0F98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00B1C87-9FEB-CEDE-F1EC-1A34BF53BC6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71A7E5F-B5BC-0680-DE8F-E4CF5C0B4B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CF943-0B87-AD45-81F6-A7A9F0A44F3F}" type="datetimeFigureOut">
              <a:rPr lang="en-US" smtClean="0"/>
              <a:t>9/29/2025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1463EFA-D00C-DF22-9010-8B7CC557E7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6CFEA91-EBEA-BDE0-9076-8A7686CAD4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164D0-F1D5-E746-8C23-B606447DAA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0492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F69290-CEA9-08F8-3737-D3C04A2678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C4884FD-CE7C-F937-FC06-93717CEDEB1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C6EC521-522B-FB23-8EE5-DF4DCEA386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CF943-0B87-AD45-81F6-A7A9F0A44F3F}" type="datetimeFigureOut">
              <a:rPr lang="en-US" smtClean="0"/>
              <a:t>9/29/2025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E6FF07E-3801-9426-C340-6EC89212AB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AA700CE-1C85-16D5-8745-E126F3FF93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164D0-F1D5-E746-8C23-B606447DAA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62109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6FD2C3-B5E4-99A9-F347-4091414915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2F00058-A46D-8483-986C-03F0959DF7D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DA9EC91-219F-021D-4D69-8FA3BD9874D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C8E38D4-609C-77A3-414B-63BD31C9C9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CF943-0B87-AD45-81F6-A7A9F0A44F3F}" type="datetimeFigureOut">
              <a:rPr lang="en-US" smtClean="0"/>
              <a:t>9/29/2025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2AA238C-B9CB-72DC-A2A6-8039B26071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8E31314-248E-0443-95D4-CC4902282B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164D0-F1D5-E746-8C23-B606447DAA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60344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3CA4DC-05D3-7D8C-B3C2-B4D4766634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9940912-161A-D85B-5D81-85207212025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81CEB8D-925D-B04D-519C-28834F687A6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EE12FCE-4BF4-8ED2-62A2-4D3934FFAAD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A5F27E4-B00A-75C4-CEF6-DDAF1D9F6AC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95B84FA-289B-3E3D-9633-F7A425B09D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CF943-0B87-AD45-81F6-A7A9F0A44F3F}" type="datetimeFigureOut">
              <a:rPr lang="en-US" smtClean="0"/>
              <a:t>9/29/2025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8161926-9184-1ABB-03A6-245C79E517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0B03426-C5F3-DCF8-A71C-953F72424D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164D0-F1D5-E746-8C23-B606447DAA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60615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83D2CA-FF95-D398-9EFE-09499BBB6F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BCFD25E-AD4C-2D60-C15E-0A600A267D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CF943-0B87-AD45-81F6-A7A9F0A44F3F}" type="datetimeFigureOut">
              <a:rPr lang="en-US" smtClean="0"/>
              <a:t>9/29/2025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8A318EF-F654-5F20-4B02-D3A3A0B999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0AAC471-7CCB-A973-D76B-23BF36CFD0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164D0-F1D5-E746-8C23-B606447DAA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92775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4019EED-6A96-A81F-8DFB-69F27FA45E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CF943-0B87-AD45-81F6-A7A9F0A44F3F}" type="datetimeFigureOut">
              <a:rPr lang="en-US" smtClean="0"/>
              <a:t>9/29/2025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0E7487C-17BC-2763-B104-6374957707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F0D6169-9D24-326A-CC48-E83C8C0657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164D0-F1D5-E746-8C23-B606447DAA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12739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E9D49A-C340-E61C-7F04-B68E8845E9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BEC10B-1CE2-21FD-EB0D-741992BC4B2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16EA11F-0575-E867-64BD-9EC344C28B2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817FE73-C346-E3CD-5791-4CE26FA8C9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CF943-0B87-AD45-81F6-A7A9F0A44F3F}" type="datetimeFigureOut">
              <a:rPr lang="en-US" smtClean="0"/>
              <a:t>9/29/2025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D904375-8C19-C47C-1413-F7FD147860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48ECED6-6F84-F9AD-BC22-A721F74212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164D0-F1D5-E746-8C23-B606447DAA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94861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9761A9-43C3-A436-6721-3FEAF02C12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00DDF1F-BF89-2B34-6E15-4B28DE66DE3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FC6B654-0B84-4F04-FF30-2E061AB59CB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156A7FF-6006-CDD1-460A-3EACC8CD34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CF943-0B87-AD45-81F6-A7A9F0A44F3F}" type="datetimeFigureOut">
              <a:rPr lang="en-US" smtClean="0"/>
              <a:t>9/29/2025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20D7174-13EC-293F-DF99-2C99E61FDA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4FC9CB4-FF9E-F29E-CD17-21BE692460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164D0-F1D5-E746-8C23-B606447DAA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28945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05413F-B0B1-8771-715F-2B0618625E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04D9999-643C-51A6-BE9A-5AAB7F6F99B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37263F1-61A9-1DC1-478F-1AAF3F2E77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CF943-0B87-AD45-81F6-A7A9F0A44F3F}" type="datetimeFigureOut">
              <a:rPr lang="en-US" smtClean="0"/>
              <a:t>9/29/2025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6AD34B8-103D-443A-7A2E-AD2229A11C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F5D5DA6-AA4C-7112-12FC-25C6C08090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164D0-F1D5-E746-8C23-B606447DAA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07858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A14F014-A57B-3168-2D84-6EF5D8F5AC9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E92D29E-5436-7A17-E572-B97A394992D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82D1368-F841-FD01-7FCD-2156623C0A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CF943-0B87-AD45-81F6-A7A9F0A44F3F}" type="datetimeFigureOut">
              <a:rPr lang="en-US" smtClean="0"/>
              <a:t>9/29/2025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FBADD84-4596-5137-2BFD-5EE4092100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9249CBA-2D5C-B1FC-6253-F1D99DFE93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164D0-F1D5-E746-8C23-B606447DAA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32979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7B694D4-FA4C-7341-E5E8-351B4B1BEF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B6EE27D-37D8-6D85-1547-BF01CD3705F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3C66AB8-057A-7913-815C-57318027776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5ACF943-0B87-AD45-81F6-A7A9F0A44F3F}" type="datetimeFigureOut">
              <a:rPr lang="en-US" smtClean="0"/>
              <a:t>9/29/2025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02664F5-0DD8-1F5B-F9BC-5B3B84E7586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3F404F9-C7A0-AA4D-48F9-9B663F11A0D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AE164D0-F1D5-E746-8C23-B606447DAA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43138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.e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7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0.e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3.e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emf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emf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emf"/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2.emf"/><Relationship Id="rId4" Type="http://schemas.openxmlformats.org/officeDocument/2006/relationships/image" Target="../media/image21.e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6.emf"/><Relationship Id="rId5" Type="http://schemas.openxmlformats.org/officeDocument/2006/relationships/image" Target="../media/image25.emf"/><Relationship Id="rId4" Type="http://schemas.openxmlformats.org/officeDocument/2006/relationships/image" Target="../media/image24.e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emf"/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emf"/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emf"/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3.e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5.em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8.emf"/><Relationship Id="rId4" Type="http://schemas.openxmlformats.org/officeDocument/2006/relationships/image" Target="../media/image37.em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6.em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e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1.emf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emf"/><Relationship Id="rId2" Type="http://schemas.openxmlformats.org/officeDocument/2006/relationships/image" Target="../media/image42.jp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emf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g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46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A7363B0D-B99A-97B2-7AE7-6EDBCE0C429F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0521" y="5436401"/>
            <a:ext cx="1327150" cy="1289050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01B37190-1D85-C943-3663-599332B33E25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300626" y="2404997"/>
            <a:ext cx="4595466" cy="1833194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lnSpc>
                <a:spcPts val="4500"/>
              </a:lnSpc>
            </a:pPr>
            <a:r>
              <a:rPr lang="en-AU" sz="4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Memahami</a:t>
            </a:r>
            <a:r>
              <a:rPr lang="en-AU" sz="4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Hepatitis C</a:t>
            </a:r>
            <a:endParaRPr lang="en-US" sz="4000" b="1" dirty="0">
              <a:solidFill>
                <a:srgbClr val="0026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088215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FD46BBB-22E6-0A29-5A1E-A24B6DC2C8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81FF0E36-F256-EC2A-EB9D-DBFEDD85EB0F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37600" y="-677333"/>
            <a:ext cx="4235450" cy="6991350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B4AF864-C814-F4BF-DDC8-BE79EC1468A2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D6BC83F-9322-A2C4-BAFD-658BBDFFB65F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2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C7971B89-04CD-7D96-A866-4271FB6620F5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title"/>
          </p:nvPr>
        </p:nvSpPr>
        <p:spPr>
          <a:xfrm>
            <a:off x="262307" y="575683"/>
            <a:ext cx="5702300" cy="1300388"/>
          </a:xfrm>
        </p:spPr>
        <p:txBody>
          <a:bodyPr anchor="t">
            <a:noAutofit/>
          </a:bodyPr>
          <a:lstStyle/>
          <a:p>
            <a:pPr>
              <a:lnSpc>
                <a:spcPts val="4200"/>
              </a:lnSpc>
            </a:pPr>
            <a:r>
              <a:rPr lang="en-AU" sz="4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Mengapa</a:t>
            </a:r>
            <a:r>
              <a:rPr lang="en-AU" sz="4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hepatitis C </a:t>
            </a:r>
            <a:r>
              <a:rPr lang="en-AU" sz="4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penting</a:t>
            </a:r>
            <a:r>
              <a:rPr lang="en-AU" sz="4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  <a:endParaRPr lang="en-US" sz="4000" b="1" dirty="0">
              <a:solidFill>
                <a:srgbClr val="0026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540DD38B-F403-B808-ADDE-40E1B05FDFDC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6389510" y="2664178"/>
            <a:ext cx="4921957" cy="1264356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>
              <a:spcAft>
                <a:spcPts val="500"/>
              </a:spcAft>
              <a:buClr>
                <a:srgbClr val="00C296"/>
              </a:buClr>
              <a:buSzPct val="120000"/>
            </a:pP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Hepatitis C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penting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karena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dapat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menyebabkan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kerusakan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hati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serius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dan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kanker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hati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jika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tidak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diobati</a:t>
            </a:r>
            <a:endParaRPr lang="en-US" sz="2000" dirty="0">
              <a:solidFill>
                <a:srgbClr val="0026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FF8DBBCA-F11E-3880-51D7-CCADDC874261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6337139" y="4117665"/>
            <a:ext cx="4974328" cy="815580"/>
            <a:chOff x="6337139" y="4117665"/>
            <a:chExt cx="4974328" cy="815580"/>
          </a:xfrm>
        </p:grpSpPr>
        <p:sp>
          <p:nvSpPr>
            <p:cNvPr id="5" name="Rounded Rectangle 4">
              <a:extLst>
                <a:ext uri="{FF2B5EF4-FFF2-40B4-BE49-F238E27FC236}">
                  <a16:creationId xmlns:a16="http://schemas.microsoft.com/office/drawing/2014/main" id="{3AE281DD-075F-06F8-615E-44C8E3E70100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6337139" y="4117665"/>
              <a:ext cx="4974328" cy="815580"/>
            </a:xfrm>
            <a:prstGeom prst="roundRect">
              <a:avLst>
                <a:gd name="adj" fmla="val 8275"/>
              </a:avLst>
            </a:prstGeom>
            <a:solidFill>
              <a:srgbClr val="00266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" name="TextBox 1">
              <a:extLst>
                <a:ext uri="{FF2B5EF4-FFF2-40B4-BE49-F238E27FC236}">
                  <a16:creationId xmlns:a16="http://schemas.microsoft.com/office/drawing/2014/main" id="{109AFE89-137F-4C43-9D50-1D8ED8CE438F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6389510" y="4346222"/>
              <a:ext cx="4921957" cy="496711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algn="ctr">
                <a:spcAft>
                  <a:spcPts val="500"/>
                </a:spcAft>
                <a:buClr>
                  <a:srgbClr val="00C296"/>
                </a:buClr>
                <a:buSzPct val="120000"/>
              </a:pPr>
              <a:r>
                <a:rPr lang="en-AU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Hepatitis C </a:t>
              </a:r>
              <a:r>
                <a:rPr lang="en-AU" b="1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dapat</a:t>
              </a:r>
              <a:r>
                <a:rPr lang="en-AU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AU" b="1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menyerang</a:t>
              </a:r>
              <a:r>
                <a:rPr lang="en-AU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AU" b="1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siapa</a:t>
              </a:r>
              <a:r>
                <a:rPr lang="en-AU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AU" b="1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saja</a:t>
              </a:r>
              <a:endParaRPr lang="en-US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98242170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18FF2633-CE9B-D563-0E91-956CC16D1669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74954" y="3785305"/>
            <a:ext cx="2673350" cy="273685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1876696E-F086-6346-83E9-E6FFF45B89E2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707" y="0"/>
            <a:ext cx="4470400" cy="8039100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7FC9ADE-EACA-459C-7A5F-216034F8422C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7E0EA01-3286-7A6D-0AC5-B68C19C0D2C4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3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5" name="Title 5">
            <a:extLst>
              <a:ext uri="{FF2B5EF4-FFF2-40B4-BE49-F238E27FC236}">
                <a16:creationId xmlns:a16="http://schemas.microsoft.com/office/drawing/2014/main" id="{568D374E-B7AB-E092-51D6-260C49A82C2E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355985" y="1503365"/>
            <a:ext cx="3741453" cy="130038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200"/>
              </a:lnSpc>
            </a:pPr>
            <a:r>
              <a:rPr lang="fi-FI" sz="32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Hari ini kita akan membahas...</a:t>
            </a:r>
            <a:endParaRPr lang="en-US" sz="3200" b="1" dirty="0">
              <a:solidFill>
                <a:srgbClr val="0026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AB4FED3-60EB-7139-58C8-875ACE1B40C7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762064" y="1503365"/>
            <a:ext cx="6986240" cy="3820989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Hepatitis C –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dasar-dasarnya</a:t>
            </a:r>
            <a:endParaRPr lang="en-US" sz="2000" dirty="0">
              <a:solidFill>
                <a:srgbClr val="0026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Bagaimana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Anda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dapat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tertular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hepatitis C</a:t>
            </a: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Menghentikan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penyebaran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hepatitis C</a:t>
            </a: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Menjalani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tes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hepatitis C</a:t>
            </a: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Menyembuhkan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hepatitis C</a:t>
            </a: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Siapa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harus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diberi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tahu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dan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siapa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                    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tidak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perlu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diberitahu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 mana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mendapatkan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informasi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                      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lebih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lanjut</a:t>
            </a:r>
            <a:endParaRPr lang="en-US" sz="2000" dirty="0">
              <a:solidFill>
                <a:srgbClr val="0026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6217736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CBFD1AE-FC5F-B9FB-AC42-D6BB8B7D2C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A946A85E-0878-F6B8-A695-B5DEC74A7AEC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20545" y="-678942"/>
            <a:ext cx="5010150" cy="6997700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A4CEF08-521F-DCA5-4102-14B6A25D3E27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0B183CC-AE5B-EF55-487C-6B06A6512505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4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13" name="Title 5">
            <a:extLst>
              <a:ext uri="{FF2B5EF4-FFF2-40B4-BE49-F238E27FC236}">
                <a16:creationId xmlns:a16="http://schemas.microsoft.com/office/drawing/2014/main" id="{0AB292A3-D680-FD7D-FE5B-0604C9434CBC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354905" y="438493"/>
            <a:ext cx="4622209" cy="130038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200"/>
              </a:lnSpc>
            </a:pPr>
            <a:r>
              <a:rPr lang="en-AU" sz="36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Apa</a:t>
            </a:r>
            <a:r>
              <a:rPr lang="en-AU" sz="36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36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itu</a:t>
            </a:r>
            <a:r>
              <a:rPr lang="en-AU" sz="36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hepatitis C</a:t>
            </a:r>
            <a:endParaRPr lang="en-US" sz="3600" b="1" dirty="0">
              <a:solidFill>
                <a:srgbClr val="0026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3C39C47-912A-71B0-A178-AADA839AEBAE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64661" y="3635022"/>
            <a:ext cx="7721247" cy="198684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Hepatitis C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adalah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virus yang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ditularkan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melalui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darah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yang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memengaruhi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hati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n-US" sz="2000" dirty="0">
              <a:solidFill>
                <a:srgbClr val="0026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Ada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obat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penyembuhan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untuk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hepatitis C.</a:t>
            </a: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Tanpa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pengobatan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hepatitis C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dapat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menyebabkan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penyakit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hati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dan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kanker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hati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n-US" sz="2000" dirty="0">
              <a:solidFill>
                <a:srgbClr val="0026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A3104332-9407-EA32-8BB1-CC58E704572B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464661" y="1966775"/>
            <a:ext cx="6647642" cy="953825"/>
            <a:chOff x="464661" y="1966775"/>
            <a:chExt cx="6647642" cy="953825"/>
          </a:xfrm>
        </p:grpSpPr>
        <p:sp>
          <p:nvSpPr>
            <p:cNvPr id="11" name="Rounded Rectangle 10">
              <a:extLst>
                <a:ext uri="{FF2B5EF4-FFF2-40B4-BE49-F238E27FC236}">
                  <a16:creationId xmlns:a16="http://schemas.microsoft.com/office/drawing/2014/main" id="{70C8B099-7FE4-FB82-2547-AB7A50C1FC8B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464661" y="1966775"/>
              <a:ext cx="6647642" cy="953825"/>
            </a:xfrm>
            <a:prstGeom prst="roundRect">
              <a:avLst>
                <a:gd name="adj" fmla="val 827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C7A342E1-64C0-E15D-B27E-F40A670ADE10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464661" y="2258593"/>
              <a:ext cx="6263516" cy="562131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algn="ctr"/>
              <a:r>
                <a:rPr lang="en-AU" sz="2000" b="1" dirty="0">
                  <a:solidFill>
                    <a:srgbClr val="0026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Hepatitis </a:t>
              </a:r>
              <a:r>
                <a:rPr lang="en-AU" sz="2000" b="1" dirty="0" err="1">
                  <a:solidFill>
                    <a:srgbClr val="0026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berarti</a:t>
              </a:r>
              <a:r>
                <a:rPr lang="en-AU" sz="2000" b="1" dirty="0">
                  <a:solidFill>
                    <a:srgbClr val="0026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AU" sz="2000" b="1" dirty="0" err="1">
                  <a:solidFill>
                    <a:srgbClr val="0026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radang</a:t>
              </a:r>
              <a:r>
                <a:rPr lang="en-AU" sz="2000" b="1" dirty="0">
                  <a:solidFill>
                    <a:srgbClr val="0026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AU" sz="2000" b="1" dirty="0" err="1">
                  <a:solidFill>
                    <a:srgbClr val="0026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hati</a:t>
              </a:r>
              <a:endParaRPr lang="en-US" sz="2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pic>
        <p:nvPicPr>
          <p:cNvPr id="10" name="Picture 9">
            <a:extLst>
              <a:ext uri="{FF2B5EF4-FFF2-40B4-BE49-F238E27FC236}">
                <a16:creationId xmlns:a16="http://schemas.microsoft.com/office/drawing/2014/main" id="{DEF5F2B7-FFF7-6D14-D464-0104162743E8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28177" y="1033639"/>
            <a:ext cx="3556000" cy="2406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255043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D45E569-98FE-60F8-6992-57E948D60D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284ABB0F-4B8B-F339-A4E3-C4B165B92673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64688" y="495762"/>
            <a:ext cx="2921000" cy="14859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657EC56D-DA27-4773-115E-03E91CA97B82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256" y="0"/>
            <a:ext cx="4857750" cy="8051800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4D2AA2D-812C-9ACA-98FE-371E935641D0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84C9328-EC2B-B6F0-1472-5CA3FE4E60C2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5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7" name="Title 5">
            <a:extLst>
              <a:ext uri="{FF2B5EF4-FFF2-40B4-BE49-F238E27FC236}">
                <a16:creationId xmlns:a16="http://schemas.microsoft.com/office/drawing/2014/main" id="{6D5E8E7D-64A6-A070-AFE8-3996077EA031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309333" y="687624"/>
            <a:ext cx="6734934" cy="130038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200"/>
              </a:lnSpc>
            </a:pPr>
            <a:r>
              <a:rPr lang="en-AU" sz="4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Bagaimana</a:t>
            </a:r>
            <a:r>
              <a:rPr lang="en-AU" sz="4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hepatitis C </a:t>
            </a:r>
            <a:r>
              <a:rPr lang="en-AU" sz="4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memengaruhi</a:t>
            </a:r>
            <a:r>
              <a:rPr lang="en-AU" sz="4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4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hati</a:t>
            </a:r>
            <a:r>
              <a:rPr lang="en-AU" sz="4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Anda?</a:t>
            </a:r>
            <a:endParaRPr lang="en-US" sz="4000" b="1" dirty="0">
              <a:solidFill>
                <a:srgbClr val="0026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B9325C6D-383B-6672-6D71-A346906A6873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415925" y="2711246"/>
            <a:ext cx="11360150" cy="2440039"/>
            <a:chOff x="415925" y="2711246"/>
            <a:chExt cx="11360150" cy="2440039"/>
          </a:xfrm>
        </p:grpSpPr>
        <p:pic>
          <p:nvPicPr>
            <p:cNvPr id="2" name="Picture 1">
              <a:extLst>
                <a:ext uri="{FF2B5EF4-FFF2-40B4-BE49-F238E27FC236}">
                  <a16:creationId xmlns:a16="http://schemas.microsoft.com/office/drawing/2014/main" id="{AF86C360-9AE8-4FE0-89C1-61CB8884A468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15925" y="2711246"/>
              <a:ext cx="11360150" cy="1492250"/>
            </a:xfrm>
            <a:prstGeom prst="rect">
              <a:avLst/>
            </a:prstGeom>
          </p:spPr>
        </p:pic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BD989AE3-A63C-1BA5-B4D4-F094A8AD13CB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415925" y="4380401"/>
              <a:ext cx="1649942" cy="770884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algn="ctr">
                <a:spcAft>
                  <a:spcPts val="500"/>
                </a:spcAft>
                <a:buSzPct val="80000"/>
              </a:pPr>
              <a:r>
                <a:rPr lang="en-AU" dirty="0" err="1">
                  <a:solidFill>
                    <a:srgbClr val="0026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Hati</a:t>
              </a:r>
              <a:r>
                <a:rPr lang="en-AU" dirty="0">
                  <a:solidFill>
                    <a:srgbClr val="0026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yang </a:t>
              </a:r>
              <a:r>
                <a:rPr lang="en-AU" dirty="0" err="1">
                  <a:solidFill>
                    <a:srgbClr val="0026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sehat</a:t>
              </a:r>
              <a:endParaRPr lang="en-US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507C0589-55BE-4001-459B-67588E853679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2350840" y="4380401"/>
              <a:ext cx="1649942" cy="770884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algn="ctr">
                <a:spcAft>
                  <a:spcPts val="500"/>
                </a:spcAft>
                <a:buSzPct val="80000"/>
              </a:pPr>
              <a:r>
                <a:rPr lang="en-AU" dirty="0" err="1">
                  <a:solidFill>
                    <a:srgbClr val="0026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Infeksi</a:t>
              </a:r>
              <a:r>
                <a:rPr lang="en-AU" dirty="0">
                  <a:solidFill>
                    <a:srgbClr val="0026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AU" dirty="0" err="1">
                  <a:solidFill>
                    <a:srgbClr val="0026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akut</a:t>
              </a:r>
              <a:endParaRPr lang="en-US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94B883F7-D0A1-D3FF-3312-235AFABB6BCE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4285755" y="4380401"/>
              <a:ext cx="1649942" cy="770884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algn="ctr">
                <a:spcAft>
                  <a:spcPts val="500"/>
                </a:spcAft>
                <a:buSzPct val="80000"/>
              </a:pPr>
              <a:r>
                <a:rPr lang="en-AU" dirty="0" err="1">
                  <a:solidFill>
                    <a:srgbClr val="0026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Infeksi</a:t>
              </a:r>
              <a:r>
                <a:rPr lang="en-AU" dirty="0">
                  <a:solidFill>
                    <a:srgbClr val="0026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AU" dirty="0" err="1">
                  <a:solidFill>
                    <a:srgbClr val="0026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kronis</a:t>
              </a:r>
              <a:endParaRPr lang="en-US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4EF2A50F-3112-E518-89D8-BBEA5546BD32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6220670" y="4380401"/>
              <a:ext cx="1649942" cy="770884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algn="ctr">
                <a:spcAft>
                  <a:spcPts val="500"/>
                </a:spcAft>
                <a:buSzPct val="80000"/>
              </a:pPr>
              <a:r>
                <a:rPr lang="en-AU" dirty="0" err="1">
                  <a:solidFill>
                    <a:srgbClr val="0026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Kerusakan</a:t>
              </a:r>
              <a:r>
                <a:rPr lang="en-AU" dirty="0">
                  <a:solidFill>
                    <a:srgbClr val="0026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AU" dirty="0" err="1">
                  <a:solidFill>
                    <a:srgbClr val="0026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hati</a:t>
              </a:r>
              <a:r>
                <a:rPr lang="en-AU" dirty="0">
                  <a:solidFill>
                    <a:srgbClr val="0026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(</a:t>
              </a:r>
              <a:r>
                <a:rPr lang="en-AU" dirty="0" err="1">
                  <a:solidFill>
                    <a:srgbClr val="0026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sirosis</a:t>
              </a:r>
              <a:r>
                <a:rPr lang="en-AU" dirty="0">
                  <a:solidFill>
                    <a:srgbClr val="0026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)</a:t>
              </a:r>
              <a:endParaRPr lang="en-US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A3E5F477-8260-B4BB-35E8-C8EA2B964860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8155585" y="4380401"/>
              <a:ext cx="1649942" cy="770884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algn="ctr">
                <a:spcAft>
                  <a:spcPts val="500"/>
                </a:spcAft>
                <a:buSzPct val="80000"/>
              </a:pPr>
              <a:r>
                <a:rPr lang="en-AU" dirty="0" err="1">
                  <a:solidFill>
                    <a:srgbClr val="0026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Gagal</a:t>
              </a:r>
              <a:r>
                <a:rPr lang="en-AU" dirty="0">
                  <a:solidFill>
                    <a:srgbClr val="0026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AU" dirty="0" err="1">
                  <a:solidFill>
                    <a:srgbClr val="0026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hati</a:t>
              </a:r>
              <a:endParaRPr lang="en-US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958DB1AA-44B6-9612-E31D-3E2E03E45FB0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10090502" y="4380401"/>
              <a:ext cx="1649942" cy="770884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algn="ctr">
                <a:spcAft>
                  <a:spcPts val="500"/>
                </a:spcAft>
                <a:buSzPct val="80000"/>
              </a:pPr>
              <a:r>
                <a:rPr lang="en-AU" dirty="0" err="1">
                  <a:solidFill>
                    <a:srgbClr val="0026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Kanker</a:t>
              </a:r>
              <a:endParaRPr lang="en-US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80180506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7124ACB-0905-9036-B839-7BC8776702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CBC28B5A-F1DD-8886-5093-6693FFFD87D4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37600" y="-677333"/>
            <a:ext cx="4235450" cy="6991350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8F44B3D-BEFD-0917-BBB0-74F96CFCE7FC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7EDCC3D-DF19-7CEA-6B2C-ABC3A3A19546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6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7" name="Title 5">
            <a:extLst>
              <a:ext uri="{FF2B5EF4-FFF2-40B4-BE49-F238E27FC236}">
                <a16:creationId xmlns:a16="http://schemas.microsoft.com/office/drawing/2014/main" id="{D8D5040E-9CB1-9F69-8B89-F7F210820E01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358815" y="438493"/>
            <a:ext cx="6088284" cy="130038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200"/>
              </a:lnSpc>
            </a:pPr>
            <a:r>
              <a:rPr lang="pt-BR" sz="4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Bagaimana Anda dapat tertular hepatitis C?</a:t>
            </a:r>
            <a:endParaRPr lang="en-US" sz="4000" b="1" dirty="0">
              <a:solidFill>
                <a:srgbClr val="0026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9AB2699-C139-6554-2D5A-B9B481D919BE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6389510" y="2494845"/>
            <a:ext cx="4921957" cy="1264356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>
              <a:spcAft>
                <a:spcPts val="1000"/>
              </a:spcAft>
              <a:buClr>
                <a:srgbClr val="00C296"/>
              </a:buClr>
              <a:buSzPct val="120000"/>
            </a:pP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Ketika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darah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seseorang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yang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mengidap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hepatitis C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masuk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dalam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tubuh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orang lain</a:t>
            </a:r>
            <a:endParaRPr lang="en-US" sz="2000" dirty="0">
              <a:solidFill>
                <a:srgbClr val="0026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spcAft>
                <a:spcPts val="1000"/>
              </a:spcAft>
              <a:buClr>
                <a:srgbClr val="00C296"/>
              </a:buClr>
              <a:buSzPct val="120000"/>
            </a:pP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Ini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termasuk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jumlah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darah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yang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terlalu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sedikit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untuk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dilihat</a:t>
            </a:r>
            <a:endParaRPr lang="en-US" sz="2000" dirty="0">
              <a:solidFill>
                <a:srgbClr val="0026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4652370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669B3D2-C283-D1F7-2726-2E7B21947B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9C873ED-B243-8860-C201-7470104BC42F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156F9BF-BA41-210A-BA6B-40B0D447EEAE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7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9" name="Title 5">
            <a:extLst>
              <a:ext uri="{FF2B5EF4-FFF2-40B4-BE49-F238E27FC236}">
                <a16:creationId xmlns:a16="http://schemas.microsoft.com/office/drawing/2014/main" id="{87544140-0AC2-871A-248A-0E72910307B3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345598" y="727189"/>
            <a:ext cx="3673246" cy="122893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200"/>
              </a:lnSpc>
            </a:pPr>
            <a:r>
              <a:rPr lang="pt-BR" sz="4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Anda dapat tertular hepatitis C dari...</a:t>
            </a:r>
            <a:endParaRPr lang="en-US" sz="4000" b="1" dirty="0">
              <a:solidFill>
                <a:srgbClr val="0026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96930A6-5464-24A8-CEB4-C261080AC69E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876460" y="870410"/>
            <a:ext cx="6901869" cy="4513614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342900" indent="-342900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endParaRPr lang="nn-NO" sz="1600" dirty="0">
              <a:solidFill>
                <a:srgbClr val="0026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nn-NO" sz="16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Prosedur medis, gigi, atau kosmetik yang tidak steril, vaksinasi atau operasi yang dilakukan di luar negeri</a:t>
            </a:r>
            <a:endParaRPr lang="en-US" sz="1600" dirty="0">
              <a:solidFill>
                <a:srgbClr val="0026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n-AU" sz="16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Praktik</a:t>
            </a:r>
            <a:r>
              <a:rPr lang="en-AU" sz="16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16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tradisional</a:t>
            </a:r>
            <a:r>
              <a:rPr lang="en-AU" sz="16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yang </a:t>
            </a:r>
            <a:r>
              <a:rPr lang="en-AU" sz="16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tidak</a:t>
            </a:r>
            <a:r>
              <a:rPr lang="en-AU" sz="16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16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steril</a:t>
            </a:r>
            <a:r>
              <a:rPr lang="en-AU" sz="16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yang </a:t>
            </a:r>
            <a:r>
              <a:rPr lang="en-AU" sz="16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melibatkan</a:t>
            </a:r>
            <a:r>
              <a:rPr lang="en-AU" sz="16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16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darah</a:t>
            </a:r>
            <a:r>
              <a:rPr lang="en-AU" sz="16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AU" sz="16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seperti</a:t>
            </a:r>
            <a:r>
              <a:rPr lang="en-AU" sz="16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16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tato</a:t>
            </a:r>
            <a:r>
              <a:rPr lang="en-AU" sz="16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dan </a:t>
            </a:r>
            <a:r>
              <a:rPr lang="en-AU" sz="16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tindik</a:t>
            </a:r>
            <a:r>
              <a:rPr lang="en-AU" sz="16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16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kulit</a:t>
            </a:r>
            <a:endParaRPr lang="en-AU" sz="1600" dirty="0">
              <a:solidFill>
                <a:srgbClr val="0026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n-AU" sz="16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Menggunakan</a:t>
            </a:r>
            <a:r>
              <a:rPr lang="en-AU" sz="16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16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barang-barang</a:t>
            </a:r>
            <a:r>
              <a:rPr lang="en-AU" sz="16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16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pribadi</a:t>
            </a:r>
            <a:r>
              <a:rPr lang="en-AU" sz="16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orang lain yang </a:t>
            </a:r>
            <a:r>
              <a:rPr lang="en-AU" sz="16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mungkin</a:t>
            </a:r>
            <a:r>
              <a:rPr lang="en-AU" sz="16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16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terkena</a:t>
            </a:r>
            <a:r>
              <a:rPr lang="en-AU" sz="16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16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darah</a:t>
            </a:r>
            <a:r>
              <a:rPr lang="en-AU" sz="16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AU" sz="16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seperti</a:t>
            </a:r>
            <a:r>
              <a:rPr lang="en-AU" sz="16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16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pisau</a:t>
            </a:r>
            <a:r>
              <a:rPr lang="en-AU" sz="16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16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cukur</a:t>
            </a:r>
            <a:r>
              <a:rPr lang="en-AU" sz="16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dan </a:t>
            </a:r>
            <a:r>
              <a:rPr lang="en-AU" sz="16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sikat</a:t>
            </a:r>
            <a:r>
              <a:rPr lang="en-AU" sz="16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16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gigi</a:t>
            </a:r>
            <a:endParaRPr lang="en-AU" sz="1600" dirty="0">
              <a:solidFill>
                <a:srgbClr val="0026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n-AU" sz="16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Ibu </a:t>
            </a:r>
            <a:r>
              <a:rPr lang="en-AU" sz="16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</a:t>
            </a:r>
            <a:r>
              <a:rPr lang="en-AU" sz="16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16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anak</a:t>
            </a:r>
            <a:r>
              <a:rPr lang="en-AU" sz="16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16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selama</a:t>
            </a:r>
            <a:r>
              <a:rPr lang="en-AU" sz="16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16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kehamilan</a:t>
            </a:r>
            <a:r>
              <a:rPr lang="en-AU" sz="16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16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atau</a:t>
            </a:r>
            <a:r>
              <a:rPr lang="en-AU" sz="16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16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persalinan</a:t>
            </a:r>
            <a:r>
              <a:rPr lang="en-AU" sz="16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16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jika</a:t>
            </a:r>
            <a:r>
              <a:rPr lang="en-AU" sz="16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16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ibu</a:t>
            </a:r>
            <a:r>
              <a:rPr lang="en-AU" sz="16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16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menderita</a:t>
            </a:r>
            <a:r>
              <a:rPr lang="en-AU" sz="16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hepatitis C </a:t>
            </a:r>
          </a:p>
          <a:p>
            <a:pPr marL="342900" indent="-342900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n-AU" sz="16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Kontak</a:t>
            </a:r>
            <a:r>
              <a:rPr lang="en-AU" sz="16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16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darah</a:t>
            </a:r>
            <a:r>
              <a:rPr lang="en-AU" sz="16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16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</a:t>
            </a:r>
            <a:r>
              <a:rPr lang="en-AU" sz="16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16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darah</a:t>
            </a:r>
            <a:r>
              <a:rPr lang="en-AU" sz="16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16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selama</a:t>
            </a:r>
            <a:r>
              <a:rPr lang="en-AU" sz="16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16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hubungan</a:t>
            </a:r>
            <a:r>
              <a:rPr lang="en-AU" sz="16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16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seks</a:t>
            </a:r>
            <a:r>
              <a:rPr lang="en-AU" sz="16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16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tanpa</a:t>
            </a:r>
            <a:r>
              <a:rPr lang="en-AU" sz="16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16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kondom</a:t>
            </a:r>
            <a:r>
              <a:rPr lang="en-AU" sz="16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342900" indent="-342900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n-AU" sz="16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Cedera</a:t>
            </a:r>
            <a:r>
              <a:rPr lang="en-AU" sz="16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16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tertusuk</a:t>
            </a:r>
            <a:r>
              <a:rPr lang="en-AU" sz="16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16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jarum</a:t>
            </a:r>
            <a:r>
              <a:rPr lang="en-AU" sz="16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yang </a:t>
            </a:r>
            <a:r>
              <a:rPr lang="en-AU" sz="16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tidak</a:t>
            </a:r>
            <a:r>
              <a:rPr lang="en-AU" sz="16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16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disengaja</a:t>
            </a:r>
            <a:endParaRPr lang="en-AU" sz="1600" dirty="0">
              <a:solidFill>
                <a:srgbClr val="0026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n-AU" sz="16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Berbagi</a:t>
            </a:r>
            <a:r>
              <a:rPr lang="en-AU" sz="16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dan </a:t>
            </a:r>
            <a:r>
              <a:rPr lang="en-AU" sz="16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menggunakan</a:t>
            </a:r>
            <a:r>
              <a:rPr lang="en-AU" sz="16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16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kembali</a:t>
            </a:r>
            <a:r>
              <a:rPr lang="en-AU" sz="16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16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peralatan</a:t>
            </a:r>
            <a:r>
              <a:rPr lang="en-AU" sz="16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16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apa</a:t>
            </a:r>
            <a:r>
              <a:rPr lang="en-AU" sz="16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pun yang </a:t>
            </a:r>
            <a:r>
              <a:rPr lang="en-AU" sz="16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digunakan</a:t>
            </a:r>
            <a:r>
              <a:rPr lang="en-AU" sz="16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16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untuk</a:t>
            </a:r>
            <a:r>
              <a:rPr lang="en-AU" sz="16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16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menyuntikkan</a:t>
            </a:r>
            <a:r>
              <a:rPr lang="en-AU" sz="16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16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obat-obatan</a:t>
            </a:r>
            <a:r>
              <a:rPr lang="en-AU" sz="16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16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atau</a:t>
            </a:r>
            <a:r>
              <a:rPr lang="en-AU" sz="16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steroid </a:t>
            </a:r>
          </a:p>
          <a:p>
            <a:pPr marL="342900" indent="-342900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n-AU" sz="16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Transfusi</a:t>
            </a:r>
            <a:r>
              <a:rPr lang="en-AU" sz="16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16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darah</a:t>
            </a:r>
            <a:r>
              <a:rPr lang="en-AU" sz="16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di Australia </a:t>
            </a:r>
            <a:r>
              <a:rPr lang="en-AU" sz="16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sebelum</a:t>
            </a:r>
            <a:r>
              <a:rPr lang="en-AU" sz="16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16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tahun</a:t>
            </a:r>
            <a:r>
              <a:rPr lang="en-AU" sz="16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1990</a:t>
            </a:r>
            <a:endParaRPr lang="en-US" sz="1600" dirty="0">
              <a:solidFill>
                <a:srgbClr val="0026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A3AAF69B-DE24-98EA-4B8B-0C618A546788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10698916" y="220339"/>
            <a:ext cx="1175795" cy="873992"/>
            <a:chOff x="10494345" y="1961249"/>
            <a:chExt cx="1477896" cy="1098550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3E4D8900-5F98-7A33-1E56-16014AA6F6CE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0494345" y="1961249"/>
              <a:ext cx="1477896" cy="1098550"/>
            </a:xfrm>
            <a:prstGeom prst="rect">
              <a:avLst/>
            </a:prstGeom>
          </p:spPr>
        </p:pic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F4905A52-5BA0-3919-9B66-E588B1897C1C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10494345" y="2028870"/>
              <a:ext cx="1477896" cy="81239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nn-NO" sz="12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Prosedur ini aman di Australia</a:t>
              </a:r>
              <a:endParaRPr lang="en-US" sz="1200" b="1" dirty="0">
                <a:solidFill>
                  <a:schemeClr val="bg1"/>
                </a:solidFill>
                <a:latin typeface="Poppins" pitchFamily="2" charset="77"/>
                <a:cs typeface="Poppins" pitchFamily="2" charset="7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49883736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98F8BD7-6F20-C786-3BAE-3A752EC0B5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>
            <a:extLst>
              <a:ext uri="{FF2B5EF4-FFF2-40B4-BE49-F238E27FC236}">
                <a16:creationId xmlns:a16="http://schemas.microsoft.com/office/drawing/2014/main" id="{97A22461-2590-1A5A-6913-034340E08DFF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07755" y="-692566"/>
            <a:ext cx="5861050" cy="2152650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A47387C-E4AC-69E8-9BA2-D251622B7C59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2284ECE-61FF-9165-8AAB-E87A916F20A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8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9" name="Title 5">
            <a:extLst>
              <a:ext uri="{FF2B5EF4-FFF2-40B4-BE49-F238E27FC236}">
                <a16:creationId xmlns:a16="http://schemas.microsoft.com/office/drawing/2014/main" id="{D698983F-19F2-1CCD-A0FB-C0191229595A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357293" y="329255"/>
            <a:ext cx="6619093" cy="627554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200"/>
              </a:lnSpc>
            </a:pPr>
            <a:r>
              <a:rPr lang="pt-BR" sz="4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Anda tidak dapat tertular hepatitis C dari...</a:t>
            </a:r>
            <a:endParaRPr lang="en-US" sz="4000" b="1" dirty="0">
              <a:solidFill>
                <a:srgbClr val="0026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BB95B62-57B8-9283-782C-882BA9E38365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1238041" y="3370653"/>
            <a:ext cx="2201844" cy="634482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>
              <a:spcAft>
                <a:spcPts val="1500"/>
              </a:spcAft>
              <a:buClr>
                <a:srgbClr val="00C296"/>
              </a:buClr>
              <a:buSzPct val="120000"/>
            </a:pP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Pemakaian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toilet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bersama</a:t>
            </a:r>
            <a:endParaRPr lang="en-US" sz="2000" dirty="0">
              <a:solidFill>
                <a:srgbClr val="0026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D909C97-88ED-5216-4BD3-92738877DEB7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3882867" y="3370653"/>
            <a:ext cx="2201844" cy="634482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>
              <a:spcAft>
                <a:spcPts val="1500"/>
              </a:spcAft>
              <a:buClr>
                <a:srgbClr val="00C296"/>
              </a:buClr>
              <a:buSzPct val="120000"/>
            </a:pPr>
            <a:r>
              <a:rPr lang="fi-FI" sz="16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Berbagi makanan, minuman, piring, peralatan makan</a:t>
            </a:r>
            <a:endParaRPr lang="en-US" sz="1600" dirty="0">
              <a:solidFill>
                <a:srgbClr val="0026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242D3CD-3AC8-53DB-4717-0F393341C0E3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6418030" y="3370653"/>
            <a:ext cx="2201844" cy="634482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>
              <a:spcAft>
                <a:spcPts val="1500"/>
              </a:spcAft>
              <a:buClr>
                <a:srgbClr val="00C296"/>
              </a:buClr>
              <a:buSzPct val="120000"/>
            </a:pPr>
            <a:r>
              <a:rPr lang="sv-SE" sz="16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Gigitan nyamuk atau serangga lainnya</a:t>
            </a:r>
            <a:endParaRPr lang="en-US" sz="1600" dirty="0">
              <a:solidFill>
                <a:srgbClr val="0026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6ADF605-2944-4842-1424-B36705BDDCF8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8974155" y="3370653"/>
            <a:ext cx="2201844" cy="634482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>
              <a:spcAft>
                <a:spcPts val="1500"/>
              </a:spcAft>
              <a:buClr>
                <a:srgbClr val="00C296"/>
              </a:buClr>
              <a:buSzPct val="120000"/>
            </a:pP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Kolam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renang</a:t>
            </a:r>
            <a:endParaRPr lang="en-US" sz="2000" dirty="0">
              <a:solidFill>
                <a:srgbClr val="0026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6D1ABF8-D6B5-31AB-FDBA-3466775CEAEF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1238041" y="5967097"/>
            <a:ext cx="2201844" cy="634482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>
              <a:spcAft>
                <a:spcPts val="1500"/>
              </a:spcAft>
              <a:buClr>
                <a:srgbClr val="00C296"/>
              </a:buClr>
              <a:buSzPct val="120000"/>
            </a:pP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Bersin</a:t>
            </a:r>
            <a:endParaRPr lang="en-US" sz="2000" dirty="0">
              <a:solidFill>
                <a:srgbClr val="0026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F8D89F8A-669C-807D-213F-843A5F5051BA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3882867" y="5967097"/>
            <a:ext cx="2201844" cy="634482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>
              <a:spcAft>
                <a:spcPts val="1500"/>
              </a:spcAft>
              <a:buClr>
                <a:srgbClr val="00C296"/>
              </a:buClr>
              <a:buSzPct val="120000"/>
            </a:pP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Batuk</a:t>
            </a:r>
            <a:endParaRPr lang="en-US" sz="2000" dirty="0">
              <a:solidFill>
                <a:srgbClr val="0026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1B4AECE4-9DB2-41E8-A37D-848FE6E40D4F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6418030" y="5967097"/>
            <a:ext cx="2201844" cy="634482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>
              <a:spcAft>
                <a:spcPts val="1500"/>
              </a:spcAft>
              <a:buClr>
                <a:srgbClr val="00C296"/>
              </a:buClr>
              <a:buSzPct val="120000"/>
            </a:pP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Berpelukan</a:t>
            </a:r>
            <a:endParaRPr lang="en-US" sz="2000" dirty="0">
              <a:solidFill>
                <a:srgbClr val="0026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6C9557F1-6BA9-2D5B-75F8-A3836DF67421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8974155" y="5967097"/>
            <a:ext cx="2201844" cy="634482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>
              <a:spcAft>
                <a:spcPts val="1500"/>
              </a:spcAft>
              <a:buClr>
                <a:srgbClr val="00C296"/>
              </a:buClr>
              <a:buSzPct val="120000"/>
            </a:pP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Berciuman</a:t>
            </a:r>
            <a:endParaRPr lang="en-US" sz="2000" dirty="0">
              <a:solidFill>
                <a:srgbClr val="0026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1469245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9161BDF-7950-0F11-B435-05B28DCE7B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0592B245-5DC7-D77D-8E8B-2F9DF290E95A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16" y="0"/>
            <a:ext cx="4730750" cy="80391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B23B05F3-5457-6C99-56BB-360883564B09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49426" y="-699911"/>
            <a:ext cx="2857500" cy="9899650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3066ABE-40D1-2D32-C83F-5BB6D7B47F13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2E1AE2B-EE40-5DA4-545D-70B477DB9793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9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7" name="Title 5">
            <a:extLst>
              <a:ext uri="{FF2B5EF4-FFF2-40B4-BE49-F238E27FC236}">
                <a16:creationId xmlns:a16="http://schemas.microsoft.com/office/drawing/2014/main" id="{09DCA221-8A89-F10F-F4DF-995098A40233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358413" y="994535"/>
            <a:ext cx="3955759" cy="217692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200"/>
              </a:lnSpc>
            </a:pPr>
            <a:r>
              <a:rPr lang="fi-FI" sz="4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Apa saja gejala hepatitis C? </a:t>
            </a:r>
            <a:endParaRPr lang="en-US" sz="2000" b="1" dirty="0">
              <a:solidFill>
                <a:srgbClr val="0026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65681A9D-9AE9-5CB8-2DCC-BB045FD7B8CE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5198127" y="3701375"/>
            <a:ext cx="4051300" cy="2025650"/>
            <a:chOff x="5358114" y="3754175"/>
            <a:chExt cx="4051300" cy="2025650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C09D0378-FD4A-E82A-F0B3-B113BA33AE15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5358114" y="3754175"/>
              <a:ext cx="4051300" cy="2025650"/>
            </a:xfrm>
            <a:prstGeom prst="rect">
              <a:avLst/>
            </a:prstGeom>
          </p:spPr>
        </p:pic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507C9671-0AB5-F7C7-6A1C-8113756D05AB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5525400" y="4089881"/>
              <a:ext cx="3716728" cy="677119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algn="ctr"/>
              <a:r>
                <a:rPr lang="pt-BR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Satu-satunya cara untuk mengetahui apakah Anda menderita hepatitis C adalah melalui tes darah</a:t>
              </a:r>
              <a:endParaRPr lang="en-US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18" name="TextBox 17">
            <a:extLst>
              <a:ext uri="{FF2B5EF4-FFF2-40B4-BE49-F238E27FC236}">
                <a16:creationId xmlns:a16="http://schemas.microsoft.com/office/drawing/2014/main" id="{DD340034-21E2-1A98-5F76-C2357ADF3E07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973256" y="994535"/>
            <a:ext cx="6860332" cy="243446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Banyak orang yang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terkena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hepatitis C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tidak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menunjukkan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gejala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atau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tanda-tanda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penyakit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apa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pun.</a:t>
            </a:r>
            <a:endParaRPr lang="en-US" sz="2000" dirty="0">
              <a:solidFill>
                <a:srgbClr val="0026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Orang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dengan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hepatitis C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kronis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mungkin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tidak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merasa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sakit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sampai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hati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mereka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rusak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parah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Ini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bisa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memakan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waktu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bertahun-tahun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n-US" sz="2000" dirty="0">
              <a:solidFill>
                <a:srgbClr val="0026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9586299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F90B73A-45B7-C0B0-9A72-3AABFED8D5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BFFD1D7-55DE-C599-4D6B-572A34A6E410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DBD2925-C0D9-BC88-EA3B-71C0A0272DDC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10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12" name="Title 5">
            <a:extLst>
              <a:ext uri="{FF2B5EF4-FFF2-40B4-BE49-F238E27FC236}">
                <a16:creationId xmlns:a16="http://schemas.microsoft.com/office/drawing/2014/main" id="{14142524-A5BE-BAB2-FF12-8771A76EABDC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343330" y="455651"/>
            <a:ext cx="5582909" cy="130038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200"/>
              </a:lnSpc>
            </a:pPr>
            <a:r>
              <a:rPr lang="en-AU" sz="4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Menjalani</a:t>
            </a:r>
            <a:r>
              <a:rPr lang="en-AU" sz="4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4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tes</a:t>
            </a:r>
            <a:r>
              <a:rPr lang="en-AU" sz="4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hepatitis C </a:t>
            </a:r>
            <a:endParaRPr lang="en-US" sz="4000" b="1" dirty="0">
              <a:solidFill>
                <a:srgbClr val="0026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E94F3BF3-26C3-A568-10F6-6EFDBE85D836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8527777" y="1572932"/>
            <a:ext cx="3441700" cy="2209800"/>
            <a:chOff x="8383820" y="575817"/>
            <a:chExt cx="3441700" cy="2209800"/>
          </a:xfrm>
        </p:grpSpPr>
        <p:pic>
          <p:nvPicPr>
            <p:cNvPr id="19" name="Picture 18">
              <a:extLst>
                <a:ext uri="{FF2B5EF4-FFF2-40B4-BE49-F238E27FC236}">
                  <a16:creationId xmlns:a16="http://schemas.microsoft.com/office/drawing/2014/main" id="{9ABB2C25-E302-9445-DCA3-39B1F59BAF59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8383820" y="575817"/>
              <a:ext cx="3441700" cy="2209800"/>
            </a:xfrm>
            <a:prstGeom prst="rect">
              <a:avLst/>
            </a:prstGeom>
          </p:spPr>
        </p:pic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3B0CCD8E-8911-1248-6CDB-8BB81B777E2E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8457153" y="871457"/>
              <a:ext cx="3341334" cy="677119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algn="ctr"/>
              <a:r>
                <a:rPr lang="en-AU" sz="1600" b="1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Mintalah</a:t>
              </a:r>
              <a:r>
                <a:rPr lang="en-AU" sz="16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AU" sz="1600" b="1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tes</a:t>
              </a:r>
              <a:r>
                <a:rPr lang="en-AU" sz="16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hepatitis C </a:t>
              </a:r>
              <a:r>
                <a:rPr lang="en-AU" sz="1600" b="1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kepada</a:t>
              </a:r>
              <a:r>
                <a:rPr lang="en-AU" sz="16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AU" sz="1600" b="1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dokter</a:t>
              </a:r>
              <a:r>
                <a:rPr lang="en-AU" sz="16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Anda. </a:t>
              </a:r>
              <a:r>
                <a:rPr lang="en-AU" sz="1600" b="1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Menjalani</a:t>
              </a:r>
              <a:r>
                <a:rPr lang="en-AU" sz="16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AU" sz="1600" b="1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tes</a:t>
              </a:r>
              <a:r>
                <a:rPr lang="en-AU" sz="16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hepatitis C gratis </a:t>
              </a:r>
              <a:r>
                <a:rPr lang="en-AU" sz="1600" b="1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jika</a:t>
              </a:r>
              <a:r>
                <a:rPr lang="en-AU" sz="16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Anda </a:t>
              </a:r>
              <a:r>
                <a:rPr lang="en-AU" sz="1600" b="1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memiliki</a:t>
              </a:r>
              <a:r>
                <a:rPr lang="en-AU" sz="16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AU" sz="1600" b="1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kartu</a:t>
              </a:r>
              <a:r>
                <a:rPr lang="en-AU" sz="16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Medicare</a:t>
              </a:r>
              <a:endParaRPr lang="en-US" sz="1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2C564A7F-7389-2364-0969-DDA2D88CA5F5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428978" y="1205114"/>
            <a:ext cx="7893161" cy="2809347"/>
            <a:chOff x="428978" y="1205114"/>
            <a:chExt cx="7893161" cy="2809347"/>
          </a:xfrm>
        </p:grpSpPr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F54A227D-FD54-CF22-4154-78F194FC11C8}"/>
                </a:ext>
              </a:extLst>
            </p:cNvPr>
            <p:cNvGrpSpPr>
              <a:grpSpLocks noGrp="1" noUngrp="1" noRot="1" noMove="1" noResize="1"/>
            </p:cNvGrpSpPr>
            <p:nvPr/>
          </p:nvGrpSpPr>
          <p:grpSpPr>
            <a:xfrm>
              <a:off x="428978" y="1868572"/>
              <a:ext cx="7879644" cy="2145889"/>
              <a:chOff x="428978" y="1868572"/>
              <a:chExt cx="7879644" cy="2145889"/>
            </a:xfrm>
          </p:grpSpPr>
          <p:sp>
            <p:nvSpPr>
              <p:cNvPr id="5" name="Rounded Rectangle 4">
                <a:extLst>
                  <a:ext uri="{FF2B5EF4-FFF2-40B4-BE49-F238E27FC236}">
                    <a16:creationId xmlns:a16="http://schemas.microsoft.com/office/drawing/2014/main" id="{9EB27959-063E-A5DF-68AF-DE4C4B88114D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428978" y="1868572"/>
                <a:ext cx="7879644" cy="2145889"/>
              </a:xfrm>
              <a:prstGeom prst="roundRect">
                <a:avLst>
                  <a:gd name="adj" fmla="val 827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9E768F29-9413-00F6-7CEC-65BDE24B4FBF}"/>
                  </a:ext>
                </a:extLst>
              </p:cNvPr>
              <p:cNvSpPr txBox="1"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628435" y="2101564"/>
                <a:ext cx="7431832" cy="1681168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/>
              <a:p>
                <a:pPr>
                  <a:spcAft>
                    <a:spcPts val="500"/>
                  </a:spcAft>
                  <a:buSzPct val="80000"/>
                </a:pPr>
                <a:r>
                  <a:rPr lang="en-AU" sz="1600" b="1" dirty="0" err="1">
                    <a:solidFill>
                      <a:srgbClr val="002664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Jenis-jenis</a:t>
                </a:r>
                <a:r>
                  <a:rPr lang="en-AU" sz="1600" b="1" dirty="0">
                    <a:solidFill>
                      <a:srgbClr val="002664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AU" sz="1600" b="1" dirty="0" err="1">
                    <a:solidFill>
                      <a:srgbClr val="002664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tes</a:t>
                </a:r>
                <a:endParaRPr lang="en-US" sz="1600" b="1" dirty="0">
                  <a:solidFill>
                    <a:srgbClr val="002664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marL="342900" indent="-342900">
                  <a:lnSpc>
                    <a:spcPct val="125000"/>
                  </a:lnSpc>
                  <a:spcAft>
                    <a:spcPts val="500"/>
                  </a:spcAft>
                  <a:buClr>
                    <a:srgbClr val="00C296"/>
                  </a:buClr>
                  <a:buSzPct val="120000"/>
                  <a:buFont typeface="Wingdings" pitchFamily="2" charset="2"/>
                  <a:buChar char="ü"/>
                </a:pPr>
                <a:r>
                  <a:rPr lang="en-AU" sz="1400" b="1" dirty="0" err="1">
                    <a:solidFill>
                      <a:srgbClr val="002664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Tes</a:t>
                </a:r>
                <a:r>
                  <a:rPr lang="en-AU" sz="1400" b="1" dirty="0">
                    <a:solidFill>
                      <a:srgbClr val="002664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AU" sz="1400" b="1" dirty="0" err="1">
                    <a:solidFill>
                      <a:srgbClr val="002664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antibodi</a:t>
                </a:r>
                <a:r>
                  <a:rPr lang="en-AU" sz="1400" b="1" dirty="0">
                    <a:solidFill>
                      <a:srgbClr val="002664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: </a:t>
                </a:r>
                <a:r>
                  <a:rPr lang="en-AU" sz="1400" dirty="0" err="1">
                    <a:solidFill>
                      <a:srgbClr val="002664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menunjukkan</a:t>
                </a:r>
                <a:r>
                  <a:rPr lang="en-AU" sz="1400" dirty="0">
                    <a:solidFill>
                      <a:srgbClr val="002664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AU" sz="1400" dirty="0" err="1">
                    <a:solidFill>
                      <a:srgbClr val="002664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apakah</a:t>
                </a:r>
                <a:r>
                  <a:rPr lang="en-AU" sz="1400" dirty="0">
                    <a:solidFill>
                      <a:srgbClr val="002664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Anda </a:t>
                </a:r>
                <a:r>
                  <a:rPr lang="en-AU" sz="1400" dirty="0" err="1">
                    <a:solidFill>
                      <a:srgbClr val="002664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pernah</a:t>
                </a:r>
                <a:r>
                  <a:rPr lang="en-AU" sz="1400" dirty="0">
                    <a:solidFill>
                      <a:srgbClr val="002664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AU" sz="1400" dirty="0" err="1">
                    <a:solidFill>
                      <a:srgbClr val="002664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menderita</a:t>
                </a:r>
                <a:r>
                  <a:rPr lang="en-AU" sz="1400" dirty="0">
                    <a:solidFill>
                      <a:srgbClr val="002664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hepatitis C.</a:t>
                </a:r>
                <a:endParaRPr lang="en-US" sz="1400" dirty="0">
                  <a:solidFill>
                    <a:srgbClr val="002664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marL="342900" indent="-342900">
                  <a:lnSpc>
                    <a:spcPct val="125000"/>
                  </a:lnSpc>
                  <a:spcAft>
                    <a:spcPts val="500"/>
                  </a:spcAft>
                  <a:buClr>
                    <a:srgbClr val="00C296"/>
                  </a:buClr>
                  <a:buSzPct val="120000"/>
                  <a:buFont typeface="Wingdings" pitchFamily="2" charset="2"/>
                  <a:buChar char="ü"/>
                </a:pPr>
                <a:r>
                  <a:rPr lang="en-AU" sz="1400" b="1" dirty="0" err="1">
                    <a:solidFill>
                      <a:srgbClr val="002664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Tes</a:t>
                </a:r>
                <a:r>
                  <a:rPr lang="en-AU" sz="1400" b="1" dirty="0">
                    <a:solidFill>
                      <a:srgbClr val="002664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PCR: </a:t>
                </a:r>
                <a:r>
                  <a:rPr lang="en-AU" sz="1400" dirty="0" err="1">
                    <a:solidFill>
                      <a:srgbClr val="002664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menunjukkan</a:t>
                </a:r>
                <a:r>
                  <a:rPr lang="en-AU" sz="1400" dirty="0">
                    <a:solidFill>
                      <a:srgbClr val="002664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AU" sz="1400" dirty="0" err="1">
                    <a:solidFill>
                      <a:srgbClr val="002664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apakah</a:t>
                </a:r>
                <a:r>
                  <a:rPr lang="en-AU" sz="1400" dirty="0">
                    <a:solidFill>
                      <a:srgbClr val="002664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Anda </a:t>
                </a:r>
                <a:r>
                  <a:rPr lang="en-AU" sz="1400" dirty="0" err="1">
                    <a:solidFill>
                      <a:srgbClr val="002664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sekarang</a:t>
                </a:r>
                <a:r>
                  <a:rPr lang="en-AU" sz="1400" dirty="0">
                    <a:solidFill>
                      <a:srgbClr val="002664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AU" sz="1400" dirty="0" err="1">
                    <a:solidFill>
                      <a:srgbClr val="002664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menderita</a:t>
                </a:r>
                <a:r>
                  <a:rPr lang="en-AU" sz="1400" dirty="0">
                    <a:solidFill>
                      <a:srgbClr val="002664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hepatitis C.</a:t>
                </a:r>
                <a:endParaRPr lang="en-US" sz="1400" dirty="0">
                  <a:solidFill>
                    <a:srgbClr val="002664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marL="342900" indent="-342900">
                  <a:lnSpc>
                    <a:spcPct val="125000"/>
                  </a:lnSpc>
                  <a:spcAft>
                    <a:spcPts val="500"/>
                  </a:spcAft>
                  <a:buClr>
                    <a:srgbClr val="00C296"/>
                  </a:buClr>
                  <a:buSzPct val="120000"/>
                  <a:buFont typeface="Wingdings" pitchFamily="2" charset="2"/>
                  <a:buChar char="ü"/>
                </a:pPr>
                <a:r>
                  <a:rPr lang="en-AU" sz="1400" b="1" dirty="0" err="1">
                    <a:solidFill>
                      <a:srgbClr val="002664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Tes</a:t>
                </a:r>
                <a:r>
                  <a:rPr lang="en-AU" sz="1400" b="1" dirty="0">
                    <a:solidFill>
                      <a:srgbClr val="002664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AU" sz="1400" b="1" dirty="0" err="1">
                    <a:solidFill>
                      <a:srgbClr val="002664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Bercak</a:t>
                </a:r>
                <a:r>
                  <a:rPr lang="en-AU" sz="1400" b="1" dirty="0">
                    <a:solidFill>
                      <a:srgbClr val="002664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Darah </a:t>
                </a:r>
                <a:r>
                  <a:rPr lang="en-AU" sz="1400" b="1" dirty="0" err="1">
                    <a:solidFill>
                      <a:srgbClr val="002664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Kering</a:t>
                </a:r>
                <a:r>
                  <a:rPr lang="en-AU" sz="1400" b="1" dirty="0">
                    <a:solidFill>
                      <a:srgbClr val="002664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(Dried Blood Spot/DBS): </a:t>
                </a:r>
                <a:r>
                  <a:rPr lang="en-AU" sz="1400" dirty="0" err="1">
                    <a:solidFill>
                      <a:srgbClr val="002664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menunjukkan</a:t>
                </a:r>
                <a:r>
                  <a:rPr lang="en-AU" sz="1400" dirty="0">
                    <a:solidFill>
                      <a:srgbClr val="002664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AU" sz="1400" dirty="0" err="1">
                    <a:solidFill>
                      <a:srgbClr val="002664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keberadaan</a:t>
                </a:r>
                <a:r>
                  <a:rPr lang="en-AU" sz="1400" dirty="0">
                    <a:solidFill>
                      <a:srgbClr val="002664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hepatitis C </a:t>
                </a:r>
                <a:r>
                  <a:rPr lang="en-AU" sz="1400" dirty="0" err="1">
                    <a:solidFill>
                      <a:srgbClr val="002664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dalam</a:t>
                </a:r>
                <a:r>
                  <a:rPr lang="en-AU" sz="1400" dirty="0">
                    <a:solidFill>
                      <a:srgbClr val="002664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AU" sz="1400" dirty="0" err="1">
                    <a:solidFill>
                      <a:srgbClr val="002664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darah</a:t>
                </a:r>
                <a:r>
                  <a:rPr lang="en-AU" sz="1400" dirty="0">
                    <a:solidFill>
                      <a:srgbClr val="002664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Anda</a:t>
                </a:r>
                <a:r>
                  <a:rPr lang="en-AU" sz="1600" dirty="0">
                    <a:solidFill>
                      <a:srgbClr val="002664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.</a:t>
                </a:r>
                <a:endParaRPr lang="en-US" sz="1600" dirty="0">
                  <a:solidFill>
                    <a:srgbClr val="002664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C30F3ED7-746D-202E-D1E6-5DD46959062D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7045789" y="1205114"/>
              <a:ext cx="1276350" cy="2032000"/>
            </a:xfrm>
            <a:prstGeom prst="rect">
              <a:avLst/>
            </a:prstGeom>
          </p:spPr>
        </p:pic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31C58BC8-A8B1-40B8-F30F-85E0660FE563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428978" y="4310101"/>
            <a:ext cx="8392723" cy="2413000"/>
            <a:chOff x="428978" y="4310101"/>
            <a:chExt cx="8392723" cy="2413000"/>
          </a:xfrm>
        </p:grpSpPr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DC11A4D5-5C41-49E8-619E-463DCC9D85AC}"/>
                </a:ext>
              </a:extLst>
            </p:cNvPr>
            <p:cNvGrpSpPr>
              <a:grpSpLocks noGrp="1" noUngrp="1" noRot="1" noMove="1" noResize="1"/>
            </p:cNvGrpSpPr>
            <p:nvPr/>
          </p:nvGrpSpPr>
          <p:grpSpPr>
            <a:xfrm>
              <a:off x="428978" y="4382597"/>
              <a:ext cx="7879644" cy="1668247"/>
              <a:chOff x="428978" y="4382597"/>
              <a:chExt cx="7879644" cy="1668247"/>
            </a:xfrm>
          </p:grpSpPr>
          <p:sp>
            <p:nvSpPr>
              <p:cNvPr id="2" name="Rounded Rectangle 1">
                <a:extLst>
                  <a:ext uri="{FF2B5EF4-FFF2-40B4-BE49-F238E27FC236}">
                    <a16:creationId xmlns:a16="http://schemas.microsoft.com/office/drawing/2014/main" id="{F049304D-3EDD-A47E-92B4-C6012C6773CF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428978" y="4382597"/>
                <a:ext cx="7879644" cy="1668247"/>
              </a:xfrm>
              <a:prstGeom prst="roundRect">
                <a:avLst>
                  <a:gd name="adj" fmla="val 827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11" name="Group 10">
                <a:extLst>
                  <a:ext uri="{FF2B5EF4-FFF2-40B4-BE49-F238E27FC236}">
                    <a16:creationId xmlns:a16="http://schemas.microsoft.com/office/drawing/2014/main" id="{ADE0C059-C577-D28C-5121-00A0C94997A5}"/>
                  </a:ext>
                </a:extLst>
              </p:cNvPr>
              <p:cNvGrpSpPr>
                <a:grpSpLocks noGrp="1" noUngrp="1" noRot="1" noMove="1" noResize="1"/>
              </p:cNvGrpSpPr>
              <p:nvPr/>
            </p:nvGrpSpPr>
            <p:grpSpPr>
              <a:xfrm>
                <a:off x="628435" y="4641564"/>
                <a:ext cx="7318943" cy="1330258"/>
                <a:chOff x="628435" y="4641564"/>
                <a:chExt cx="7318943" cy="1330258"/>
              </a:xfrm>
            </p:grpSpPr>
            <p:sp>
              <p:nvSpPr>
                <p:cNvPr id="6" name="TextBox 5">
                  <a:extLst>
                    <a:ext uri="{FF2B5EF4-FFF2-40B4-BE49-F238E27FC236}">
                      <a16:creationId xmlns:a16="http://schemas.microsoft.com/office/drawing/2014/main" id="{4B9035A7-050E-BDCE-4381-7483DC82B239}"/>
                    </a:ext>
                  </a:extLst>
                </p:cNvPr>
                <p:cNvSpPr txBox="1">
                  <a:spLocks noGrp="1" noRot="1" noMove="1" noResize="1" noEditPoints="1" noAdjustHandles="1" noChangeArrowheads="1" noChangeShapeType="1"/>
                </p:cNvSpPr>
                <p:nvPr/>
              </p:nvSpPr>
              <p:spPr>
                <a:xfrm>
                  <a:off x="628435" y="4641564"/>
                  <a:ext cx="3582321" cy="1330258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noAutofit/>
                </a:bodyPr>
                <a:lstStyle/>
                <a:p>
                  <a:pPr>
                    <a:spcAft>
                      <a:spcPts val="500"/>
                    </a:spcAft>
                    <a:buSzPct val="80000"/>
                  </a:pPr>
                  <a:r>
                    <a:rPr lang="en-AU" sz="1600" b="1" dirty="0" err="1">
                      <a:solidFill>
                        <a:srgbClr val="002664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Tempat</a:t>
                  </a:r>
                  <a:r>
                    <a:rPr lang="en-AU" sz="1600" b="1" dirty="0">
                      <a:solidFill>
                        <a:srgbClr val="002664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 </a:t>
                  </a:r>
                  <a:r>
                    <a:rPr lang="en-AU" sz="1600" b="1" dirty="0" err="1">
                      <a:solidFill>
                        <a:srgbClr val="002664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untuk</a:t>
                  </a:r>
                  <a:r>
                    <a:rPr lang="en-AU" sz="1600" b="1" dirty="0">
                      <a:solidFill>
                        <a:srgbClr val="002664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 </a:t>
                  </a:r>
                  <a:r>
                    <a:rPr lang="en-AU" sz="1600" b="1" dirty="0" err="1">
                      <a:solidFill>
                        <a:srgbClr val="002664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melakukan</a:t>
                  </a:r>
                  <a:r>
                    <a:rPr lang="en-AU" sz="1600" b="1" dirty="0">
                      <a:solidFill>
                        <a:srgbClr val="002664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 </a:t>
                  </a:r>
                  <a:r>
                    <a:rPr lang="en-AU" sz="1600" b="1" dirty="0" err="1">
                      <a:solidFill>
                        <a:srgbClr val="002664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tes</a:t>
                  </a:r>
                  <a:endParaRPr lang="en-US" sz="1600" b="1" dirty="0">
                    <a:solidFill>
                      <a:srgbClr val="002664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  <a:p>
                  <a:pPr marL="342900" indent="-342900">
                    <a:lnSpc>
                      <a:spcPct val="125000"/>
                    </a:lnSpc>
                    <a:spcAft>
                      <a:spcPts val="500"/>
                    </a:spcAft>
                    <a:buClr>
                      <a:srgbClr val="00C296"/>
                    </a:buClr>
                    <a:buSzPct val="120000"/>
                    <a:buFont typeface="Wingdings" pitchFamily="2" charset="2"/>
                    <a:buChar char="ü"/>
                  </a:pPr>
                  <a:r>
                    <a:rPr lang="en-AU" sz="1600" dirty="0" err="1">
                      <a:solidFill>
                        <a:srgbClr val="002664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Dokter</a:t>
                  </a:r>
                  <a:r>
                    <a:rPr lang="en-AU" sz="1600" dirty="0">
                      <a:solidFill>
                        <a:srgbClr val="002664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 </a:t>
                  </a:r>
                  <a:r>
                    <a:rPr lang="en-AU" sz="1600" dirty="0" err="1">
                      <a:solidFill>
                        <a:srgbClr val="002664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Umum</a:t>
                  </a:r>
                  <a:r>
                    <a:rPr lang="en-AU" sz="1600" dirty="0">
                      <a:solidFill>
                        <a:srgbClr val="002664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 (General Practitioner/GP)</a:t>
                  </a:r>
                  <a:endParaRPr lang="en-US" sz="1600" dirty="0">
                    <a:solidFill>
                      <a:srgbClr val="002664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  <a:p>
                  <a:pPr marL="342900" indent="-342900">
                    <a:lnSpc>
                      <a:spcPct val="125000"/>
                    </a:lnSpc>
                    <a:spcAft>
                      <a:spcPts val="500"/>
                    </a:spcAft>
                    <a:buClr>
                      <a:srgbClr val="00C296"/>
                    </a:buClr>
                    <a:buSzPct val="120000"/>
                    <a:buFont typeface="Wingdings" pitchFamily="2" charset="2"/>
                    <a:buChar char="ü"/>
                  </a:pPr>
                  <a:r>
                    <a:rPr lang="en-AU" sz="1600" dirty="0" err="1">
                      <a:solidFill>
                        <a:srgbClr val="002664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Klinik</a:t>
                  </a:r>
                  <a:r>
                    <a:rPr lang="en-AU" sz="1600" dirty="0">
                      <a:solidFill>
                        <a:srgbClr val="002664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 </a:t>
                  </a:r>
                  <a:r>
                    <a:rPr lang="en-AU" sz="1600" dirty="0" err="1">
                      <a:solidFill>
                        <a:srgbClr val="002664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kesehatan</a:t>
                  </a:r>
                  <a:r>
                    <a:rPr lang="en-AU" sz="1600" dirty="0">
                      <a:solidFill>
                        <a:srgbClr val="002664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 </a:t>
                  </a:r>
                  <a:r>
                    <a:rPr lang="en-AU" sz="1600" dirty="0" err="1">
                      <a:solidFill>
                        <a:srgbClr val="002664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seksual</a:t>
                  </a:r>
                  <a:r>
                    <a:rPr lang="en-AU" sz="1600" dirty="0">
                      <a:solidFill>
                        <a:srgbClr val="002664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 NSW</a:t>
                  </a:r>
                  <a:endParaRPr lang="en-US" sz="1800" dirty="0">
                    <a:solidFill>
                      <a:srgbClr val="002664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7" name="TextBox 6">
                  <a:extLst>
                    <a:ext uri="{FF2B5EF4-FFF2-40B4-BE49-F238E27FC236}">
                      <a16:creationId xmlns:a16="http://schemas.microsoft.com/office/drawing/2014/main" id="{075A5C37-1BCE-24E5-2639-19C75DCA1FE3}"/>
                    </a:ext>
                  </a:extLst>
                </p:cNvPr>
                <p:cNvSpPr txBox="1">
                  <a:spLocks noGrp="1" noRot="1" noMove="1" noResize="1" noEditPoints="1" noAdjustHandles="1" noChangeArrowheads="1" noChangeShapeType="1"/>
                </p:cNvSpPr>
                <p:nvPr/>
              </p:nvSpPr>
              <p:spPr>
                <a:xfrm>
                  <a:off x="4365057" y="4641564"/>
                  <a:ext cx="3582321" cy="1330258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noAutofit/>
                </a:bodyPr>
                <a:lstStyle/>
                <a:p>
                  <a:pPr>
                    <a:spcAft>
                      <a:spcPts val="500"/>
                    </a:spcAft>
                    <a:buSzPct val="80000"/>
                  </a:pPr>
                  <a:r>
                    <a:rPr lang="en-US" b="1" dirty="0">
                      <a:solidFill>
                        <a:srgbClr val="002664"/>
                      </a:solidFill>
                      <a:latin typeface="Public Sans Medium" pitchFamily="2" charset="77"/>
                    </a:rPr>
                    <a:t> </a:t>
                  </a:r>
                  <a:endParaRPr lang="en-US" sz="1800" dirty="0">
                    <a:solidFill>
                      <a:srgbClr val="002664"/>
                    </a:solidFill>
                    <a:latin typeface="Public Sans ExtraLight" pitchFamily="2" charset="77"/>
                  </a:endParaRPr>
                </a:p>
                <a:p>
                  <a:pPr marL="342900" indent="-342900">
                    <a:lnSpc>
                      <a:spcPct val="125000"/>
                    </a:lnSpc>
                    <a:spcAft>
                      <a:spcPts val="500"/>
                    </a:spcAft>
                    <a:buClr>
                      <a:srgbClr val="00C296"/>
                    </a:buClr>
                    <a:buSzPct val="120000"/>
                    <a:buFont typeface="Wingdings" pitchFamily="2" charset="2"/>
                    <a:buChar char="ü"/>
                  </a:pPr>
                  <a:r>
                    <a:rPr lang="en-US" sz="1600" dirty="0">
                      <a:solidFill>
                        <a:srgbClr val="002664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Family Planning Australia (</a:t>
                  </a:r>
                  <a:r>
                    <a:rPr lang="en-US" sz="1600" dirty="0" err="1">
                      <a:solidFill>
                        <a:srgbClr val="002664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Keluarga</a:t>
                  </a:r>
                  <a:r>
                    <a:rPr lang="en-US" sz="1600" dirty="0">
                      <a:solidFill>
                        <a:srgbClr val="002664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 </a:t>
                  </a:r>
                  <a:r>
                    <a:rPr lang="en-US" sz="1600" dirty="0" err="1">
                      <a:solidFill>
                        <a:srgbClr val="002664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Berencana</a:t>
                  </a:r>
                  <a:r>
                    <a:rPr lang="en-US" sz="1600" dirty="0">
                      <a:solidFill>
                        <a:srgbClr val="002664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 Australia)</a:t>
                  </a:r>
                </a:p>
                <a:p>
                  <a:pPr marL="342900" indent="-342900">
                    <a:lnSpc>
                      <a:spcPct val="125000"/>
                    </a:lnSpc>
                    <a:spcAft>
                      <a:spcPts val="500"/>
                    </a:spcAft>
                    <a:buClr>
                      <a:srgbClr val="00C296"/>
                    </a:buClr>
                    <a:buSzPct val="120000"/>
                    <a:buFont typeface="Wingdings" pitchFamily="2" charset="2"/>
                    <a:buChar char="ü"/>
                  </a:pPr>
                  <a:r>
                    <a:rPr lang="en-AU" sz="1600" dirty="0">
                      <a:solidFill>
                        <a:srgbClr val="002664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Online </a:t>
                  </a:r>
                  <a:r>
                    <a:rPr lang="en-AU" sz="1600" dirty="0" err="1">
                      <a:solidFill>
                        <a:srgbClr val="002664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untuk</a:t>
                  </a:r>
                  <a:r>
                    <a:rPr lang="en-AU" sz="1600" dirty="0">
                      <a:solidFill>
                        <a:srgbClr val="002664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 </a:t>
                  </a:r>
                  <a:r>
                    <a:rPr lang="en-AU" sz="1600" dirty="0" err="1">
                      <a:solidFill>
                        <a:srgbClr val="002664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tes</a:t>
                  </a:r>
                  <a:r>
                    <a:rPr lang="en-AU" sz="1600" dirty="0">
                      <a:solidFill>
                        <a:srgbClr val="002664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 DBS</a:t>
                  </a:r>
                  <a:endParaRPr lang="en-US" sz="1600" dirty="0">
                    <a:solidFill>
                      <a:srgbClr val="002664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</p:grpSp>
        </p:grpSp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1564013E-1C20-60CE-E94F-31A986AFDFD0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7558051" y="4310101"/>
              <a:ext cx="1263650" cy="2413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52344504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2395F09-ABC7-ADF1-BF17-23A874FB1D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E5FB7BCD-287D-4287-9DF4-E9B114E310D4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12100" y="-686505"/>
            <a:ext cx="3467100" cy="2038350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8BFDF2C-B103-9044-2011-F87C836AFB59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42E1897-A223-281D-124C-2A9E32F1F8DB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11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20" name="Title 5">
            <a:extLst>
              <a:ext uri="{FF2B5EF4-FFF2-40B4-BE49-F238E27FC236}">
                <a16:creationId xmlns:a16="http://schemas.microsoft.com/office/drawing/2014/main" id="{7527E5AC-E5E9-F396-105A-476126EB7847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31456" y="455651"/>
            <a:ext cx="6482772" cy="130038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200"/>
              </a:lnSpc>
            </a:pPr>
            <a:r>
              <a:rPr lang="en-AU" sz="4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Siapa</a:t>
            </a:r>
            <a:r>
              <a:rPr lang="en-AU" sz="4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4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saja</a:t>
            </a:r>
            <a:r>
              <a:rPr lang="en-AU" sz="4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yang </a:t>
            </a:r>
            <a:r>
              <a:rPr lang="en-AU" sz="4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harus</a:t>
            </a:r>
            <a:r>
              <a:rPr lang="en-AU" sz="4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4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menjalani</a:t>
            </a:r>
            <a:r>
              <a:rPr lang="en-AU" sz="4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4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tes</a:t>
            </a:r>
            <a:r>
              <a:rPr lang="en-AU" sz="4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hepatitis C?</a:t>
            </a:r>
            <a:endParaRPr lang="en-US" sz="4000" b="1" dirty="0">
              <a:solidFill>
                <a:srgbClr val="0026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0C98AB04-856D-8742-AD74-CEC6AFD5531F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31457" y="1688781"/>
            <a:ext cx="3192276" cy="1483397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spcAft>
                <a:spcPts val="500"/>
              </a:spcAft>
              <a:buClr>
                <a:srgbClr val="00C296"/>
              </a:buClr>
              <a:buSzPct val="120000"/>
            </a:pPr>
            <a:r>
              <a:rPr lang="en-AU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Jika Anda </a:t>
            </a:r>
            <a:r>
              <a:rPr lang="en-AU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lahir</a:t>
            </a:r>
            <a:r>
              <a:rPr lang="en-AU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atau</a:t>
            </a:r>
            <a:r>
              <a:rPr lang="en-AU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pernah</a:t>
            </a:r>
            <a:r>
              <a:rPr lang="en-AU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tinggal</a:t>
            </a:r>
            <a:r>
              <a:rPr lang="en-AU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di negara yang </a:t>
            </a:r>
            <a:r>
              <a:rPr lang="en-AU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banyak</a:t>
            </a:r>
            <a:r>
              <a:rPr lang="en-AU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terdapat</a:t>
            </a:r>
            <a:r>
              <a:rPr lang="en-AU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kasus</a:t>
            </a:r>
            <a:r>
              <a:rPr lang="en-AU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hepatitis C, </a:t>
            </a:r>
            <a:r>
              <a:rPr lang="en-AU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penting</a:t>
            </a:r>
            <a:r>
              <a:rPr lang="en-AU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bagi</a:t>
            </a:r>
            <a:r>
              <a:rPr lang="en-AU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Anda </a:t>
            </a:r>
            <a:r>
              <a:rPr lang="en-AU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untuk</a:t>
            </a:r>
            <a:r>
              <a:rPr lang="en-AU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menjalani</a:t>
            </a:r>
            <a:r>
              <a:rPr lang="en-AU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tes</a:t>
            </a:r>
            <a:r>
              <a:rPr lang="en-AU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hepatitis C</a:t>
            </a:r>
            <a:endParaRPr lang="en-US" b="1" dirty="0">
              <a:solidFill>
                <a:srgbClr val="0026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7F03500-66D2-EDA0-75B9-CF74A6DB4A5F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314173" y="1688781"/>
            <a:ext cx="7573027" cy="3552022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spcAft>
                <a:spcPts val="1000"/>
              </a:spcAft>
              <a:buClr>
                <a:srgbClr val="00C296"/>
              </a:buClr>
              <a:buSzPct val="120000"/>
            </a:pPr>
            <a:r>
              <a:rPr lang="sv-SE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Penting juga untuk menjalani tes hepatitis C jika Anda:</a:t>
            </a:r>
            <a:endParaRPr lang="en-US" b="1" dirty="0">
              <a:solidFill>
                <a:srgbClr val="0026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spcAft>
                <a:spcPts val="10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n-AU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pernah</a:t>
            </a:r>
            <a:r>
              <a:rPr lang="en-AU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menjalani</a:t>
            </a:r>
            <a:r>
              <a:rPr lang="en-AU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transfusi</a:t>
            </a:r>
            <a:r>
              <a:rPr lang="en-AU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darah</a:t>
            </a:r>
            <a:r>
              <a:rPr lang="en-AU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AU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vaksinasi</a:t>
            </a:r>
            <a:r>
              <a:rPr lang="en-AU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AU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operasi</a:t>
            </a:r>
            <a:r>
              <a:rPr lang="en-AU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AU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atau</a:t>
            </a:r>
            <a:r>
              <a:rPr lang="en-AU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prosedur</a:t>
            </a:r>
            <a:r>
              <a:rPr lang="en-AU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medis</a:t>
            </a:r>
            <a:r>
              <a:rPr lang="en-AU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atau</a:t>
            </a:r>
            <a:r>
              <a:rPr lang="en-AU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gigi</a:t>
            </a:r>
            <a:r>
              <a:rPr lang="en-AU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lainnya</a:t>
            </a:r>
            <a:r>
              <a:rPr lang="en-AU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di negara lain</a:t>
            </a:r>
            <a:endParaRPr lang="en-US" dirty="0">
              <a:solidFill>
                <a:srgbClr val="0026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spcAft>
                <a:spcPts val="10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n-AU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pernah</a:t>
            </a:r>
            <a:r>
              <a:rPr lang="en-AU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menjalani</a:t>
            </a:r>
            <a:r>
              <a:rPr lang="en-AU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praktik</a:t>
            </a:r>
            <a:r>
              <a:rPr lang="en-AU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medis</a:t>
            </a:r>
            <a:r>
              <a:rPr lang="en-AU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tradisional</a:t>
            </a:r>
            <a:r>
              <a:rPr lang="en-AU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AU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misalnya</a:t>
            </a:r>
            <a:r>
              <a:rPr lang="en-AU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sayatan</a:t>
            </a:r>
            <a:r>
              <a:rPr lang="en-AU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AU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bekam</a:t>
            </a:r>
            <a:r>
              <a:rPr lang="en-AU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atau</a:t>
            </a:r>
            <a:r>
              <a:rPr lang="en-AU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kerokan </a:t>
            </a:r>
          </a:p>
          <a:p>
            <a:pPr marL="342900" indent="-342900">
              <a:spcAft>
                <a:spcPts val="10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n-AU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mengidap</a:t>
            </a:r>
            <a:r>
              <a:rPr lang="en-AU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hepatitis B </a:t>
            </a:r>
            <a:r>
              <a:rPr lang="en-AU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atau</a:t>
            </a:r>
            <a:r>
              <a:rPr lang="en-AU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HIV</a:t>
            </a:r>
          </a:p>
          <a:p>
            <a:pPr marL="342900" indent="-342900">
              <a:spcAft>
                <a:spcPts val="10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n-AU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tidak</a:t>
            </a:r>
            <a:r>
              <a:rPr lang="en-AU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yakin</a:t>
            </a:r>
            <a:r>
              <a:rPr lang="en-AU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apakah</a:t>
            </a:r>
            <a:r>
              <a:rPr lang="en-AU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tato</a:t>
            </a:r>
            <a:r>
              <a:rPr lang="en-AU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atau</a:t>
            </a:r>
            <a:r>
              <a:rPr lang="en-AU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tindik</a:t>
            </a:r>
            <a:r>
              <a:rPr lang="en-AU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tubuh</a:t>
            </a:r>
            <a:r>
              <a:rPr lang="en-AU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Anda </a:t>
            </a:r>
            <a:r>
              <a:rPr lang="en-AU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dibuat</a:t>
            </a:r>
            <a:r>
              <a:rPr lang="en-AU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dengan</a:t>
            </a:r>
            <a:r>
              <a:rPr lang="en-AU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peralatan</a:t>
            </a:r>
            <a:r>
              <a:rPr lang="en-AU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steril</a:t>
            </a:r>
            <a:endParaRPr lang="en-AU" dirty="0">
              <a:solidFill>
                <a:srgbClr val="0026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spcAft>
                <a:spcPts val="10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n-AU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pernah</a:t>
            </a:r>
            <a:r>
              <a:rPr lang="en-AU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menyuntikkan</a:t>
            </a:r>
            <a:r>
              <a:rPr lang="en-AU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obat-obatan</a:t>
            </a:r>
            <a:r>
              <a:rPr lang="en-AU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atau</a:t>
            </a:r>
            <a:r>
              <a:rPr lang="en-AU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steroid </a:t>
            </a:r>
            <a:r>
              <a:rPr lang="en-AU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atau</a:t>
            </a:r>
            <a:r>
              <a:rPr lang="en-AU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pernah</a:t>
            </a:r>
            <a:r>
              <a:rPr lang="en-AU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berbagi</a:t>
            </a:r>
            <a:r>
              <a:rPr lang="en-AU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peralatan</a:t>
            </a:r>
            <a:r>
              <a:rPr lang="en-AU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suntik</a:t>
            </a:r>
            <a:endParaRPr lang="en-AU" dirty="0">
              <a:solidFill>
                <a:srgbClr val="0026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spcAft>
                <a:spcPts val="10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n-AU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pernah</a:t>
            </a:r>
            <a:r>
              <a:rPr lang="en-AU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dipenjara</a:t>
            </a:r>
            <a:endParaRPr lang="en-AU" dirty="0">
              <a:solidFill>
                <a:srgbClr val="0026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spcAft>
                <a:spcPts val="10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n-AU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mendapat</a:t>
            </a:r>
            <a:r>
              <a:rPr lang="en-AU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transfusi</a:t>
            </a:r>
            <a:r>
              <a:rPr lang="en-AU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darah</a:t>
            </a:r>
            <a:r>
              <a:rPr lang="en-AU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di Australia </a:t>
            </a:r>
            <a:r>
              <a:rPr lang="en-AU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sebelum</a:t>
            </a:r>
            <a:r>
              <a:rPr lang="en-AU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bulan</a:t>
            </a:r>
            <a:r>
              <a:rPr lang="en-AU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Februari</a:t>
            </a:r>
            <a:r>
              <a:rPr lang="en-AU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1990</a:t>
            </a:r>
            <a:endParaRPr lang="en-US" dirty="0">
              <a:solidFill>
                <a:srgbClr val="0026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857506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C50E1F1-0265-C382-8734-98EFA03C40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F60C41EB-AA13-F4DF-5F65-FEC2B3D0E3F2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08783" y="1677985"/>
            <a:ext cx="2165350" cy="2165350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964E8F2-F912-0A28-8C78-A6730413E8A8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F12BE0A-2C68-FCAD-2BCE-EB4A0A26A45E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12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7" name="Title 5">
            <a:extLst>
              <a:ext uri="{FF2B5EF4-FFF2-40B4-BE49-F238E27FC236}">
                <a16:creationId xmlns:a16="http://schemas.microsoft.com/office/drawing/2014/main" id="{3BD10864-AE59-B38A-60CD-ABCE88A49BCC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397764" y="709426"/>
            <a:ext cx="3372725" cy="130038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200"/>
              </a:lnSpc>
            </a:pPr>
            <a:r>
              <a:rPr lang="en-AU" sz="4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Bagaimana</a:t>
            </a:r>
            <a:r>
              <a:rPr lang="en-AU" sz="4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hepatitis C </a:t>
            </a:r>
            <a:r>
              <a:rPr lang="en-AU" sz="4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diobati</a:t>
            </a:r>
            <a:r>
              <a:rPr lang="en-AU" sz="4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  <a:endParaRPr lang="en-US" sz="4000" b="1" dirty="0">
              <a:solidFill>
                <a:srgbClr val="0026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C22C4BE-7638-1D25-1D70-CE07436495D7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730513" y="2482971"/>
            <a:ext cx="7262114" cy="2812209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spcAft>
                <a:spcPts val="1500"/>
              </a:spcAft>
              <a:buClr>
                <a:srgbClr val="00C296"/>
              </a:buClr>
              <a:buSzPct val="120000"/>
            </a:pPr>
            <a:r>
              <a:rPr lang="en-AU" sz="2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DAA </a:t>
            </a:r>
            <a:r>
              <a:rPr lang="en-AU" sz="2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merupakan</a:t>
            </a:r>
            <a:r>
              <a:rPr lang="en-AU" sz="2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pil</a:t>
            </a:r>
            <a:r>
              <a:rPr lang="en-AU" sz="2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atau</a:t>
            </a:r>
            <a:r>
              <a:rPr lang="en-AU" sz="2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tablet yang:</a:t>
            </a:r>
            <a:endParaRPr lang="en-US" sz="2000" b="1" dirty="0">
              <a:solidFill>
                <a:srgbClr val="0026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pt-BR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Membersihkan virus dari tubuh Anda</a:t>
            </a:r>
            <a:endParaRPr lang="en-US" sz="2000" dirty="0">
              <a:solidFill>
                <a:srgbClr val="0026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Diminum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selama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sekitar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8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hingga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12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minggu</a:t>
            </a:r>
            <a:endParaRPr lang="en-AU" sz="2000" dirty="0">
              <a:solidFill>
                <a:srgbClr val="0026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Memiliki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sedikit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atau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tidak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ada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efek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samping</a:t>
            </a:r>
            <a:endParaRPr lang="en-AU" sz="2000" dirty="0">
              <a:solidFill>
                <a:srgbClr val="0026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Menurunkan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risiko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kerusakan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hati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dan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kanker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hati</a:t>
            </a:r>
            <a:endParaRPr lang="en-AU" sz="2000" dirty="0">
              <a:solidFill>
                <a:srgbClr val="0026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Biaya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terjangkau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jika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Anda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memiliki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kartu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Medicare</a:t>
            </a:r>
          </a:p>
          <a:p>
            <a:pPr marL="342900" indent="-342900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Menyembuhkan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95%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penderita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hepatitis C</a:t>
            </a:r>
            <a:endParaRPr lang="en-US" sz="2000" dirty="0">
              <a:solidFill>
                <a:srgbClr val="0026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BCE1E75-3F4A-A4DA-73A4-B1CF04D29744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730513" y="1341098"/>
            <a:ext cx="6182805" cy="841713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spcAft>
                <a:spcPts val="1500"/>
              </a:spcAft>
              <a:buClr>
                <a:srgbClr val="00C296"/>
              </a:buClr>
              <a:buSzPct val="120000"/>
            </a:pPr>
            <a:r>
              <a:rPr lang="en-AU" sz="2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Hepatitis C </a:t>
            </a:r>
            <a:r>
              <a:rPr lang="en-AU" sz="2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diobati</a:t>
            </a:r>
            <a:r>
              <a:rPr lang="en-AU" sz="2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dengan</a:t>
            </a:r>
            <a:r>
              <a:rPr lang="en-AU" sz="2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obat-obatan</a:t>
            </a:r>
            <a:r>
              <a:rPr lang="en-AU" sz="2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yang </a:t>
            </a:r>
            <a:r>
              <a:rPr lang="en-AU" sz="2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disebut</a:t>
            </a:r>
            <a:r>
              <a:rPr lang="en-AU" sz="2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Direct Acting Anti-viral /DAA (Antivirus yang </a:t>
            </a:r>
            <a:r>
              <a:rPr lang="en-AU" sz="2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Bertindak</a:t>
            </a:r>
            <a:r>
              <a:rPr lang="en-AU" sz="2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Langsung</a:t>
            </a:r>
            <a:r>
              <a:rPr lang="en-AU" sz="2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).</a:t>
            </a:r>
            <a:endParaRPr lang="en-US" sz="2000" b="1" dirty="0">
              <a:solidFill>
                <a:srgbClr val="0026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1376641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F9E11D2-5FBA-BE3B-D8EE-8069A069CB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8320C29B-351A-A627-DF74-C56DF13CFBFA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40814" y="-666045"/>
            <a:ext cx="4196593" cy="6858000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5C466DD-0601-B84E-33E7-7670B1B027A6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424071D-298C-8A13-3178-379F8A7433C8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13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11" name="Title 5">
            <a:extLst>
              <a:ext uri="{FF2B5EF4-FFF2-40B4-BE49-F238E27FC236}">
                <a16:creationId xmlns:a16="http://schemas.microsoft.com/office/drawing/2014/main" id="{2260AC0C-1B3B-D917-F069-EBF253B4FB37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title"/>
          </p:nvPr>
        </p:nvSpPr>
        <p:spPr>
          <a:xfrm>
            <a:off x="435926" y="580763"/>
            <a:ext cx="6766385" cy="1300388"/>
          </a:xfrm>
        </p:spPr>
        <p:txBody>
          <a:bodyPr anchor="t">
            <a:noAutofit/>
          </a:bodyPr>
          <a:lstStyle/>
          <a:p>
            <a:pPr>
              <a:lnSpc>
                <a:spcPts val="4200"/>
              </a:lnSpc>
            </a:pPr>
            <a:r>
              <a:rPr lang="it-IT" sz="36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Bagaimana cara melindungi diri dari hepatitis C? </a:t>
            </a:r>
            <a:endParaRPr lang="en-US" sz="3600" b="1" dirty="0">
              <a:solidFill>
                <a:srgbClr val="0026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3B13E29-9129-7085-3081-3BC620825D95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35926" y="2022895"/>
            <a:ext cx="8629052" cy="2812209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342900" indent="-342900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n-AU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Hindari</a:t>
            </a:r>
            <a:r>
              <a:rPr lang="en-AU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penggunaan</a:t>
            </a:r>
            <a:r>
              <a:rPr lang="en-AU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bersama</a:t>
            </a:r>
            <a:r>
              <a:rPr lang="en-AU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/</a:t>
            </a:r>
            <a:r>
              <a:rPr lang="en-AU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bergantian</a:t>
            </a:r>
            <a:r>
              <a:rPr lang="en-AU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barang</a:t>
            </a:r>
            <a:r>
              <a:rPr lang="en-AU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pribadi</a:t>
            </a:r>
            <a:r>
              <a:rPr lang="en-AU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seperti</a:t>
            </a:r>
            <a:r>
              <a:rPr lang="en-AU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sikat</a:t>
            </a:r>
            <a:r>
              <a:rPr lang="en-AU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gigi</a:t>
            </a:r>
            <a:r>
              <a:rPr lang="en-AU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atau</a:t>
            </a:r>
            <a:r>
              <a:rPr lang="en-AU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pisau</a:t>
            </a:r>
            <a:r>
              <a:rPr lang="en-AU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cukur</a:t>
            </a:r>
            <a:endParaRPr lang="en-US" dirty="0">
              <a:solidFill>
                <a:srgbClr val="0026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n-AU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Hanya</a:t>
            </a:r>
            <a:r>
              <a:rPr lang="en-AU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dapatkan</a:t>
            </a:r>
            <a:r>
              <a:rPr lang="en-AU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tato</a:t>
            </a:r>
            <a:r>
              <a:rPr lang="en-AU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atau</a:t>
            </a:r>
            <a:r>
              <a:rPr lang="en-AU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tindik</a:t>
            </a:r>
            <a:r>
              <a:rPr lang="en-AU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tubuh</a:t>
            </a:r>
            <a:r>
              <a:rPr lang="en-AU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dari</a:t>
            </a:r>
            <a:r>
              <a:rPr lang="en-AU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profesional</a:t>
            </a:r>
            <a:r>
              <a:rPr lang="en-AU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berlisensi</a:t>
            </a:r>
            <a:r>
              <a:rPr lang="en-AU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dengan</a:t>
            </a:r>
            <a:r>
              <a:rPr lang="en-AU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peralatan</a:t>
            </a:r>
            <a:r>
              <a:rPr lang="en-AU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steril</a:t>
            </a:r>
            <a:r>
              <a:rPr lang="en-AU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en-AU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bersih</a:t>
            </a:r>
            <a:r>
              <a:rPr lang="en-AU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 </a:t>
            </a:r>
          </a:p>
          <a:p>
            <a:pPr marL="342900" indent="-342900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n-AU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Hanya</a:t>
            </a:r>
            <a:r>
              <a:rPr lang="en-AU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lakukan</a:t>
            </a:r>
            <a:r>
              <a:rPr lang="en-AU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prosedur</a:t>
            </a:r>
            <a:r>
              <a:rPr lang="en-AU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medis</a:t>
            </a:r>
            <a:r>
              <a:rPr lang="en-AU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dan </a:t>
            </a:r>
            <a:r>
              <a:rPr lang="en-AU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gigi</a:t>
            </a:r>
            <a:r>
              <a:rPr lang="en-AU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dengan</a:t>
            </a:r>
            <a:r>
              <a:rPr lang="en-AU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tenaga</a:t>
            </a:r>
            <a:r>
              <a:rPr lang="en-AU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profesional</a:t>
            </a:r>
            <a:r>
              <a:rPr lang="en-AU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berlisensi</a:t>
            </a:r>
            <a:endParaRPr lang="en-AU" dirty="0">
              <a:solidFill>
                <a:srgbClr val="0026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n-AU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Gunakan</a:t>
            </a:r>
            <a:r>
              <a:rPr lang="en-AU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kondom</a:t>
            </a:r>
            <a:r>
              <a:rPr lang="en-AU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dan </a:t>
            </a:r>
            <a:r>
              <a:rPr lang="en-AU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pelumas</a:t>
            </a:r>
            <a:r>
              <a:rPr lang="en-AU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saat</a:t>
            </a:r>
            <a:r>
              <a:rPr lang="en-AU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berhubungan</a:t>
            </a:r>
            <a:r>
              <a:rPr lang="en-AU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seks</a:t>
            </a:r>
            <a:endParaRPr lang="en-AU" dirty="0">
              <a:solidFill>
                <a:srgbClr val="0026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n-AU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Berhati-hatilah</a:t>
            </a:r>
            <a:r>
              <a:rPr lang="en-AU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ketika</a:t>
            </a:r>
            <a:r>
              <a:rPr lang="en-AU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menjalani</a:t>
            </a:r>
            <a:r>
              <a:rPr lang="en-AU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prosedur</a:t>
            </a:r>
            <a:r>
              <a:rPr lang="en-AU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medis</a:t>
            </a:r>
            <a:r>
              <a:rPr lang="en-AU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dan </a:t>
            </a:r>
            <a:r>
              <a:rPr lang="en-AU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gigi</a:t>
            </a:r>
            <a:r>
              <a:rPr lang="en-AU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saat</a:t>
            </a:r>
            <a:r>
              <a:rPr lang="en-AU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bepergian</a:t>
            </a:r>
            <a:r>
              <a:rPr lang="en-AU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</a:t>
            </a:r>
            <a:r>
              <a:rPr lang="en-AU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luar</a:t>
            </a:r>
            <a:r>
              <a:rPr lang="en-AU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negeri</a:t>
            </a:r>
          </a:p>
          <a:p>
            <a:pPr marL="342900" indent="-342900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n-AU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Gunakan</a:t>
            </a:r>
            <a:r>
              <a:rPr lang="en-AU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sarung</a:t>
            </a:r>
            <a:r>
              <a:rPr lang="en-AU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tangan</a:t>
            </a:r>
            <a:r>
              <a:rPr lang="en-AU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saat</a:t>
            </a:r>
            <a:r>
              <a:rPr lang="en-AU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membersihkan</a:t>
            </a:r>
            <a:r>
              <a:rPr lang="en-AU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darah</a:t>
            </a:r>
            <a:endParaRPr lang="en-AU" dirty="0">
              <a:solidFill>
                <a:srgbClr val="0026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n-AU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Jangan</a:t>
            </a:r>
            <a:r>
              <a:rPr lang="en-AU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pernah</a:t>
            </a:r>
            <a:r>
              <a:rPr lang="en-AU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berbagi</a:t>
            </a:r>
            <a:r>
              <a:rPr lang="en-AU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peralatan</a:t>
            </a:r>
            <a:r>
              <a:rPr lang="en-AU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suntik</a:t>
            </a:r>
            <a:r>
              <a:rPr lang="en-AU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narkoba</a:t>
            </a:r>
            <a:endParaRPr lang="en-AU" dirty="0">
              <a:solidFill>
                <a:srgbClr val="0026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886AF22-B854-4F5C-C8E1-227B7313253D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917289" y="1538817"/>
            <a:ext cx="1574800" cy="1416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515786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30D06A7-A1F1-1489-7C11-D72BEC4536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DF5A0BF-95F8-FD6B-FCD1-28689C8E31D7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C5CEFE8-6137-6FC7-C32C-1E964A310DF0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14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19" name="Title 5">
            <a:extLst>
              <a:ext uri="{FF2B5EF4-FFF2-40B4-BE49-F238E27FC236}">
                <a16:creationId xmlns:a16="http://schemas.microsoft.com/office/drawing/2014/main" id="{333ED726-2DB3-C9CB-6465-0A1D97C5D504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231366" y="620889"/>
            <a:ext cx="4250104" cy="202691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200"/>
              </a:lnSpc>
            </a:pPr>
            <a:r>
              <a:rPr lang="en-AU" sz="4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Pengertian</a:t>
            </a:r>
            <a:r>
              <a:rPr lang="en-AU" sz="4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stigma </a:t>
            </a:r>
            <a:r>
              <a:rPr lang="en-AU" sz="4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terkait</a:t>
            </a:r>
            <a:r>
              <a:rPr lang="en-AU" sz="4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hepatitis C</a:t>
            </a:r>
            <a:endParaRPr lang="en-US" sz="2000" b="1" dirty="0">
              <a:solidFill>
                <a:srgbClr val="0026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7BEC0742-1FC2-279F-830C-348B7C2F86E1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5484553" y="1145094"/>
            <a:ext cx="6233314" cy="191465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spcAft>
                <a:spcPts val="1500"/>
              </a:spcAft>
              <a:buClr>
                <a:srgbClr val="00C296"/>
              </a:buClr>
              <a:buSzPct val="120000"/>
            </a:pP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Banyak orang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dengan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hepatitis virus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menghadapi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penilaian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negatif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karena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r>
              <a:rPr lang="en-US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342900" indent="-342900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sv-SE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Pikiran orang lain mengenai cara mereka tertular hepatitis C</a:t>
            </a:r>
            <a:endParaRPr lang="en-US" sz="2000" dirty="0">
              <a:solidFill>
                <a:srgbClr val="0026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Tindakan yang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terkait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dengan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hepatitis C</a:t>
            </a:r>
            <a:endParaRPr lang="en-US" sz="2000" dirty="0">
              <a:solidFill>
                <a:srgbClr val="0026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B1CB1B55-6796-0F51-5FC9-9F67DB622BCE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5484554" y="4804215"/>
            <a:ext cx="5905936" cy="1062579"/>
            <a:chOff x="5484554" y="4804215"/>
            <a:chExt cx="5905936" cy="1062579"/>
          </a:xfrm>
        </p:grpSpPr>
        <p:sp>
          <p:nvSpPr>
            <p:cNvPr id="18" name="Rounded Rectangle 17">
              <a:extLst>
                <a:ext uri="{FF2B5EF4-FFF2-40B4-BE49-F238E27FC236}">
                  <a16:creationId xmlns:a16="http://schemas.microsoft.com/office/drawing/2014/main" id="{4384726D-DC1A-4D61-8882-627734092BFB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5484554" y="4804215"/>
              <a:ext cx="5905936" cy="1062579"/>
            </a:xfrm>
            <a:prstGeom prst="roundRect">
              <a:avLst>
                <a:gd name="adj" fmla="val 8275"/>
              </a:avLst>
            </a:prstGeom>
            <a:solidFill>
              <a:srgbClr val="00266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FF9AD9A5-22AC-203D-002E-A2D3CB569981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5484554" y="4981562"/>
              <a:ext cx="5905936" cy="70788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AU" sz="2000" b="1" dirty="0">
                  <a:solidFill>
                    <a:srgbClr val="7DB1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Stigma juga </a:t>
              </a:r>
              <a:r>
                <a:rPr lang="en-AU" sz="2000" b="1" dirty="0" err="1">
                  <a:solidFill>
                    <a:srgbClr val="7DB1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mempersulit</a:t>
              </a:r>
              <a:r>
                <a:rPr lang="en-AU" sz="2000" b="1" dirty="0">
                  <a:solidFill>
                    <a:srgbClr val="7DB1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AU" sz="2000" b="1" dirty="0" err="1">
                  <a:solidFill>
                    <a:srgbClr val="7DB1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perolehan</a:t>
              </a:r>
              <a:r>
                <a:rPr lang="en-AU" sz="2000" b="1" dirty="0">
                  <a:solidFill>
                    <a:srgbClr val="7DB1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AU" sz="2000" b="1" dirty="0" err="1">
                  <a:solidFill>
                    <a:srgbClr val="7DB1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perawatan</a:t>
              </a:r>
              <a:r>
                <a:rPr lang="en-AU" sz="2000" b="1" dirty="0">
                  <a:solidFill>
                    <a:srgbClr val="7DB1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AU" sz="2000" b="1" dirty="0" err="1">
                  <a:solidFill>
                    <a:srgbClr val="7DB1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kesehatan</a:t>
              </a:r>
              <a:r>
                <a:rPr lang="en-AU" sz="2000" b="1" dirty="0">
                  <a:solidFill>
                    <a:srgbClr val="7DB1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dan </a:t>
              </a:r>
              <a:r>
                <a:rPr lang="en-AU" sz="2000" b="1" dirty="0" err="1">
                  <a:solidFill>
                    <a:srgbClr val="7DB1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dukungan</a:t>
              </a:r>
              <a:endParaRPr lang="en-US" sz="2000" b="1" dirty="0">
                <a:solidFill>
                  <a:srgbClr val="7DB1FF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2" name="Group 1">
            <a:extLst>
              <a:ext uri="{FF2B5EF4-FFF2-40B4-BE49-F238E27FC236}">
                <a16:creationId xmlns:a16="http://schemas.microsoft.com/office/drawing/2014/main" id="{2C19AD4B-0B85-030B-24C4-98773F31CFAB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5484554" y="3237090"/>
            <a:ext cx="5905936" cy="1062580"/>
            <a:chOff x="5484554" y="3237090"/>
            <a:chExt cx="5905936" cy="1062580"/>
          </a:xfrm>
        </p:grpSpPr>
        <p:sp>
          <p:nvSpPr>
            <p:cNvPr id="17" name="Rounded Rectangle 16">
              <a:extLst>
                <a:ext uri="{FF2B5EF4-FFF2-40B4-BE49-F238E27FC236}">
                  <a16:creationId xmlns:a16="http://schemas.microsoft.com/office/drawing/2014/main" id="{B8791226-7D7D-22B9-68B8-62E20324C02E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5484554" y="3237090"/>
              <a:ext cx="5905936" cy="1062580"/>
            </a:xfrm>
            <a:prstGeom prst="roundRect">
              <a:avLst>
                <a:gd name="adj" fmla="val 8275"/>
              </a:avLst>
            </a:prstGeom>
            <a:solidFill>
              <a:srgbClr val="7DB1F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BC6C7D11-B4F1-EA86-0270-3F4DE1F20C3F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5484554" y="3401570"/>
              <a:ext cx="5905936" cy="70788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AU" sz="2000" b="1" dirty="0">
                  <a:solidFill>
                    <a:srgbClr val="0026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Hal </a:t>
              </a:r>
              <a:r>
                <a:rPr lang="en-AU" sz="2000" b="1" dirty="0" err="1">
                  <a:solidFill>
                    <a:srgbClr val="0026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ini</a:t>
              </a:r>
              <a:r>
                <a:rPr lang="en-AU" sz="2000" b="1" dirty="0">
                  <a:solidFill>
                    <a:srgbClr val="0026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AU" sz="2000" b="1" dirty="0" err="1">
                  <a:solidFill>
                    <a:srgbClr val="0026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dapat</a:t>
              </a:r>
              <a:r>
                <a:rPr lang="en-AU" sz="2000" b="1" dirty="0">
                  <a:solidFill>
                    <a:srgbClr val="0026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AU" sz="2000" b="1" dirty="0" err="1">
                  <a:solidFill>
                    <a:srgbClr val="0026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membuat</a:t>
              </a:r>
              <a:r>
                <a:rPr lang="en-AU" sz="2000" b="1" dirty="0">
                  <a:solidFill>
                    <a:srgbClr val="0026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orang </a:t>
              </a:r>
              <a:r>
                <a:rPr lang="en-AU" sz="2000" b="1" dirty="0" err="1">
                  <a:solidFill>
                    <a:srgbClr val="0026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takut</a:t>
              </a:r>
              <a:r>
                <a:rPr lang="en-AU" sz="2000" b="1" dirty="0">
                  <a:solidFill>
                    <a:srgbClr val="0026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AU" sz="2000" b="1" dirty="0" err="1">
                  <a:solidFill>
                    <a:srgbClr val="0026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untuk</a:t>
              </a:r>
              <a:r>
                <a:rPr lang="en-AU" sz="2000" b="1" dirty="0">
                  <a:solidFill>
                    <a:srgbClr val="0026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AU" sz="2000" b="1" dirty="0" err="1">
                  <a:solidFill>
                    <a:srgbClr val="0026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membicarakan</a:t>
              </a:r>
              <a:r>
                <a:rPr lang="en-AU" sz="2000" b="1" dirty="0">
                  <a:solidFill>
                    <a:srgbClr val="0026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hepatitis C yang </a:t>
              </a:r>
              <a:r>
                <a:rPr lang="en-AU" sz="2000" b="1" dirty="0" err="1">
                  <a:solidFill>
                    <a:srgbClr val="0026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mereka</a:t>
              </a:r>
              <a:r>
                <a:rPr lang="en-AU" sz="2000" b="1" dirty="0">
                  <a:solidFill>
                    <a:srgbClr val="0026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AU" sz="2000" b="1" dirty="0" err="1">
                  <a:solidFill>
                    <a:srgbClr val="0026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derita</a:t>
              </a:r>
              <a:endParaRPr lang="en-US" sz="2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pic>
        <p:nvPicPr>
          <p:cNvPr id="23" name="Picture 22">
            <a:extLst>
              <a:ext uri="{FF2B5EF4-FFF2-40B4-BE49-F238E27FC236}">
                <a16:creationId xmlns:a16="http://schemas.microsoft.com/office/drawing/2014/main" id="{18D38677-D4DC-5E8E-E4F7-536AB5A219E4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36817" y="478476"/>
            <a:ext cx="781050" cy="781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303304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B348B4F-256A-D041-A554-C5D2081B70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>
            <a:extLst>
              <a:ext uri="{FF2B5EF4-FFF2-40B4-BE49-F238E27FC236}">
                <a16:creationId xmlns:a16="http://schemas.microsoft.com/office/drawing/2014/main" id="{BE5BBEDF-C03F-77F9-40D2-4ED65EFCAE48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51119" y="-1010673"/>
            <a:ext cx="4959350" cy="2622550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5AFF9EF-9E2E-6483-77F3-3EC945FA28C4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E2F9BDE-FF0D-3770-27C1-587B0912DF1E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15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9" name="Title 5">
            <a:extLst>
              <a:ext uri="{FF2B5EF4-FFF2-40B4-BE49-F238E27FC236}">
                <a16:creationId xmlns:a16="http://schemas.microsoft.com/office/drawing/2014/main" id="{D19C4450-DEEB-39F7-10F6-4F9D138AC702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38940" y="442993"/>
            <a:ext cx="6184792" cy="618164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200"/>
              </a:lnSpc>
            </a:pPr>
            <a:r>
              <a:rPr lang="en-AU" sz="32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Siapa</a:t>
            </a:r>
            <a:r>
              <a:rPr lang="en-AU" sz="32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32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harus</a:t>
            </a:r>
            <a:r>
              <a:rPr lang="en-AU" sz="32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32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diberi</a:t>
            </a:r>
            <a:r>
              <a:rPr lang="en-AU" sz="32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32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tahu</a:t>
            </a:r>
            <a:r>
              <a:rPr lang="en-AU" sz="32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dan </a:t>
            </a:r>
            <a:r>
              <a:rPr lang="en-AU" sz="32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siapa</a:t>
            </a:r>
            <a:r>
              <a:rPr lang="en-AU" sz="32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32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tidak</a:t>
            </a:r>
            <a:r>
              <a:rPr lang="en-AU" sz="32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32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perlu</a:t>
            </a:r>
            <a:r>
              <a:rPr lang="en-AU" sz="32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32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diberi</a:t>
            </a:r>
            <a:r>
              <a:rPr lang="en-AU" sz="32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32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tahu</a:t>
            </a:r>
            <a:endParaRPr lang="en-US" sz="3200" b="1" dirty="0">
              <a:solidFill>
                <a:srgbClr val="0026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45E706E-EC05-5160-7E1D-2222C1CAB11D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38940" y="1825418"/>
            <a:ext cx="6233314" cy="191465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spcAft>
                <a:spcPts val="1500"/>
              </a:spcAft>
              <a:buClr>
                <a:srgbClr val="00C296"/>
              </a:buClr>
              <a:buSzPct val="120000"/>
            </a:pPr>
            <a:r>
              <a:rPr lang="nb-NO" sz="2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Menurut hukum, Anda harus memberi tahu orang lain:</a:t>
            </a:r>
            <a:endParaRPr lang="en-US" sz="2000" b="1" dirty="0">
              <a:solidFill>
                <a:srgbClr val="0026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Saat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mendonorkan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darah</a:t>
            </a:r>
            <a:endParaRPr lang="en-US" sz="2000" dirty="0">
              <a:solidFill>
                <a:srgbClr val="0026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Saat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mendonorkan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organ dan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sperma</a:t>
            </a:r>
            <a:endParaRPr lang="en-AU" sz="2000" dirty="0">
              <a:solidFill>
                <a:srgbClr val="0026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Saat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mengajukan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permohonan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asuransi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Kesehatan</a:t>
            </a:r>
          </a:p>
          <a:p>
            <a:pPr marL="342900" indent="-342900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Jika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bergabung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dengan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Australian Defence Force (Angkatan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Pertahanan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Australia) </a:t>
            </a:r>
          </a:p>
          <a:p>
            <a:pPr marL="342900" indent="-342900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Saat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mengajukan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visa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untuk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tinggal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di Australia</a:t>
            </a:r>
          </a:p>
          <a:p>
            <a:pPr marL="342900" indent="-342900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Jika Anda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seorang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pekerja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layanan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kesehatan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yang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melakukan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prosedur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medis</a:t>
            </a:r>
            <a:endParaRPr lang="en-US" sz="2000" dirty="0">
              <a:solidFill>
                <a:srgbClr val="0026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37B6CB8-D5A8-8EDE-BFD0-A1B443A88F16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7912185" y="1825418"/>
            <a:ext cx="3986304" cy="191465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spcAft>
                <a:spcPts val="1500"/>
              </a:spcAft>
              <a:buClr>
                <a:srgbClr val="00C296"/>
              </a:buClr>
              <a:buSzPct val="120000"/>
            </a:pPr>
            <a:r>
              <a:rPr lang="en-AU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Anda </a:t>
            </a:r>
            <a:r>
              <a:rPr lang="en-AU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tidak</a:t>
            </a:r>
            <a:r>
              <a:rPr lang="en-AU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perlu</a:t>
            </a:r>
            <a:r>
              <a:rPr lang="en-AU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memberi</a:t>
            </a:r>
            <a:r>
              <a:rPr lang="en-AU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tahu</a:t>
            </a:r>
            <a:r>
              <a:rPr lang="en-AU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endParaRPr lang="en-US" b="1" dirty="0">
              <a:solidFill>
                <a:srgbClr val="0026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fi-FI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Atasan Anda di tempat kerja</a:t>
            </a:r>
            <a:endParaRPr lang="en-US" dirty="0">
              <a:solidFill>
                <a:srgbClr val="0026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n-AU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Orang-orang yang </a:t>
            </a:r>
            <a:r>
              <a:rPr lang="en-AU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bekerja</a:t>
            </a:r>
            <a:r>
              <a:rPr lang="en-AU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atau</a:t>
            </a:r>
            <a:r>
              <a:rPr lang="en-AU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bersekolah</a:t>
            </a:r>
            <a:r>
              <a:rPr lang="en-AU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dengan</a:t>
            </a:r>
            <a:r>
              <a:rPr lang="en-AU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Anda</a:t>
            </a:r>
          </a:p>
          <a:p>
            <a:pPr marL="342900" indent="-342900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n-AU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Anggota</a:t>
            </a:r>
            <a:r>
              <a:rPr lang="en-AU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keluarga</a:t>
            </a:r>
            <a:endParaRPr lang="en-US" dirty="0">
              <a:solidFill>
                <a:srgbClr val="0026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381D5593-B9F7-73B5-134F-0B836B63AC36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9377539" y="4145452"/>
            <a:ext cx="2520950" cy="2032000"/>
            <a:chOff x="9377539" y="4359941"/>
            <a:chExt cx="2520950" cy="2032000"/>
          </a:xfrm>
        </p:grpSpPr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38B2A065-6CF1-9A93-078B-B793524998F0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9377539" y="4359941"/>
              <a:ext cx="2520950" cy="2032000"/>
            </a:xfrm>
            <a:prstGeom prst="rect">
              <a:avLst/>
            </a:prstGeom>
          </p:spPr>
        </p:pic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E68A1564-DD5E-9F73-F9BC-11B8F6E68F32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9550400" y="4538133"/>
              <a:ext cx="2201334" cy="1365956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algn="ctr">
                <a:spcAft>
                  <a:spcPts val="1500"/>
                </a:spcAft>
                <a:buClr>
                  <a:srgbClr val="00C296"/>
                </a:buClr>
                <a:buSzPct val="120000"/>
              </a:pPr>
              <a:r>
                <a:rPr lang="en-AU" sz="1400" b="1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Dokter</a:t>
              </a:r>
              <a:r>
                <a:rPr lang="en-AU" sz="14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Anda </a:t>
              </a:r>
              <a:r>
                <a:rPr lang="en-AU" sz="1400" b="1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tidak</a:t>
              </a:r>
              <a:r>
                <a:rPr lang="en-AU" sz="14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AU" sz="1400" b="1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boleh</a:t>
              </a:r>
              <a:r>
                <a:rPr lang="en-AU" sz="14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AU" sz="1400" b="1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memberi</a:t>
              </a:r>
              <a:r>
                <a:rPr lang="en-AU" sz="14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AU" sz="1400" b="1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tahu</a:t>
              </a:r>
              <a:r>
                <a:rPr lang="en-AU" sz="14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AU" sz="1400" b="1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keluarga</a:t>
              </a:r>
              <a:r>
                <a:rPr lang="en-AU" sz="14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Anda </a:t>
              </a:r>
              <a:r>
                <a:rPr lang="en-AU" sz="1400" b="1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bahwa</a:t>
              </a:r>
              <a:r>
                <a:rPr lang="en-AU" sz="14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Anda </a:t>
              </a:r>
              <a:r>
                <a:rPr lang="en-AU" sz="1400" b="1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mengidap</a:t>
              </a:r>
              <a:r>
                <a:rPr lang="en-AU" sz="14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hepatitis C</a:t>
              </a:r>
              <a:endParaRPr lang="en-US" sz="1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30497000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846A01B-F389-0F33-CF22-563777E56C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384E799-8745-B76A-D81E-472ACD1F3238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2E56A1F-3802-D9F0-DCDF-321ADD2279DB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16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2" name="Title 5">
            <a:extLst>
              <a:ext uri="{FF2B5EF4-FFF2-40B4-BE49-F238E27FC236}">
                <a16:creationId xmlns:a16="http://schemas.microsoft.com/office/drawing/2014/main" id="{2F2B8FB1-321C-2EDE-2F68-CB04B4D1ADD8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26118" y="513139"/>
            <a:ext cx="3592063" cy="130038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200"/>
              </a:lnSpc>
            </a:pPr>
            <a:r>
              <a:rPr lang="en-AU" sz="36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Tempat</a:t>
            </a:r>
            <a:r>
              <a:rPr lang="en-AU" sz="36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36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mendapatkan</a:t>
            </a:r>
            <a:r>
              <a:rPr lang="en-AU" sz="36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36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bantuan</a:t>
            </a:r>
            <a:r>
              <a:rPr lang="en-AU" sz="36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36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untuk</a:t>
            </a:r>
            <a:r>
              <a:rPr lang="en-AU" sz="36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hepatitis C</a:t>
            </a:r>
            <a:endParaRPr lang="en-US" sz="3600" b="1" dirty="0">
              <a:solidFill>
                <a:srgbClr val="0026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2469B26F-BCFE-ADDC-4752-2FA2130A7826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4423398" y="1568449"/>
            <a:ext cx="6850344" cy="958952"/>
            <a:chOff x="4423398" y="1568449"/>
            <a:chExt cx="6850344" cy="958952"/>
          </a:xfrm>
        </p:grpSpPr>
        <p:sp>
          <p:nvSpPr>
            <p:cNvPr id="10" name="Rounded Rectangle 9">
              <a:extLst>
                <a:ext uri="{FF2B5EF4-FFF2-40B4-BE49-F238E27FC236}">
                  <a16:creationId xmlns:a16="http://schemas.microsoft.com/office/drawing/2014/main" id="{F3C0AA0B-E8AF-0674-F10C-E8C2C0B7427B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4423398" y="1568449"/>
              <a:ext cx="6850343" cy="958952"/>
            </a:xfrm>
            <a:prstGeom prst="roundRect">
              <a:avLst>
                <a:gd name="adj" fmla="val 827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EC46C4A5-8A39-805C-03D1-A06AAFE01FD3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4643884" y="1697627"/>
              <a:ext cx="6629858" cy="718195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>
                <a:spcAft>
                  <a:spcPts val="100"/>
                </a:spcAft>
                <a:buClr>
                  <a:srgbClr val="00C296"/>
                </a:buClr>
                <a:buSzPct val="120000"/>
              </a:pPr>
              <a:r>
                <a:rPr lang="en-US" sz="2000" b="1" dirty="0">
                  <a:solidFill>
                    <a:srgbClr val="0026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Liver clinics and specialists - </a:t>
              </a:r>
              <a:r>
                <a:rPr lang="en-AU" sz="2000" b="1" dirty="0" err="1">
                  <a:solidFill>
                    <a:srgbClr val="0026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Klinik</a:t>
              </a:r>
              <a:r>
                <a:rPr lang="en-AU" sz="2000" b="1" dirty="0">
                  <a:solidFill>
                    <a:srgbClr val="0026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dan </a:t>
              </a:r>
              <a:r>
                <a:rPr lang="en-AU" sz="2000" b="1" dirty="0" err="1">
                  <a:solidFill>
                    <a:srgbClr val="0026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spesialis</a:t>
              </a:r>
              <a:r>
                <a:rPr lang="en-AU" sz="2000" b="1" dirty="0">
                  <a:solidFill>
                    <a:srgbClr val="0026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AU" sz="2000" b="1" dirty="0" err="1">
                  <a:solidFill>
                    <a:srgbClr val="0026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hati</a:t>
              </a:r>
              <a:r>
                <a:rPr lang="en-AU" sz="2000" b="1" dirty="0">
                  <a:solidFill>
                    <a:srgbClr val="0026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- </a:t>
              </a:r>
              <a:r>
                <a:rPr lang="en-US" sz="2000" b="1" dirty="0">
                  <a:solidFill>
                    <a:srgbClr val="0026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1800 803 990 </a:t>
              </a:r>
              <a:r>
                <a:rPr lang="en-US" dirty="0">
                  <a:solidFill>
                    <a:srgbClr val="0026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www.hep.org.au</a:t>
              </a:r>
              <a:endParaRPr lang="en-US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9B5FA031-FD24-4A55-6DCA-ABAF7CBA26F0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4423398" y="2780123"/>
            <a:ext cx="6850344" cy="958952"/>
            <a:chOff x="4423398" y="2780123"/>
            <a:chExt cx="6850344" cy="958952"/>
          </a:xfrm>
        </p:grpSpPr>
        <p:sp>
          <p:nvSpPr>
            <p:cNvPr id="15" name="Rounded Rectangle 14">
              <a:extLst>
                <a:ext uri="{FF2B5EF4-FFF2-40B4-BE49-F238E27FC236}">
                  <a16:creationId xmlns:a16="http://schemas.microsoft.com/office/drawing/2014/main" id="{3F158079-5B20-BD7A-EAB4-64A12DD9C148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4423398" y="2780123"/>
              <a:ext cx="6850343" cy="958952"/>
            </a:xfrm>
            <a:prstGeom prst="roundRect">
              <a:avLst>
                <a:gd name="adj" fmla="val 827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9033A9CD-1607-3C29-FBE0-5E6833158DC8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4643884" y="2916821"/>
              <a:ext cx="6629858" cy="819916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>
                <a:spcAft>
                  <a:spcPts val="100"/>
                </a:spcAft>
                <a:buClr>
                  <a:srgbClr val="00C296"/>
                </a:buClr>
                <a:buSzPct val="120000"/>
              </a:pPr>
              <a:r>
                <a:rPr lang="en-US" b="1" dirty="0">
                  <a:solidFill>
                    <a:srgbClr val="0026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Sexual health clinics - </a:t>
              </a:r>
              <a:r>
                <a:rPr lang="en-AU" b="1" dirty="0" err="1">
                  <a:solidFill>
                    <a:srgbClr val="0026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Klinik</a:t>
              </a:r>
              <a:r>
                <a:rPr lang="en-AU" b="1" dirty="0">
                  <a:solidFill>
                    <a:srgbClr val="0026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AU" b="1" dirty="0" err="1">
                  <a:solidFill>
                    <a:srgbClr val="0026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kesehatan</a:t>
              </a:r>
              <a:r>
                <a:rPr lang="en-AU" b="1" dirty="0">
                  <a:solidFill>
                    <a:srgbClr val="0026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AU" b="1" dirty="0" err="1">
                  <a:solidFill>
                    <a:srgbClr val="0026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seksual</a:t>
              </a:r>
              <a:r>
                <a:rPr lang="en-AU" b="1" dirty="0">
                  <a:solidFill>
                    <a:srgbClr val="0026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– </a:t>
              </a:r>
            </a:p>
            <a:p>
              <a:pPr>
                <a:spcAft>
                  <a:spcPts val="100"/>
                </a:spcAft>
                <a:buClr>
                  <a:srgbClr val="00C296"/>
                </a:buClr>
                <a:buSzPct val="120000"/>
              </a:pPr>
              <a:r>
                <a:rPr lang="en-US" b="1" dirty="0">
                  <a:solidFill>
                    <a:srgbClr val="0026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1800 451 624 </a:t>
              </a:r>
              <a:r>
                <a:rPr lang="en-US" sz="1600" dirty="0">
                  <a:solidFill>
                    <a:srgbClr val="0026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www.health.nsw.gov.au/sexualhealth</a:t>
              </a:r>
              <a:endParaRPr lang="en-US" sz="16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56D18E59-1EED-94A4-EBE5-6F7544FB40F0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4423398" y="3991797"/>
            <a:ext cx="6850344" cy="1100869"/>
            <a:chOff x="4423398" y="3991797"/>
            <a:chExt cx="6850344" cy="1100869"/>
          </a:xfrm>
        </p:grpSpPr>
        <p:sp>
          <p:nvSpPr>
            <p:cNvPr id="16" name="Rounded Rectangle 15">
              <a:extLst>
                <a:ext uri="{FF2B5EF4-FFF2-40B4-BE49-F238E27FC236}">
                  <a16:creationId xmlns:a16="http://schemas.microsoft.com/office/drawing/2014/main" id="{EF96491E-5965-BA7B-A710-A42C2792A021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4423398" y="3991797"/>
              <a:ext cx="6850343" cy="958952"/>
            </a:xfrm>
            <a:prstGeom prst="roundRect">
              <a:avLst>
                <a:gd name="adj" fmla="val 827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6DA6D2DE-187A-2668-40AB-4F6B070D09B8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4643884" y="4148735"/>
              <a:ext cx="6629858" cy="943931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>
                <a:spcAft>
                  <a:spcPts val="100"/>
                </a:spcAft>
                <a:buClr>
                  <a:srgbClr val="00C296"/>
                </a:buClr>
                <a:buSzPct val="120000"/>
              </a:pPr>
              <a:r>
                <a:rPr lang="en-AU" b="1" dirty="0">
                  <a:solidFill>
                    <a:srgbClr val="0026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Multicultural HIV and Hepatitis Service / MHAHS (</a:t>
              </a:r>
              <a:r>
                <a:rPr lang="en-AU" b="1" dirty="0" err="1">
                  <a:solidFill>
                    <a:srgbClr val="0026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Layanan</a:t>
              </a:r>
              <a:r>
                <a:rPr lang="en-AU" b="1" dirty="0">
                  <a:solidFill>
                    <a:srgbClr val="0026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HIV dan Hepatitis </a:t>
              </a:r>
              <a:r>
                <a:rPr lang="en-AU" b="1" dirty="0" err="1">
                  <a:solidFill>
                    <a:srgbClr val="0026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Multikultural</a:t>
              </a:r>
              <a:r>
                <a:rPr lang="en-AU" b="1" dirty="0">
                  <a:solidFill>
                    <a:srgbClr val="0026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)</a:t>
              </a:r>
              <a:r>
                <a:rPr lang="en-US" b="1" dirty="0">
                  <a:solidFill>
                    <a:srgbClr val="0026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1600" dirty="0">
                  <a:solidFill>
                    <a:srgbClr val="0026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www.mhahs.org.au</a:t>
              </a:r>
              <a:endParaRPr lang="en-US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CF393FC9-36E2-17D5-63BF-8C63E1E7C706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4423398" y="665338"/>
            <a:ext cx="6850344" cy="718195"/>
            <a:chOff x="4423398" y="665338"/>
            <a:chExt cx="6850344" cy="718195"/>
          </a:xfrm>
        </p:grpSpPr>
        <p:sp>
          <p:nvSpPr>
            <p:cNvPr id="8" name="Rounded Rectangle 7">
              <a:extLst>
                <a:ext uri="{FF2B5EF4-FFF2-40B4-BE49-F238E27FC236}">
                  <a16:creationId xmlns:a16="http://schemas.microsoft.com/office/drawing/2014/main" id="{CD192D4F-C77B-1CB6-DE05-A3635E901BE0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4423398" y="665338"/>
              <a:ext cx="6850343" cy="718195"/>
            </a:xfrm>
            <a:prstGeom prst="roundRect">
              <a:avLst>
                <a:gd name="adj" fmla="val 827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4E779E68-671A-2099-FF34-7986EFAAC884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4643884" y="844660"/>
              <a:ext cx="6629858" cy="498718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>
                <a:spcAft>
                  <a:spcPts val="100"/>
                </a:spcAft>
                <a:buClr>
                  <a:srgbClr val="00C296"/>
                </a:buClr>
                <a:buSzPct val="120000"/>
              </a:pPr>
              <a:r>
                <a:rPr lang="en-US" sz="2000" b="1" dirty="0" err="1">
                  <a:solidFill>
                    <a:srgbClr val="0026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Dokter</a:t>
              </a:r>
              <a:r>
                <a:rPr lang="en-US" sz="2000" b="1" dirty="0">
                  <a:solidFill>
                    <a:srgbClr val="0026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2000" b="1" dirty="0" err="1">
                  <a:solidFill>
                    <a:srgbClr val="0026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atau</a:t>
              </a:r>
              <a:r>
                <a:rPr lang="en-US" sz="2000" b="1" dirty="0">
                  <a:solidFill>
                    <a:srgbClr val="0026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2000" b="1" dirty="0" err="1">
                  <a:solidFill>
                    <a:srgbClr val="0026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dokter</a:t>
              </a:r>
              <a:r>
                <a:rPr lang="en-US" sz="2000" b="1" dirty="0">
                  <a:solidFill>
                    <a:srgbClr val="0026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2000" b="1" dirty="0" err="1">
                  <a:solidFill>
                    <a:srgbClr val="0026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umum</a:t>
              </a:r>
              <a:r>
                <a:rPr lang="en-US" sz="2000" b="1" dirty="0">
                  <a:solidFill>
                    <a:srgbClr val="0026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Anda</a:t>
              </a:r>
              <a:endParaRPr lang="en-US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36F9563D-CD9A-F250-1873-3A9F844B8311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4423398" y="5203471"/>
            <a:ext cx="6850344" cy="958952"/>
            <a:chOff x="4423398" y="5203471"/>
            <a:chExt cx="6850344" cy="958952"/>
          </a:xfrm>
        </p:grpSpPr>
        <p:sp>
          <p:nvSpPr>
            <p:cNvPr id="17" name="Rounded Rectangle 16">
              <a:extLst>
                <a:ext uri="{FF2B5EF4-FFF2-40B4-BE49-F238E27FC236}">
                  <a16:creationId xmlns:a16="http://schemas.microsoft.com/office/drawing/2014/main" id="{EFE75C2D-1F5F-BCCE-E081-CC45FECED59F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4423398" y="5203471"/>
              <a:ext cx="6850343" cy="958952"/>
            </a:xfrm>
            <a:prstGeom prst="roundRect">
              <a:avLst>
                <a:gd name="adj" fmla="val 827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CC5A96EF-4128-F9B6-3933-E6972CFBD6EB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4643884" y="5334070"/>
              <a:ext cx="6629858" cy="795798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>
                <a:spcAft>
                  <a:spcPts val="100"/>
                </a:spcAft>
                <a:buClr>
                  <a:srgbClr val="00C296"/>
                </a:buClr>
                <a:buSzPct val="120000"/>
              </a:pPr>
              <a:r>
                <a:rPr lang="en-US" sz="2000" b="1" dirty="0">
                  <a:solidFill>
                    <a:srgbClr val="002664"/>
                  </a:solidFill>
                  <a:latin typeface="Public Sans Medium" pitchFamily="2" charset="77"/>
                </a:rPr>
                <a:t>Hepatitis NSW – 1800 803 990</a:t>
              </a:r>
              <a:br>
                <a:rPr lang="en-US" sz="2000" b="1" dirty="0">
                  <a:solidFill>
                    <a:srgbClr val="002664"/>
                  </a:solidFill>
                  <a:latin typeface="Public Sans Medium" pitchFamily="2" charset="77"/>
                </a:rPr>
              </a:br>
              <a:r>
                <a:rPr lang="en-US" dirty="0" err="1">
                  <a:solidFill>
                    <a:srgbClr val="002664"/>
                  </a:solidFill>
                  <a:latin typeface="Public Sans ExtraLight" pitchFamily="2" charset="77"/>
                </a:rPr>
                <a:t>www.hep.org.au</a:t>
              </a:r>
              <a:endParaRPr lang="en-US" dirty="0">
                <a:latin typeface="Public Sans ExtraLight" pitchFamily="2" charset="77"/>
              </a:endParaRPr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76BA917C-751F-E2E2-87CC-7F0BD72D7BFF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10475822" y="2627709"/>
            <a:ext cx="1477896" cy="1098550"/>
            <a:chOff x="10494345" y="1961249"/>
            <a:chExt cx="1477896" cy="1098550"/>
          </a:xfrm>
        </p:grpSpPr>
        <p:pic>
          <p:nvPicPr>
            <p:cNvPr id="26" name="Picture 25">
              <a:extLst>
                <a:ext uri="{FF2B5EF4-FFF2-40B4-BE49-F238E27FC236}">
                  <a16:creationId xmlns:a16="http://schemas.microsoft.com/office/drawing/2014/main" id="{1F328034-CA00-B5E3-ED39-376BC86811F3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0494345" y="1961249"/>
              <a:ext cx="1477896" cy="1098550"/>
            </a:xfrm>
            <a:prstGeom prst="rect">
              <a:avLst/>
            </a:prstGeom>
          </p:spPr>
        </p:pic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43FC17D3-3F8C-65E3-33A1-597432879E0B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10494345" y="2155954"/>
              <a:ext cx="1477896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AU" sz="1200" b="1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Tidak</a:t>
              </a:r>
              <a:r>
                <a:rPr lang="en-AU" sz="12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AU" sz="1200" b="1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memerlukan</a:t>
              </a:r>
              <a:r>
                <a:rPr lang="en-AU" sz="12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Medicare</a:t>
              </a:r>
              <a:endParaRPr lang="en-US" sz="1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65088240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613C0BB-3321-1692-EBD2-884E0E692B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E310985-392D-129B-8ED6-E507FD209A50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22" name="Slide Number Placeholder 3">
            <a:extLst>
              <a:ext uri="{FF2B5EF4-FFF2-40B4-BE49-F238E27FC236}">
                <a16:creationId xmlns:a16="http://schemas.microsoft.com/office/drawing/2014/main" id="{2844BD39-5F6B-E27F-D321-88657CD099F2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9249427" y="641898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pPr/>
              <a:t>17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23" name="Title 5">
            <a:extLst>
              <a:ext uri="{FF2B5EF4-FFF2-40B4-BE49-F238E27FC236}">
                <a16:creationId xmlns:a16="http://schemas.microsoft.com/office/drawing/2014/main" id="{7E2D0E56-559F-C088-46C5-FD7AFFC04537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522367" y="1036956"/>
            <a:ext cx="6184792" cy="125483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200"/>
              </a:lnSpc>
            </a:pPr>
            <a:r>
              <a:rPr lang="en-AU" sz="4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Bantuan</a:t>
            </a:r>
            <a:r>
              <a:rPr lang="en-AU" sz="4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4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dalam</a:t>
            </a:r>
            <a:r>
              <a:rPr lang="en-AU" sz="4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4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bahasa</a:t>
            </a:r>
            <a:r>
              <a:rPr lang="en-AU" sz="4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Anda</a:t>
            </a:r>
            <a:endParaRPr lang="en-US" sz="4000" b="1" dirty="0">
              <a:solidFill>
                <a:srgbClr val="0026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BCE10E8D-978F-3CF4-40FF-5520937E6208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522366" y="2775147"/>
            <a:ext cx="8071465" cy="1886674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spcAft>
                <a:spcPts val="2000"/>
              </a:spcAft>
              <a:buClr>
                <a:srgbClr val="00C296"/>
              </a:buClr>
              <a:buSzPct val="120000"/>
            </a:pPr>
            <a:r>
              <a:rPr lang="en-AU" sz="2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Jika Anda </a:t>
            </a:r>
            <a:r>
              <a:rPr lang="en-AU" sz="2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memerlukan</a:t>
            </a:r>
            <a:r>
              <a:rPr lang="en-AU" sz="2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bantuan</a:t>
            </a:r>
            <a:r>
              <a:rPr lang="en-AU" sz="2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untuk</a:t>
            </a:r>
            <a:r>
              <a:rPr lang="en-AU" sz="2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berbicara</a:t>
            </a:r>
            <a:r>
              <a:rPr lang="en-AU" sz="2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dengan</a:t>
            </a:r>
            <a:r>
              <a:rPr lang="en-AU" sz="2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dokter</a:t>
            </a:r>
            <a:r>
              <a:rPr lang="en-AU" sz="2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atau</a:t>
            </a:r>
            <a:r>
              <a:rPr lang="en-AU" sz="2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penyedia</a:t>
            </a:r>
            <a:r>
              <a:rPr lang="en-AU" sz="2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layanan</a:t>
            </a:r>
            <a:r>
              <a:rPr lang="en-AU" sz="2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kesehatan</a:t>
            </a:r>
            <a:r>
              <a:rPr lang="en-AU" sz="2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dalam</a:t>
            </a:r>
            <a:r>
              <a:rPr lang="en-AU" sz="2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bahasa</a:t>
            </a:r>
            <a:r>
              <a:rPr lang="en-AU" sz="2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Anda:</a:t>
            </a:r>
            <a:endParaRPr lang="en-US" sz="2000" b="1" dirty="0">
              <a:solidFill>
                <a:srgbClr val="0026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Hubungi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Translating and Interpreting Service / TIS (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Layanan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Penerjemahan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dan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Juru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Bahasa) di 13 14 50</a:t>
            </a:r>
            <a:endParaRPr lang="en-US" sz="2000" dirty="0">
              <a:solidFill>
                <a:srgbClr val="0026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Layanan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ini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gratis dan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bersifat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rahasia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342900" indent="-342900"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Minta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resepsionis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untuk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mengurus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juru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bahasa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gratis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untuk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Anda</a:t>
            </a:r>
            <a:endParaRPr lang="en-US" sz="2000" dirty="0">
              <a:solidFill>
                <a:srgbClr val="0026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6E11D33-530A-6528-E558-393ABA7C3BDE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21583" y="402662"/>
            <a:ext cx="3448050" cy="377825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D21F28C1-D659-9DEF-F868-4B5AF9922A6D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19507" y="1820196"/>
            <a:ext cx="6400800" cy="5683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391210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EA60D61-5C58-FBBE-A430-51713F5408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3593D20E-0F5D-2973-5142-4E9417D24686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20805" y="-689988"/>
            <a:ext cx="3295650" cy="7156450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614D7BD-E76C-70DD-EBC3-039323373757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0DBF4BA-7CA4-332A-BA54-089D551ADC8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18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D88E3AF0-7257-B859-5DAF-ACFDA76162C0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397764" y="438493"/>
            <a:ext cx="5582909" cy="130038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200"/>
              </a:lnSpc>
            </a:pPr>
            <a:r>
              <a:rPr lang="fi-FI" sz="4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Apa yang telah kita pelajari hari ini?</a:t>
            </a:r>
            <a:endParaRPr lang="en-US" sz="4000" b="1" dirty="0">
              <a:solidFill>
                <a:srgbClr val="0026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7CA8F95-0019-6689-B3FB-97B6AE5B4024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314173" y="2168436"/>
            <a:ext cx="7678454" cy="3820989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spcAft>
                <a:spcPts val="1500"/>
              </a:spcAft>
              <a:buClr>
                <a:srgbClr val="00C296"/>
              </a:buClr>
              <a:buSzPct val="120000"/>
            </a:pPr>
            <a:r>
              <a:rPr lang="en-AU" sz="2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Benar</a:t>
            </a:r>
            <a:r>
              <a:rPr lang="en-AU" sz="2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atau</a:t>
            </a:r>
            <a:r>
              <a:rPr lang="en-AU" sz="2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Salah?</a:t>
            </a:r>
            <a:endParaRPr lang="en-US" sz="2000" b="1" dirty="0">
              <a:solidFill>
                <a:srgbClr val="0026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spcAft>
                <a:spcPts val="1500"/>
              </a:spcAft>
              <a:buClr>
                <a:srgbClr val="002664"/>
              </a:buClr>
              <a:buSzPct val="100000"/>
              <a:buFont typeface="+mj-lt"/>
              <a:buAutoNum type="arabicPeriod"/>
            </a:pPr>
            <a:r>
              <a:rPr lang="sv-SE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Anda dapat tertular hepatitis C karena mencium seseorang yang mengidap virus hepatitis C.</a:t>
            </a:r>
            <a:endParaRPr lang="en-US" sz="2000" dirty="0">
              <a:solidFill>
                <a:srgbClr val="0026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spcAft>
                <a:spcPts val="1500"/>
              </a:spcAft>
              <a:buClr>
                <a:srgbClr val="002664"/>
              </a:buClr>
              <a:buSzPct val="100000"/>
              <a:buFont typeface="+mj-lt"/>
              <a:buAutoNum type="arabicPeriod"/>
            </a:pP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Hepatitis C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ditularkan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kepada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orang lain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melalui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berbagi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makanan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457200" indent="-457200">
              <a:spcAft>
                <a:spcPts val="1500"/>
              </a:spcAft>
              <a:buClr>
                <a:srgbClr val="002664"/>
              </a:buClr>
              <a:buSzPct val="100000"/>
              <a:buFont typeface="+mj-lt"/>
              <a:buAutoNum type="arabicPeriod"/>
            </a:pP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Anda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dapat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melindungi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diri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dari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hepatitis C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dengan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mendapatkan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vaksinasi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457200" indent="-457200">
              <a:spcAft>
                <a:spcPts val="1500"/>
              </a:spcAft>
              <a:buClr>
                <a:srgbClr val="002664"/>
              </a:buClr>
              <a:buSzPct val="100000"/>
              <a:buFont typeface="+mj-lt"/>
              <a:buAutoNum type="arabicPeriod"/>
            </a:pP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Anda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telah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membuat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tato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di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luar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negeri dan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tidak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yakin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bahwa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peralatan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yang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digunakan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bersih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Anda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harus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menjalani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tes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n-US" sz="2000" dirty="0">
              <a:solidFill>
                <a:srgbClr val="0026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2807895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3D07471-890C-9D5D-B777-130C9AB6FB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0E813BFB-24EA-4499-1531-67E2444A7B2E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33077" y="-1174045"/>
            <a:ext cx="6559550" cy="10572750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F01FBA1-D226-BCFC-4CC6-4AABB7013B61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E28A6D6-9118-3F7E-3C44-B7F2FC6C8FA7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19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8" name="Title 5">
            <a:extLst>
              <a:ext uri="{FF2B5EF4-FFF2-40B4-BE49-F238E27FC236}">
                <a16:creationId xmlns:a16="http://schemas.microsoft.com/office/drawing/2014/main" id="{B8D1FF49-DE55-03F9-1E59-C16FA74DB5CF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334449" y="1036956"/>
            <a:ext cx="6184792" cy="125483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200"/>
              </a:lnSpc>
            </a:pPr>
            <a:r>
              <a:rPr lang="en-AU" sz="4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Pesan</a:t>
            </a:r>
            <a:r>
              <a:rPr lang="en-AU" sz="4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4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penting</a:t>
            </a:r>
            <a:r>
              <a:rPr lang="en-AU" sz="4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yang </a:t>
            </a:r>
            <a:r>
              <a:rPr lang="en-AU" sz="4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perlu</a:t>
            </a:r>
            <a:r>
              <a:rPr lang="en-AU" sz="4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4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diingat</a:t>
            </a:r>
            <a:endParaRPr lang="en-US" sz="4000" b="1" dirty="0">
              <a:solidFill>
                <a:srgbClr val="0026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F06E7FF-8315-6540-AC7D-937AFBDE5054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334449" y="2641600"/>
            <a:ext cx="8008040" cy="2184336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342900" indent="-342900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sv-SE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Hepatitis C adalah infeksi hati yang disebabkan oleh virus hepatitis C</a:t>
            </a:r>
            <a:endParaRPr lang="en-US" sz="2000" dirty="0">
              <a:solidFill>
                <a:srgbClr val="0026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Hepatitis C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ditularkan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melalui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kontak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darah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darah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dengan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darah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yang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terinfeksi</a:t>
            </a:r>
            <a:endParaRPr lang="en-AU" sz="2000" dirty="0">
              <a:solidFill>
                <a:srgbClr val="0026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Hepatitis C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dapat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menyebabkan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kerusakan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hati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yang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serius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jika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tidak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diobati</a:t>
            </a:r>
            <a:endParaRPr lang="en-AU" sz="2000" dirty="0">
              <a:solidFill>
                <a:srgbClr val="0026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Banyak orang yang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mengidap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virus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ini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dan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tidak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mengetahuinya</a:t>
            </a:r>
            <a:endParaRPr lang="en-AU" sz="2000" dirty="0">
              <a:solidFill>
                <a:srgbClr val="0026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Tidak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ada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vaksinasi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tetapi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ada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obat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penyembuhan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342900" indent="-342900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Obat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untuk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hepatitis C 95%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efektif</a:t>
            </a:r>
            <a:endParaRPr lang="en-US" sz="2000" dirty="0">
              <a:solidFill>
                <a:srgbClr val="0026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7602352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73D3AAE-69D1-001A-3410-4E4601C9DA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40BB8EF-F1EA-17A5-CD7D-6F232798D09D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dirty="0" err="1">
                <a:solidFill>
                  <a:schemeClr val="bg1"/>
                </a:solidFill>
                <a:latin typeface="Public Sans Medium" pitchFamily="2" charset="77"/>
              </a:rPr>
              <a:t>mhahs.org.au</a:t>
            </a:r>
            <a:endParaRPr lang="en-US" sz="1100" dirty="0">
              <a:solidFill>
                <a:schemeClr val="bg1"/>
              </a:solidFill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959E67B-D737-20F3-D754-82DF682DCBB2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20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7" name="Title 5">
            <a:extLst>
              <a:ext uri="{FF2B5EF4-FFF2-40B4-BE49-F238E27FC236}">
                <a16:creationId xmlns:a16="http://schemas.microsoft.com/office/drawing/2014/main" id="{7288242A-2D77-0469-85D1-0933090B8B1F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3304545" y="3135394"/>
            <a:ext cx="5582909" cy="788424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AU" sz="66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Pertanyaan</a:t>
            </a:r>
            <a:r>
              <a:rPr lang="en-AU" sz="66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  <a:endParaRPr lang="en-AU" sz="66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575901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0E88D92-5D27-27EA-B5AF-BBE91CF025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C9017FDC-251A-2814-39E0-1926BB410F22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0521" y="5436401"/>
            <a:ext cx="1327150" cy="1289050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62D30662-311E-31FF-9D04-56E99B89DF0D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300625" y="2118426"/>
            <a:ext cx="8793271" cy="2722588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lnSpc>
                <a:spcPts val="4500"/>
              </a:lnSpc>
            </a:pPr>
            <a:r>
              <a:rPr lang="en-AU" sz="2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Dikembangkan</a:t>
            </a:r>
            <a:r>
              <a:rPr lang="en-AU" sz="2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oleh:</a:t>
            </a:r>
            <a:r>
              <a:rPr lang="en-US" sz="2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br>
              <a:rPr lang="en-US" sz="4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</a:br>
            <a:r>
              <a:rPr lang="en-US" sz="4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NSW Multicultural HIV </a:t>
            </a:r>
            <a:br>
              <a:rPr lang="en-US" sz="4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4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and Hepatitis Service</a:t>
            </a:r>
            <a:endParaRPr lang="en-AU" sz="4000" b="1" dirty="0">
              <a:solidFill>
                <a:srgbClr val="0026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ts val="4500"/>
              </a:lnSpc>
            </a:pPr>
            <a:r>
              <a:rPr lang="en-AU" sz="4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en-AU" sz="4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Layanan</a:t>
            </a:r>
            <a:r>
              <a:rPr lang="en-AU" sz="4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HIV dan </a:t>
            </a:r>
          </a:p>
          <a:p>
            <a:pPr>
              <a:lnSpc>
                <a:spcPts val="4500"/>
              </a:lnSpc>
            </a:pPr>
            <a:r>
              <a:rPr lang="en-AU" sz="4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Hepatitis </a:t>
            </a:r>
            <a:r>
              <a:rPr lang="en-AU" sz="4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Multikultural</a:t>
            </a:r>
            <a:r>
              <a:rPr lang="en-AU" sz="4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NSW</a:t>
            </a:r>
            <a:r>
              <a:rPr lang="en-US" sz="4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pPr>
              <a:lnSpc>
                <a:spcPts val="3500"/>
              </a:lnSpc>
            </a:pPr>
            <a:r>
              <a:rPr lang="en-US" sz="2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(MHAHS)  </a:t>
            </a:r>
            <a:r>
              <a:rPr lang="en-US" sz="3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mhahs.org.au</a:t>
            </a:r>
            <a:endParaRPr lang="en-US" sz="3000" b="1" dirty="0">
              <a:solidFill>
                <a:srgbClr val="0026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AB22C90-4817-E5BF-109E-C9AD5D557188}"/>
              </a:ext>
            </a:extLst>
          </p:cNvPr>
          <p:cNvSpPr txBox="1"/>
          <p:nvPr/>
        </p:nvSpPr>
        <p:spPr>
          <a:xfrm>
            <a:off x="534154" y="851026"/>
            <a:ext cx="36213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b="1"/>
              <a:t>August 2025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378152498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C5FABCE039FD94AB088FC586ECBB7A5" ma:contentTypeVersion="15" ma:contentTypeDescription="Create a new document." ma:contentTypeScope="" ma:versionID="82b396a88bd882a696ef6219b2f9e43e">
  <xsd:schema xmlns:xsd="http://www.w3.org/2001/XMLSchema" xmlns:xs="http://www.w3.org/2001/XMLSchema" xmlns:p="http://schemas.microsoft.com/office/2006/metadata/properties" xmlns:ns2="6bf971bb-b6c5-471b-bc74-c5aba1a73da4" xmlns:ns3="def4e026-5643-48f8-83fb-50bd11837b84" targetNamespace="http://schemas.microsoft.com/office/2006/metadata/properties" ma:root="true" ma:fieldsID="62d13584a16800423a15fb96d5404267" ns2:_="" ns3:_="">
    <xsd:import namespace="6bf971bb-b6c5-471b-bc74-c5aba1a73da4"/>
    <xsd:import namespace="def4e026-5643-48f8-83fb-50bd11837b8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bf971bb-b6c5-471b-bc74-c5aba1a73da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5" nillable="true" ma:taxonomy="true" ma:internalName="lcf76f155ced4ddcb4097134ff3c332f" ma:taxonomyFieldName="MediaServiceImageTags" ma:displayName="Image Tags" ma:readOnly="false" ma:fieldId="{5cf76f15-5ced-4ddc-b409-7134ff3c332f}" ma:taxonomyMulti="true" ma:sspId="4a4c9e2d-f8e3-4a57-bac9-17bee8f45792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7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9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0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1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22" nillable="true" ma:displayName="Location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ef4e026-5643-48f8-83fb-50bd11837b84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6" nillable="true" ma:displayName="Taxonomy Catch All Column" ma:hidden="true" ma:list="{41794bb7-35cd-484e-b731-64c8d04a08fb}" ma:internalName="TaxCatchAll" ma:showField="CatchAllData" ma:web="def4e026-5643-48f8-83fb-50bd11837b8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def4e026-5643-48f8-83fb-50bd11837b84" xsi:nil="true"/>
    <lcf76f155ced4ddcb4097134ff3c332f xmlns="6bf971bb-b6c5-471b-bc74-c5aba1a73da4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FFDE987E-F9CB-4224-A38D-C913C9DC970A}"/>
</file>

<file path=customXml/itemProps2.xml><?xml version="1.0" encoding="utf-8"?>
<ds:datastoreItem xmlns:ds="http://schemas.openxmlformats.org/officeDocument/2006/customXml" ds:itemID="{C10E8D06-AC96-4EFE-99E6-02146841BD85}"/>
</file>

<file path=customXml/itemProps3.xml><?xml version="1.0" encoding="utf-8"?>
<ds:datastoreItem xmlns:ds="http://schemas.openxmlformats.org/officeDocument/2006/customXml" ds:itemID="{F24E5FD6-0F9E-4C01-B0CF-7C62FB89C4A4}"/>
</file>

<file path=docProps/app.xml><?xml version="1.0" encoding="utf-8"?>
<Properties xmlns="http://schemas.openxmlformats.org/officeDocument/2006/extended-properties" xmlns:vt="http://schemas.openxmlformats.org/officeDocument/2006/docPropsVTypes">
  <TotalTime>1251</TotalTime>
  <Words>1278</Words>
  <Application>Microsoft Office PowerPoint</Application>
  <PresentationFormat>Widescreen</PresentationFormat>
  <Paragraphs>185</Paragraphs>
  <Slides>21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9" baseType="lpstr">
      <vt:lpstr>Aptos</vt:lpstr>
      <vt:lpstr>Aptos Display</vt:lpstr>
      <vt:lpstr>Arial</vt:lpstr>
      <vt:lpstr>Poppins</vt:lpstr>
      <vt:lpstr>Public Sans ExtraLight</vt:lpstr>
      <vt:lpstr>Public Sans Medium</vt:lpstr>
      <vt:lpstr>Wingdings</vt:lpstr>
      <vt:lpstr>Office Theme</vt:lpstr>
      <vt:lpstr>PowerPoint Presentation</vt:lpstr>
      <vt:lpstr>Mengapa hepatitis C penting?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Bagaimana cara melindungi diri dari hepatitis C?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Katie Lively</dc:creator>
  <cp:lastModifiedBy>Denise Voros (Sydney LHD)</cp:lastModifiedBy>
  <cp:revision>63</cp:revision>
  <dcterms:created xsi:type="dcterms:W3CDTF">2025-06-03T07:12:24Z</dcterms:created>
  <dcterms:modified xsi:type="dcterms:W3CDTF">2025-09-29T00:36:21Z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76a44f01-6907-4156-9b79-a71e6c56ad93_Enabled">
    <vt:lpwstr>true</vt:lpwstr>
  </property>
  <property fmtid="{D5CDD505-2E9C-101B-9397-08002B2CF9AE}" pid="3" name="MSIP_Label_76a44f01-6907-4156-9b79-a71e6c56ad93_SetDate">
    <vt:lpwstr>2025-09-29T00:36:02Z</vt:lpwstr>
  </property>
  <property fmtid="{D5CDD505-2E9C-101B-9397-08002B2CF9AE}" pid="4" name="MSIP_Label_76a44f01-6907-4156-9b79-a71e6c56ad93_Method">
    <vt:lpwstr>Privileged</vt:lpwstr>
  </property>
  <property fmtid="{D5CDD505-2E9C-101B-9397-08002B2CF9AE}" pid="5" name="MSIP_Label_76a44f01-6907-4156-9b79-a71e6c56ad93_Name">
    <vt:lpwstr>OFFICIAL</vt:lpwstr>
  </property>
  <property fmtid="{D5CDD505-2E9C-101B-9397-08002B2CF9AE}" pid="6" name="MSIP_Label_76a44f01-6907-4156-9b79-a71e6c56ad93_SiteId">
    <vt:lpwstr>a687a7bf-02db-43df-bcbb-e7a8bda611a2</vt:lpwstr>
  </property>
  <property fmtid="{D5CDD505-2E9C-101B-9397-08002B2CF9AE}" pid="7" name="MSIP_Label_76a44f01-6907-4156-9b79-a71e6c56ad93_ActionId">
    <vt:lpwstr>9b34d23c-0fe3-42b9-bb1d-4468aa4c92e7</vt:lpwstr>
  </property>
  <property fmtid="{D5CDD505-2E9C-101B-9397-08002B2CF9AE}" pid="8" name="MSIP_Label_76a44f01-6907-4156-9b79-a71e6c56ad93_ContentBits">
    <vt:lpwstr>0</vt:lpwstr>
  </property>
  <property fmtid="{D5CDD505-2E9C-101B-9397-08002B2CF9AE}" pid="9" name="MSIP_Label_76a44f01-6907-4156-9b79-a71e6c56ad93_Tag">
    <vt:lpwstr>10, 0, 1, 1</vt:lpwstr>
  </property>
  <property fmtid="{D5CDD505-2E9C-101B-9397-08002B2CF9AE}" pid="10" name="ContentTypeId">
    <vt:lpwstr>0x010100FC5FABCE039FD94AB088FC586ECBB7A5</vt:lpwstr>
  </property>
</Properties>
</file>