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664"/>
    <a:srgbClr val="BBDFFF"/>
    <a:srgbClr val="7DB1FF"/>
    <a:srgbClr val="FEE7C8"/>
    <a:srgbClr val="FFA969"/>
    <a:srgbClr val="00C296"/>
    <a:srgbClr val="B9A7FA"/>
    <a:srgbClr val="E7E1FC"/>
    <a:srgbClr val="CCF2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69" autoAdjust="0"/>
    <p:restoredTop sz="69032" autoAdjust="0"/>
  </p:normalViewPr>
  <p:slideViewPr>
    <p:cSldViewPr snapToGrid="0">
      <p:cViewPr varScale="1">
        <p:scale>
          <a:sx n="77" d="100"/>
          <a:sy n="77" d="100"/>
        </p:scale>
        <p:origin x="2226" y="84"/>
      </p:cViewPr>
      <p:guideLst/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Relationship Id="rId30" Type="http://schemas.openxmlformats.org/officeDocument/2006/relationships/customXml" Target="../customXml/item3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15.xml"/><Relationship Id="rId1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7ADA6E-3091-CA42-92F6-F9FE90BE6B55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AEB90-4346-384C-90A7-402DE92B5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372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5003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9AEB90-4346-384C-90A7-402DE92B5D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33372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9185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8679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6656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8612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6582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Need</a:t>
            </a:r>
            <a:r>
              <a:rPr lang="en-AU" baseline="0" dirty="0"/>
              <a:t> coma in line3after</a:t>
            </a:r>
            <a:r>
              <a:rPr lang="en-AU" dirty="0"/>
              <a:t> </a:t>
            </a:r>
            <a:r>
              <a:rPr lang="hi-IN" dirty="0"/>
              <a:t>लोग 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9197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3849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8675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0339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1239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599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8194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5696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4602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LIne7</a:t>
            </a:r>
            <a:r>
              <a:rPr lang="en-AU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</a:t>
            </a:r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fter </a:t>
            </a:r>
            <a:r>
              <a:rPr lang="en-A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</a:t>
            </a:r>
            <a:r>
              <a:rPr lang="hi-IN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वह साफ–सुथरा था"</a:t>
            </a:r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add </a:t>
            </a:r>
            <a:r>
              <a:rPr lang="en-A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</a:t>
            </a:r>
            <a:r>
              <a:rPr lang="hi-IN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तो"</a:t>
            </a:r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→ to convey the meaning of "then </a:t>
            </a:r>
            <a:endParaRPr lang="hi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3050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Line 3 is unclear. Suggested correction:</a:t>
            </a:r>
            <a:b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</a:t>
            </a:r>
            <a:r>
              <a:rPr lang="hi-I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यह संक्रमित रक्त के साथ रक्त के संपर्क से फैलता है।"</a:t>
            </a:r>
            <a:endParaRPr lang="en-A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Line 5: Replace </a:t>
            </a:r>
            <a:r>
              <a:rPr lang="en-A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</a:t>
            </a:r>
            <a:r>
              <a:rPr lang="hi-IN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ही"</a:t>
            </a:r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with </a:t>
            </a:r>
            <a:r>
              <a:rPr lang="en-A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</a:t>
            </a:r>
            <a:r>
              <a:rPr lang="hi-IN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भी“  </a:t>
            </a:r>
            <a:r>
              <a:rPr lang="en-A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hi-IN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ही </a:t>
            </a:r>
            <a:r>
              <a:rPr lang="en-A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 work as well however</a:t>
            </a:r>
            <a:r>
              <a:rPr lang="en-AU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hi-IN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भी</a:t>
            </a:r>
            <a:r>
              <a:rPr lang="hi-IN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AU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 more appropriate in this line.</a:t>
            </a:r>
            <a:endParaRPr lang="en-AU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A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9582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477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24894-F36B-CF96-F0CE-8BECE9C9B6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B0D58E-37D3-56B8-5C75-4C4F4FE1FF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6D64C-F31C-9B1D-FBC2-56602BA52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081F69-D948-0ECA-3112-A590837B5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65BF7C-1279-EF08-3CD7-1F83AFD56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1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C7216-E85F-BD11-6647-5E085B0F9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0B1C87-9FEB-CEDE-F1EC-1A34BF53BC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A7E5F-B5BC-0680-DE8F-E4CF5C0B4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63EFA-D00C-DF22-9010-8B7CC557E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CFEA91-EBEA-BDE0-9076-8A7686CAD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49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69290-CEA9-08F8-3737-D3C04A267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4884FD-CE7C-F937-FC06-93717CEDEB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6EC521-522B-FB23-8EE5-DF4DCEA38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6FF07E-3801-9426-C340-6EC89212A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A700CE-1C85-16D5-8745-E126F3FF9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210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FD2C3-B5E4-99A9-F347-409141491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F00058-A46D-8483-986C-03F0959DF7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A9EC91-219F-021D-4D69-8FA3BD9874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8E38D4-609C-77A3-414B-63BD31C9C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AA238C-B9CB-72DC-A2A6-8039B2607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E31314-248E-0443-95D4-CC4902282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03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CA4DC-05D3-7D8C-B3C2-B4D476663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940912-161A-D85B-5D81-852072120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1CEB8D-925D-B04D-519C-28834F687A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E12FCE-4BF4-8ED2-62A2-4D3934FFAA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5F27E4-B00A-75C4-CEF6-DDAF1D9F6A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5B84FA-289B-3E3D-9633-F7A425B09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161926-9184-1ABB-03A6-245C79E51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B03426-C5F3-DCF8-A71C-953F72424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061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D2CA-FF95-D398-9EFE-09499BBB6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CFD25E-AD4C-2D60-C15E-0A600A267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A318EF-F654-5F20-4B02-D3A3A0B99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AAC471-7CCB-A973-D76B-23BF36CFD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277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019EED-6A96-A81F-8DFB-69F27FA45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E7487C-17BC-2763-B104-637495770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0D6169-9D24-326A-CC48-E83C8C065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273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9D49A-C340-E61C-7F04-B68E8845E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EC10B-1CE2-21FD-EB0D-741992BC4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6EA11F-0575-E867-64BD-9EC344C28B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17FE73-C346-E3CD-5791-4CE26FA8C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904375-8C19-C47C-1413-F7FD14786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8ECED6-6F84-F9AD-BC22-A721F7421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486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761A9-43C3-A436-6721-3FEAF02C1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0DDF1F-BF89-2B34-6E15-4B28DE66DE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C6B654-0B84-4F04-FF30-2E061AB59C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56A7FF-6006-CDD1-460A-3EACC8CD3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0D7174-13EC-293F-DF99-2C99E61FD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FC9CB4-FF9E-F29E-CD17-21BE69246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894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5413F-B0B1-8771-715F-2B0618625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4D9999-643C-51A6-BE9A-5AAB7F6F99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7263F1-61A9-1DC1-478F-1AAF3F2E7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AD34B8-103D-443A-7A2E-AD2229A11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D5DA6-AA4C-7112-12FC-25C6C0809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785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14F014-A57B-3168-2D84-6EF5D8F5AC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92D29E-5436-7A17-E572-B97A394992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D1368-F841-FD01-7FCD-2156623C0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BADD84-4596-5137-2BFD-5EE409210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249CBA-2D5C-B1FC-6253-F1D99DFE9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297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B694D4-FA4C-7341-E5E8-351B4B1BE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6EE27D-37D8-6D85-1547-BF01CD3705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C66AB8-057A-7913-815C-5731802777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2664F5-0DD8-1F5B-F9BC-5B3B84E758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F404F9-C7A0-AA4D-48F9-9B663F11A0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313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emf"/><Relationship Id="rId5" Type="http://schemas.openxmlformats.org/officeDocument/2006/relationships/image" Target="../media/image21.emf"/><Relationship Id="rId4" Type="http://schemas.openxmlformats.org/officeDocument/2006/relationships/image" Target="../media/image20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emf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3.emf"/><Relationship Id="rId4" Type="http://schemas.openxmlformats.org/officeDocument/2006/relationships/image" Target="../media/image32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8.emf"/><Relationship Id="rId4" Type="http://schemas.openxmlformats.org/officeDocument/2006/relationships/image" Target="../media/image37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3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7363B0D-B99A-97B2-7AE7-6EDBCE0C429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1B37190-1D85-C943-3663-599332B33E2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0626" y="2404997"/>
            <a:ext cx="4595466" cy="183319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4500"/>
              </a:lnSpc>
            </a:pPr>
            <a:r>
              <a:rPr lang="ne-NP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हेपेटाइटिस 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C </a:t>
            </a:r>
            <a:r>
              <a:rPr lang="ne-NP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को समझना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08821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D46BBB-22E6-0A29-5A1E-A24B6DC2C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1FF0E36-F256-EC2A-EB9D-DBFEDD85EB0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7600" y="-677333"/>
            <a:ext cx="4235450" cy="69913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4AF864-C814-F4BF-DDC8-BE79EC1468A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002664"/>
                </a:solidFill>
                <a:effectLst/>
                <a:uLnTx/>
                <a:uFillTx/>
                <a:latin typeface="Public Sans Medium" pitchFamily="2" charset="77"/>
                <a:ea typeface="+mn-ea"/>
                <a:cs typeface="+mn-cs"/>
              </a:rPr>
              <a:t>mhahs.org.au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Public Sans Medium" pitchFamily="2" charset="77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6BC83F-9322-A2C4-BAFD-658BBDFFB6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E164D0-F1D5-E746-8C23-B606447DAA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2664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2664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7971B89-04CD-7D96-A866-4271FB6620F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262307" y="575683"/>
            <a:ext cx="5702300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ne-NP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हेपेटाइटिस 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C </a:t>
            </a:r>
            <a:r>
              <a:rPr lang="ne-NP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क्यों मायने रखता है?</a:t>
            </a:r>
            <a:endParaRPr lang="en-US" sz="4000" b="1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40DD38B-F403-B808-ADDE-40E1B05FDFD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89510" y="2664178"/>
            <a:ext cx="4921957" cy="126435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C296"/>
              </a:buClr>
              <a:buSzPct val="120000"/>
              <a:buFontTx/>
              <a:buNone/>
              <a:tabLst/>
              <a:defRPr/>
            </a:pPr>
            <a:r>
              <a:rPr kumimoji="0" lang="ne-NP" sz="2000" b="0" i="0" u="none" strike="noStrike" kern="1200" cap="none" spc="0" normalizeH="0" baseline="0" noProof="0">
                <a:ln>
                  <a:noFill/>
                </a:ln>
                <a:solidFill>
                  <a:srgbClr val="002664"/>
                </a:solidFill>
                <a:effectLst/>
                <a:uLnTx/>
                <a:uFillTx/>
                <a:latin typeface="Public Sans ExtraLight" pitchFamily="2" charset="77"/>
                <a:ea typeface="+mn-ea"/>
                <a:cs typeface="Mangal" panose="02040503050203030202" pitchFamily="18" charset="0"/>
              </a:rPr>
              <a:t>हेपेटाइटिस 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664"/>
                </a:solidFill>
                <a:effectLst/>
                <a:uLnTx/>
                <a:uFillTx/>
                <a:latin typeface="Public Sans ExtraLight" pitchFamily="2" charset="77"/>
                <a:ea typeface="+mn-ea"/>
                <a:cs typeface="+mn-cs"/>
              </a:rPr>
              <a:t>C </a:t>
            </a:r>
            <a:r>
              <a:rPr kumimoji="0" lang="ne-NP" sz="2000" b="0" i="0" u="none" strike="noStrike" kern="1200" cap="none" spc="0" normalizeH="0" baseline="0" noProof="0">
                <a:ln>
                  <a:noFill/>
                </a:ln>
                <a:solidFill>
                  <a:srgbClr val="002664"/>
                </a:solidFill>
                <a:effectLst/>
                <a:uLnTx/>
                <a:uFillTx/>
                <a:latin typeface="Public Sans ExtraLight" pitchFamily="2" charset="77"/>
                <a:ea typeface="+mn-ea"/>
                <a:cs typeface="Mangal" panose="02040503050203030202" pitchFamily="18" charset="0"/>
              </a:rPr>
              <a:t>इसलिए मायने रखता है क्योंकि इलाज नहीं किए जाने की स्थिति में इससे लीवर (जिगर) को गंभीर नुकसान पहुँच सकता है और लीवर कैंसर भी हो सकता है</a:t>
            </a: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ublic Sans ExtraLight" pitchFamily="2" charset="77"/>
              <a:ea typeface="+mn-ea"/>
              <a:cs typeface="+mn-cs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F8DBBCA-F11E-3880-51D7-CCADDC87426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337139" y="4117665"/>
            <a:ext cx="4974328" cy="815580"/>
            <a:chOff x="6337139" y="4117665"/>
            <a:chExt cx="4974328" cy="815580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3AE281DD-075F-06F8-615E-44C8E3E7010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37139" y="4117665"/>
              <a:ext cx="4974328" cy="815580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109AFE89-137F-4C43-9D50-1D8ED8CE438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89510" y="4346222"/>
              <a:ext cx="4921957" cy="49671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500"/>
                </a:spcAft>
                <a:buClr>
                  <a:srgbClr val="00C296"/>
                </a:buClr>
                <a:buSzPct val="120000"/>
                <a:buFontTx/>
                <a:buNone/>
                <a:tabLst/>
                <a:defRPr/>
              </a:pPr>
              <a:r>
                <a:rPr kumimoji="0" lang="ne-NP" sz="1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ublic Sans Medium" pitchFamily="2" charset="77"/>
                  <a:ea typeface="+mn-ea"/>
                  <a:cs typeface="Mangal" panose="02040503050203030202" pitchFamily="18" charset="0"/>
                </a:rPr>
                <a:t>हेपेटाइटिस </a:t>
              </a: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ublic Sans Medium" pitchFamily="2" charset="77"/>
                  <a:ea typeface="+mn-ea"/>
                  <a:cs typeface="+mn-cs"/>
                </a:rPr>
                <a:t>C </a:t>
              </a:r>
              <a:r>
                <a:rPr kumimoji="0" lang="ne-NP" sz="1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ublic Sans Medium" pitchFamily="2" charset="77"/>
                  <a:ea typeface="+mn-ea"/>
                  <a:cs typeface="Mangal" panose="02040503050203030202" pitchFamily="18" charset="0"/>
                </a:rPr>
                <a:t>किसी को भी प्रभावित कर सकता है</a:t>
              </a: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ublic Sans Medium" pitchFamily="2" charset="77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82421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8FF2633-CE9B-D563-0E91-956CC16D166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74954" y="3785305"/>
            <a:ext cx="2673350" cy="27368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876696E-F086-6346-83E9-E6FFF45B89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707" y="0"/>
            <a:ext cx="4470400" cy="80391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FC9ADE-EACA-459C-7A5F-216034F8422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E0EA01-3286-7A6D-0AC5-B68C19C0D2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B4FED3-60EB-7139-58C8-875ACE1B40C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762064" y="1503365"/>
            <a:ext cx="6986240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ne-NP" dirty="0">
                <a:solidFill>
                  <a:srgbClr val="002664"/>
                </a:solidFill>
                <a:latin typeface="Public Sans ExtraLight" pitchFamily="2" charset="77"/>
              </a:rPr>
              <a:t>हेपेटाइटिस 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C - </a:t>
            </a:r>
            <a:r>
              <a:rPr lang="ne-NP" dirty="0">
                <a:solidFill>
                  <a:srgbClr val="002664"/>
                </a:solidFill>
                <a:latin typeface="Public Sans ExtraLight" pitchFamily="2" charset="77"/>
              </a:rPr>
              <a:t>बुनियादी बातें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ne-NP" dirty="0">
                <a:solidFill>
                  <a:srgbClr val="002664"/>
                </a:solidFill>
                <a:latin typeface="Public Sans ExtraLight" pitchFamily="2" charset="77"/>
              </a:rPr>
              <a:t>आपको हेपेटाइटिस 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C </a:t>
            </a:r>
            <a:r>
              <a:rPr lang="ne-NP" dirty="0">
                <a:solidFill>
                  <a:srgbClr val="002664"/>
                </a:solidFill>
                <a:latin typeface="Public Sans ExtraLight" pitchFamily="2" charset="77"/>
              </a:rPr>
              <a:t>कैसे होता है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ne-NP" dirty="0">
                <a:solidFill>
                  <a:srgbClr val="002664"/>
                </a:solidFill>
                <a:latin typeface="Public Sans ExtraLight" pitchFamily="2" charset="77"/>
              </a:rPr>
              <a:t>हेपेटाइटिस 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C </a:t>
            </a:r>
            <a:r>
              <a:rPr lang="ne-NP" dirty="0">
                <a:solidFill>
                  <a:srgbClr val="002664"/>
                </a:solidFill>
                <a:latin typeface="Public Sans ExtraLight" pitchFamily="2" charset="77"/>
              </a:rPr>
              <a:t>को फैलने से रोकना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ne-NP" dirty="0">
                <a:solidFill>
                  <a:srgbClr val="002664"/>
                </a:solidFill>
                <a:latin typeface="Public Sans ExtraLight" pitchFamily="2" charset="77"/>
              </a:rPr>
              <a:t>हेपेटाइटिस 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C </a:t>
            </a:r>
            <a:r>
              <a:rPr lang="ne-NP" dirty="0">
                <a:solidFill>
                  <a:srgbClr val="002664"/>
                </a:solidFill>
                <a:latin typeface="Public Sans ExtraLight" pitchFamily="2" charset="77"/>
              </a:rPr>
              <a:t>की जाँच के लिए टेस्ट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ne-NP" dirty="0">
                <a:solidFill>
                  <a:srgbClr val="002664"/>
                </a:solidFill>
                <a:latin typeface="Public Sans ExtraLight" pitchFamily="2" charset="77"/>
              </a:rPr>
              <a:t>हेपेटाइटिस 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C </a:t>
            </a:r>
            <a:r>
              <a:rPr lang="ne-NP" dirty="0">
                <a:solidFill>
                  <a:srgbClr val="002664"/>
                </a:solidFill>
                <a:latin typeface="Public Sans ExtraLight" pitchFamily="2" charset="77"/>
              </a:rPr>
              <a:t>का इलाज करना</a:t>
            </a:r>
            <a:endParaRPr lang="en-AU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dirty="0"/>
              <a:t>आपको किसे बताना है और  किसे नहीं बताना है </a:t>
            </a:r>
            <a:endParaRPr lang="en-AU" dirty="0"/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ne-NP" dirty="0">
                <a:solidFill>
                  <a:srgbClr val="002664"/>
                </a:solidFill>
                <a:latin typeface="Public Sans ExtraLight" pitchFamily="2" charset="77"/>
              </a:rPr>
              <a:t>और अधिक जानकारी कहाँ से लेनी है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0" name="Title 5">
            <a:extLst>
              <a:ext uri="{FF2B5EF4-FFF2-40B4-BE49-F238E27FC236}">
                <a16:creationId xmlns:a16="http://schemas.microsoft.com/office/drawing/2014/main" id="{5CF31CDD-E7BF-61C4-8B45-E387DE292FEB}"/>
              </a:ext>
            </a:extLst>
          </p:cNvPr>
          <p:cNvSpPr txBox="1"/>
          <p:nvPr/>
        </p:nvSpPr>
        <p:spPr>
          <a:xfrm>
            <a:off x="367496" y="1361625"/>
            <a:ext cx="374145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ne-NP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आज हम निम्नलिखित के बारे में बात करेंगे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062177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BFD1AE-FC5F-B9FB-AC42-D6BB8B7D2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A946A85E-0878-F6B8-A695-B5DEC74A7AE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0545" y="-678942"/>
            <a:ext cx="5010150" cy="69977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4CEF08-521F-DCA5-4102-14B6A25D3E2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002664"/>
                </a:solidFill>
                <a:effectLst/>
                <a:uLnTx/>
                <a:uFillTx/>
                <a:latin typeface="Public Sans Medium" pitchFamily="2" charset="77"/>
                <a:ea typeface="+mn-ea"/>
                <a:cs typeface="+mn-cs"/>
              </a:rPr>
              <a:t>mhahs.org.au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Public Sans Medium" pitchFamily="2" charset="77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183CC-AE5B-EF55-487C-6B06A651250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E164D0-F1D5-E746-8C23-B606447DAA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2664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2664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0AB292A3-D680-FD7D-FE5B-0604C9434CB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4905" y="438493"/>
            <a:ext cx="46222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42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e-NP" sz="4000" b="1" i="0" u="none" strike="noStrike" kern="1200" cap="none" spc="0" normalizeH="0" baseline="0" noProof="0" dirty="0">
                <a:ln>
                  <a:noFill/>
                </a:ln>
                <a:solidFill>
                  <a:srgbClr val="002664"/>
                </a:solidFill>
                <a:effectLst/>
                <a:uLnTx/>
                <a:uFillTx/>
                <a:latin typeface="Poppins"/>
                <a:ea typeface="+mj-ea"/>
                <a:cs typeface="Poppins"/>
              </a:rPr>
              <a:t>हेपेटाइटिस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664"/>
                </a:solidFill>
                <a:effectLst/>
                <a:uLnTx/>
                <a:uFillTx/>
                <a:latin typeface="Poppins"/>
                <a:ea typeface="+mj-ea"/>
                <a:cs typeface="Poppins"/>
              </a:rPr>
              <a:t>C </a:t>
            </a:r>
            <a:r>
              <a:rPr kumimoji="0" lang="ne-NP" sz="4000" b="1" i="0" u="none" strike="noStrike" kern="1200" cap="none" spc="0" normalizeH="0" baseline="0" noProof="0" dirty="0">
                <a:ln>
                  <a:noFill/>
                </a:ln>
                <a:solidFill>
                  <a:srgbClr val="002664"/>
                </a:solidFill>
                <a:effectLst/>
                <a:uLnTx/>
                <a:uFillTx/>
                <a:latin typeface="Poppins"/>
                <a:ea typeface="+mj-ea"/>
                <a:cs typeface="Poppins"/>
              </a:rPr>
              <a:t>से क्या </a:t>
            </a:r>
            <a:r>
              <a:rPr lang="ne-NP" sz="4000" b="1" dirty="0">
                <a:solidFill>
                  <a:srgbClr val="002664"/>
                </a:solidFill>
                <a:latin typeface="Poppins"/>
                <a:cs typeface="Poppins"/>
              </a:rPr>
              <a:t>तात्पर्य है?</a:t>
            </a:r>
            <a:endParaRPr lang="en-US" sz="4000" b="1" dirty="0">
              <a:solidFill>
                <a:srgbClr val="002664"/>
              </a:solidFill>
              <a:latin typeface="Poppins"/>
              <a:cs typeface="Poppin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3104332-9407-EA32-8BB1-CC58E704572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64661" y="1966775"/>
            <a:ext cx="6647642" cy="953825"/>
            <a:chOff x="464661" y="1966775"/>
            <a:chExt cx="6647642" cy="953825"/>
          </a:xfrm>
        </p:grpSpPr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70C8B099-7FE4-FB82-2547-AB7A50C1FC8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661" y="1966775"/>
              <a:ext cx="6647642" cy="953825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7A342E1-64C0-E15D-B27E-F40A670ADE10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661" y="2258593"/>
              <a:ext cx="6263516" cy="56213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e-NP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2664"/>
                  </a:solidFill>
                  <a:effectLst/>
                  <a:uLnTx/>
                  <a:uFillTx/>
                  <a:latin typeface="Public Sans Medium"/>
                  <a:ea typeface="+mn-ea"/>
                  <a:cs typeface="Mangal"/>
                </a:rPr>
                <a:t>हेपेटाइटिस का </a:t>
              </a:r>
              <a:r>
                <a:rPr lang="ne-NP" sz="2000" b="1" dirty="0">
                  <a:solidFill>
                    <a:srgbClr val="002664"/>
                  </a:solidFill>
                  <a:latin typeface="Public Sans Medium"/>
                  <a:cs typeface="Mangal"/>
                </a:rPr>
                <a:t>अर्थ है लीवर </a:t>
              </a:r>
              <a:r>
                <a:rPr kumimoji="0" lang="ne-NP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2664"/>
                  </a:solidFill>
                  <a:effectLst/>
                  <a:uLnTx/>
                  <a:uFillTx/>
                  <a:latin typeface="Public Sans Medium"/>
                  <a:ea typeface="+mn-ea"/>
                  <a:cs typeface="Mangal"/>
                </a:rPr>
                <a:t>की सूजन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664"/>
                </a:solidFill>
                <a:effectLst/>
                <a:uLnTx/>
                <a:uFillTx/>
                <a:latin typeface="Public Sans Medium"/>
                <a:ea typeface="+mn-ea"/>
                <a:cs typeface="Mangal"/>
              </a:endParaRP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DEF5F2B7-FFF7-6D14-D464-0104162743E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8177" y="1033639"/>
            <a:ext cx="3556000" cy="24066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34FC175-FEA5-B9B7-4282-2169339A15EF}"/>
              </a:ext>
            </a:extLst>
          </p:cNvPr>
          <p:cNvSpPr txBox="1"/>
          <p:nvPr/>
        </p:nvSpPr>
        <p:spPr>
          <a:xfrm>
            <a:off x="540861" y="3685822"/>
            <a:ext cx="7721247" cy="19868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  <a:tabLst/>
              <a:defRPr/>
            </a:pPr>
            <a:r>
              <a:rPr kumimoji="0" lang="ne-NP" sz="2000" b="0" i="0" u="none" strike="noStrike" kern="1200" cap="none" spc="0" normalizeH="0" baseline="0" noProof="0" err="1">
                <a:ln>
                  <a:noFill/>
                </a:ln>
                <a:solidFill>
                  <a:srgbClr val="002664"/>
                </a:solidFill>
                <a:effectLst/>
                <a:uLnTx/>
                <a:uFillTx/>
                <a:latin typeface="Public Sans ExtraLight"/>
                <a:ea typeface="+mn-ea"/>
                <a:cs typeface="Mangal"/>
              </a:rPr>
              <a:t>हेपेटाइटिस</a:t>
            </a:r>
            <a:r>
              <a:rPr kumimoji="0" lang="ne-NP" sz="2000" b="0" i="0" u="none" strike="noStrike" kern="1200" cap="none" spc="0" normalizeH="0" baseline="0" noProof="0">
                <a:ln>
                  <a:noFill/>
                </a:ln>
                <a:solidFill>
                  <a:srgbClr val="002664"/>
                </a:solidFill>
                <a:effectLst/>
                <a:uLnTx/>
                <a:uFillTx/>
                <a:latin typeface="Public Sans ExtraLight"/>
                <a:ea typeface="+mn-ea"/>
                <a:cs typeface="Mangal"/>
              </a:rPr>
              <a:t> 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664"/>
                </a:solidFill>
                <a:effectLst/>
                <a:uLnTx/>
                <a:uFillTx/>
                <a:latin typeface="Public Sans ExtraLight"/>
                <a:ea typeface="+mn-ea"/>
                <a:cs typeface="+mn-cs"/>
              </a:rPr>
              <a:t>C </a:t>
            </a:r>
            <a:r>
              <a:rPr kumimoji="0" lang="ne-NP" sz="2000" b="0" i="0" u="none" strike="noStrike" kern="1200" cap="none" spc="0" normalizeH="0" baseline="0" noProof="0">
                <a:ln>
                  <a:noFill/>
                </a:ln>
                <a:solidFill>
                  <a:srgbClr val="002664"/>
                </a:solidFill>
                <a:effectLst/>
                <a:uLnTx/>
                <a:uFillTx/>
                <a:latin typeface="Public Sans ExtraLight"/>
                <a:ea typeface="+mn-ea"/>
                <a:cs typeface="Mangal"/>
              </a:rPr>
              <a:t>एक रक्त-जनित </a:t>
            </a:r>
            <a:r>
              <a:rPr kumimoji="0" lang="ne-NP" sz="2000" b="0" i="0" u="none" strike="noStrike" kern="1200" cap="none" spc="0" normalizeH="0" baseline="0" noProof="0" err="1">
                <a:ln>
                  <a:noFill/>
                </a:ln>
                <a:solidFill>
                  <a:srgbClr val="002664"/>
                </a:solidFill>
                <a:effectLst/>
                <a:uLnTx/>
                <a:uFillTx/>
                <a:latin typeface="Public Sans ExtraLight"/>
                <a:ea typeface="+mn-ea"/>
                <a:cs typeface="Mangal"/>
              </a:rPr>
              <a:t>वायरस</a:t>
            </a:r>
            <a:r>
              <a:rPr kumimoji="0" lang="ne-NP" sz="2000" b="0" i="0" u="none" strike="noStrike" kern="1200" cap="none" spc="0" normalizeH="0" baseline="0" noProof="0">
                <a:ln>
                  <a:noFill/>
                </a:ln>
                <a:solidFill>
                  <a:srgbClr val="002664"/>
                </a:solidFill>
                <a:effectLst/>
                <a:uLnTx/>
                <a:uFillTx/>
                <a:latin typeface="Public Sans ExtraLight"/>
                <a:ea typeface="+mn-ea"/>
                <a:cs typeface="Mangal"/>
              </a:rPr>
              <a:t> (विषाणु) है जो </a:t>
            </a:r>
            <a:r>
              <a:rPr kumimoji="0" lang="ne-NP" sz="2000" b="0" i="0" u="none" strike="noStrike" kern="1200" cap="none" spc="0" normalizeH="0" baseline="0" noProof="0" err="1">
                <a:ln>
                  <a:noFill/>
                </a:ln>
                <a:solidFill>
                  <a:srgbClr val="002664"/>
                </a:solidFill>
                <a:effectLst/>
                <a:uLnTx/>
                <a:uFillTx/>
                <a:latin typeface="Public Sans ExtraLight"/>
                <a:ea typeface="+mn-ea"/>
                <a:cs typeface="Mangal"/>
              </a:rPr>
              <a:t>आपके</a:t>
            </a:r>
            <a:r>
              <a:rPr kumimoji="0" lang="ne-NP" sz="2000" b="0" i="0" u="none" strike="noStrike" kern="1200" cap="none" spc="0" normalizeH="0" baseline="0" noProof="0">
                <a:ln>
                  <a:noFill/>
                </a:ln>
                <a:solidFill>
                  <a:srgbClr val="002664"/>
                </a:solidFill>
                <a:effectLst/>
                <a:uLnTx/>
                <a:uFillTx/>
                <a:latin typeface="Public Sans ExtraLight"/>
                <a:ea typeface="+mn-ea"/>
                <a:cs typeface="Mangal"/>
              </a:rPr>
              <a:t> </a:t>
            </a:r>
            <a:r>
              <a:rPr kumimoji="0" lang="ne-NP" sz="2000" b="0" i="0" u="none" strike="noStrike" kern="1200" cap="none" spc="0" normalizeH="0" baseline="0" noProof="0" err="1">
                <a:ln>
                  <a:noFill/>
                </a:ln>
                <a:solidFill>
                  <a:srgbClr val="002664"/>
                </a:solidFill>
                <a:effectLst/>
                <a:uLnTx/>
                <a:uFillTx/>
                <a:latin typeface="Public Sans ExtraLight"/>
                <a:ea typeface="+mn-ea"/>
                <a:cs typeface="Mangal"/>
              </a:rPr>
              <a:t>लीवर</a:t>
            </a:r>
            <a:r>
              <a:rPr kumimoji="0" lang="ne-NP" sz="2000" b="0" i="0" u="none" strike="noStrike" kern="1200" cap="none" spc="0" normalizeH="0" baseline="0" noProof="0">
                <a:ln>
                  <a:noFill/>
                </a:ln>
                <a:solidFill>
                  <a:srgbClr val="002664"/>
                </a:solidFill>
                <a:effectLst/>
                <a:uLnTx/>
                <a:uFillTx/>
                <a:latin typeface="Public Sans ExtraLight"/>
                <a:ea typeface="+mn-ea"/>
                <a:cs typeface="Mangal"/>
              </a:rPr>
              <a:t> को प्रभावित </a:t>
            </a:r>
            <a:r>
              <a:rPr kumimoji="0" lang="ne-NP" sz="2000" b="0" i="0" u="none" strike="noStrike" kern="1200" cap="none" spc="0" normalizeH="0" baseline="0" noProof="0" err="1">
                <a:ln>
                  <a:noFill/>
                </a:ln>
                <a:solidFill>
                  <a:srgbClr val="002664"/>
                </a:solidFill>
                <a:effectLst/>
                <a:uLnTx/>
                <a:uFillTx/>
                <a:latin typeface="Public Sans ExtraLight"/>
                <a:ea typeface="+mn-ea"/>
                <a:cs typeface="Mangal"/>
              </a:rPr>
              <a:t>करता</a:t>
            </a:r>
            <a:r>
              <a:rPr kumimoji="0" lang="ne-NP" sz="2000" b="0" i="0" u="none" strike="noStrike" kern="1200" cap="none" spc="0" normalizeH="0" baseline="0" noProof="0">
                <a:ln>
                  <a:noFill/>
                </a:ln>
                <a:solidFill>
                  <a:srgbClr val="002664"/>
                </a:solidFill>
                <a:effectLst/>
                <a:uLnTx/>
                <a:uFillTx/>
                <a:latin typeface="Public Sans ExtraLight"/>
                <a:ea typeface="+mn-ea"/>
                <a:cs typeface="Mangal"/>
              </a:rPr>
              <a:t> है।</a:t>
            </a:r>
          </a:p>
          <a:p>
            <a:pPr marL="342900" marR="0" lvl="0" indent="-34290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  <a:tabLst/>
              <a:defRPr/>
            </a:pPr>
            <a:r>
              <a:rPr kumimoji="0" lang="ne-NP" sz="2000" b="0" i="0" u="none" strike="noStrike" kern="1200" cap="none" spc="0" normalizeH="0" baseline="0" noProof="0" err="1">
                <a:ln>
                  <a:noFill/>
                </a:ln>
                <a:solidFill>
                  <a:srgbClr val="002664"/>
                </a:solidFill>
                <a:effectLst/>
                <a:uLnTx/>
                <a:uFillTx/>
                <a:latin typeface="Public Sans ExtraLight"/>
                <a:ea typeface="+mn-ea"/>
                <a:cs typeface="Mangal"/>
              </a:rPr>
              <a:t>हेपेटाइटिस</a:t>
            </a:r>
            <a:r>
              <a:rPr kumimoji="0" lang="ne-NP" sz="2000" b="0" i="0" u="none" strike="noStrike" kern="1200" cap="none" spc="0" normalizeH="0" baseline="0" noProof="0">
                <a:ln>
                  <a:noFill/>
                </a:ln>
                <a:solidFill>
                  <a:srgbClr val="002664"/>
                </a:solidFill>
                <a:effectLst/>
                <a:uLnTx/>
                <a:uFillTx/>
                <a:latin typeface="Public Sans ExtraLight"/>
                <a:ea typeface="+mn-ea"/>
                <a:cs typeface="Mangal"/>
              </a:rPr>
              <a:t> 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664"/>
                </a:solidFill>
                <a:effectLst/>
                <a:uLnTx/>
                <a:uFillTx/>
                <a:latin typeface="Public Sans ExtraLight"/>
                <a:ea typeface="+mn-ea"/>
                <a:cs typeface="+mn-cs"/>
              </a:rPr>
              <a:t>C </a:t>
            </a:r>
            <a:r>
              <a:rPr kumimoji="0" lang="ne-NP" sz="2000" b="0" i="0" u="none" strike="noStrike" kern="1200" cap="none" spc="0" normalizeH="0" baseline="0" noProof="0">
                <a:ln>
                  <a:noFill/>
                </a:ln>
                <a:solidFill>
                  <a:srgbClr val="002664"/>
                </a:solidFill>
                <a:effectLst/>
                <a:uLnTx/>
                <a:uFillTx/>
                <a:latin typeface="Public Sans ExtraLight"/>
                <a:ea typeface="+mn-ea"/>
                <a:cs typeface="Mangal"/>
              </a:rPr>
              <a:t>का इलाज है।</a:t>
            </a:r>
          </a:p>
          <a:p>
            <a:pPr marL="342900" marR="0" lvl="0" indent="-34290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  <a:tabLst/>
              <a:defRPr/>
            </a:pPr>
            <a:r>
              <a:rPr kumimoji="0" lang="ne-NP" sz="2000" b="0" i="0" u="none" strike="noStrike" kern="1200" cap="none" spc="0" normalizeH="0" baseline="0" noProof="0">
                <a:ln>
                  <a:noFill/>
                </a:ln>
                <a:solidFill>
                  <a:srgbClr val="002664"/>
                </a:solidFill>
                <a:effectLst/>
                <a:uLnTx/>
                <a:uFillTx/>
                <a:latin typeface="Public Sans ExtraLight"/>
                <a:ea typeface="+mn-ea"/>
                <a:cs typeface="Mangal"/>
              </a:rPr>
              <a:t>इलाज के बिना </a:t>
            </a:r>
            <a:r>
              <a:rPr kumimoji="0" lang="ne-NP" sz="2000" b="0" i="0" u="none" strike="noStrike" kern="1200" cap="none" spc="0" normalizeH="0" baseline="0" noProof="0" err="1">
                <a:ln>
                  <a:noFill/>
                </a:ln>
                <a:solidFill>
                  <a:srgbClr val="002664"/>
                </a:solidFill>
                <a:effectLst/>
                <a:uLnTx/>
                <a:uFillTx/>
                <a:latin typeface="Public Sans ExtraLight"/>
                <a:ea typeface="+mn-ea"/>
                <a:cs typeface="Mangal"/>
              </a:rPr>
              <a:t>हेपेटाइटिस</a:t>
            </a:r>
            <a:r>
              <a:rPr kumimoji="0" lang="ne-NP" sz="2000" b="0" i="0" u="none" strike="noStrike" kern="1200" cap="none" spc="0" normalizeH="0" baseline="0" noProof="0">
                <a:ln>
                  <a:noFill/>
                </a:ln>
                <a:solidFill>
                  <a:srgbClr val="002664"/>
                </a:solidFill>
                <a:effectLst/>
                <a:uLnTx/>
                <a:uFillTx/>
                <a:latin typeface="Public Sans ExtraLight"/>
                <a:ea typeface="+mn-ea"/>
                <a:cs typeface="Mangal"/>
              </a:rPr>
              <a:t> 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664"/>
                </a:solidFill>
                <a:effectLst/>
                <a:uLnTx/>
                <a:uFillTx/>
                <a:latin typeface="Public Sans ExtraLight"/>
                <a:ea typeface="+mn-ea"/>
                <a:cs typeface="+mn-cs"/>
              </a:rPr>
              <a:t>C </a:t>
            </a:r>
            <a:r>
              <a:rPr kumimoji="0" lang="ne-NP" sz="2000" b="0" i="0" u="none" strike="noStrike" kern="1200" cap="none" spc="0" normalizeH="0" baseline="0" noProof="0">
                <a:ln>
                  <a:noFill/>
                </a:ln>
                <a:solidFill>
                  <a:srgbClr val="002664"/>
                </a:solidFill>
                <a:effectLst/>
                <a:uLnTx/>
                <a:uFillTx/>
                <a:latin typeface="Public Sans ExtraLight"/>
                <a:ea typeface="+mn-ea"/>
                <a:cs typeface="Mangal"/>
              </a:rPr>
              <a:t>के कारण </a:t>
            </a:r>
            <a:r>
              <a:rPr kumimoji="0" lang="ne-NP" sz="2000" b="0" i="0" u="none" strike="noStrike" kern="1200" cap="none" spc="0" normalizeH="0" baseline="0" noProof="0" err="1">
                <a:ln>
                  <a:noFill/>
                </a:ln>
                <a:solidFill>
                  <a:srgbClr val="002664"/>
                </a:solidFill>
                <a:effectLst/>
                <a:uLnTx/>
                <a:uFillTx/>
                <a:latin typeface="Public Sans ExtraLight"/>
                <a:ea typeface="+mn-ea"/>
                <a:cs typeface="Mangal"/>
              </a:rPr>
              <a:t>लीवर</a:t>
            </a:r>
            <a:r>
              <a:rPr kumimoji="0" lang="ne-NP" sz="2000" b="0" i="0" u="none" strike="noStrike" kern="1200" cap="none" spc="0" normalizeH="0" baseline="0" noProof="0">
                <a:ln>
                  <a:noFill/>
                </a:ln>
                <a:solidFill>
                  <a:srgbClr val="002664"/>
                </a:solidFill>
                <a:effectLst/>
                <a:uLnTx/>
                <a:uFillTx/>
                <a:latin typeface="Public Sans ExtraLight"/>
                <a:ea typeface="+mn-ea"/>
                <a:cs typeface="Mangal"/>
              </a:rPr>
              <a:t> रोग </a:t>
            </a:r>
            <a:r>
              <a:rPr kumimoji="0" lang="ne-NP" sz="2000" b="0" i="0" u="none" strike="noStrike" kern="1200" cap="none" spc="0" normalizeH="0" baseline="0" noProof="0" err="1">
                <a:ln>
                  <a:noFill/>
                </a:ln>
                <a:solidFill>
                  <a:srgbClr val="002664"/>
                </a:solidFill>
                <a:effectLst/>
                <a:uLnTx/>
                <a:uFillTx/>
                <a:latin typeface="Public Sans ExtraLight"/>
                <a:ea typeface="+mn-ea"/>
                <a:cs typeface="Mangal"/>
              </a:rPr>
              <a:t>और</a:t>
            </a:r>
            <a:r>
              <a:rPr kumimoji="0" lang="ne-NP" sz="2000" b="0" i="0" u="none" strike="noStrike" kern="1200" cap="none" spc="0" normalizeH="0" baseline="0" noProof="0">
                <a:ln>
                  <a:noFill/>
                </a:ln>
                <a:solidFill>
                  <a:srgbClr val="002664"/>
                </a:solidFill>
                <a:effectLst/>
                <a:uLnTx/>
                <a:uFillTx/>
                <a:latin typeface="Public Sans ExtraLight"/>
                <a:ea typeface="+mn-ea"/>
                <a:cs typeface="Mangal"/>
              </a:rPr>
              <a:t> </a:t>
            </a:r>
            <a:r>
              <a:rPr kumimoji="0" lang="ne-NP" sz="2000" b="0" i="0" u="none" strike="noStrike" kern="1200" cap="none" spc="0" normalizeH="0" baseline="0" noProof="0" err="1">
                <a:ln>
                  <a:noFill/>
                </a:ln>
                <a:solidFill>
                  <a:srgbClr val="002664"/>
                </a:solidFill>
                <a:effectLst/>
                <a:uLnTx/>
                <a:uFillTx/>
                <a:latin typeface="Public Sans ExtraLight"/>
                <a:ea typeface="+mn-ea"/>
                <a:cs typeface="Mangal"/>
              </a:rPr>
              <a:t>लीवर</a:t>
            </a:r>
            <a:r>
              <a:rPr kumimoji="0" lang="ne-NP" sz="2000" b="0" i="0" u="none" strike="noStrike" kern="1200" cap="none" spc="0" normalizeH="0" baseline="0" noProof="0">
                <a:ln>
                  <a:noFill/>
                </a:ln>
                <a:solidFill>
                  <a:srgbClr val="002664"/>
                </a:solidFill>
                <a:effectLst/>
                <a:uLnTx/>
                <a:uFillTx/>
                <a:latin typeface="Public Sans ExtraLight"/>
                <a:ea typeface="+mn-ea"/>
                <a:cs typeface="Mangal"/>
              </a:rPr>
              <a:t> </a:t>
            </a:r>
            <a:r>
              <a:rPr kumimoji="0" lang="ne-NP" sz="2000" b="0" i="0" u="none" strike="noStrike" kern="1200" cap="none" spc="0" normalizeH="0" baseline="0" noProof="0" err="1">
                <a:ln>
                  <a:noFill/>
                </a:ln>
                <a:solidFill>
                  <a:srgbClr val="002664"/>
                </a:solidFill>
                <a:effectLst/>
                <a:uLnTx/>
                <a:uFillTx/>
                <a:latin typeface="Public Sans ExtraLight"/>
                <a:ea typeface="+mn-ea"/>
                <a:cs typeface="Mangal"/>
              </a:rPr>
              <a:t>कैंसर</a:t>
            </a:r>
            <a:r>
              <a:rPr kumimoji="0" lang="ne-NP" sz="2000" b="0" i="0" u="none" strike="noStrike" kern="1200" cap="none" spc="0" normalizeH="0" baseline="0" noProof="0">
                <a:ln>
                  <a:noFill/>
                </a:ln>
                <a:solidFill>
                  <a:srgbClr val="002664"/>
                </a:solidFill>
                <a:effectLst/>
                <a:uLnTx/>
                <a:uFillTx/>
                <a:latin typeface="Public Sans ExtraLight"/>
                <a:ea typeface="+mn-ea"/>
                <a:cs typeface="Mangal"/>
              </a:rPr>
              <a:t> </a:t>
            </a:r>
            <a:r>
              <a:rPr kumimoji="0" lang="ne-NP" sz="2000" b="0" i="0" u="none" strike="noStrike" kern="1200" cap="none" spc="0" normalizeH="0" baseline="0" noProof="0" err="1">
                <a:ln>
                  <a:noFill/>
                </a:ln>
                <a:solidFill>
                  <a:srgbClr val="002664"/>
                </a:solidFill>
                <a:effectLst/>
                <a:uLnTx/>
                <a:uFillTx/>
                <a:latin typeface="Public Sans ExtraLight"/>
                <a:ea typeface="+mn-ea"/>
                <a:cs typeface="Mangal"/>
              </a:rPr>
              <a:t>bhi</a:t>
            </a:r>
            <a:r>
              <a:rPr kumimoji="0" lang="ne-NP" sz="2000" b="0" i="0" u="none" strike="noStrike" kern="1200" cap="none" spc="0" normalizeH="0" baseline="0" noProof="0">
                <a:ln>
                  <a:noFill/>
                </a:ln>
                <a:solidFill>
                  <a:srgbClr val="002664"/>
                </a:solidFill>
                <a:effectLst/>
                <a:uLnTx/>
                <a:uFillTx/>
                <a:latin typeface="Public Sans ExtraLight"/>
                <a:ea typeface="+mn-ea"/>
                <a:cs typeface="Mangal"/>
              </a:rPr>
              <a:t> हो </a:t>
            </a:r>
            <a:r>
              <a:rPr kumimoji="0" lang="ne-NP" sz="2000" b="0" i="0" u="none" strike="noStrike" kern="1200" cap="none" spc="0" normalizeH="0" baseline="0" noProof="0" err="1">
                <a:ln>
                  <a:noFill/>
                </a:ln>
                <a:solidFill>
                  <a:srgbClr val="002664"/>
                </a:solidFill>
                <a:effectLst/>
                <a:uLnTx/>
                <a:uFillTx/>
                <a:latin typeface="Public Sans ExtraLight"/>
                <a:ea typeface="+mn-ea"/>
                <a:cs typeface="Mangal"/>
              </a:rPr>
              <a:t>सकता</a:t>
            </a:r>
            <a:r>
              <a:rPr kumimoji="0" lang="ne-NP" sz="2000" b="0" i="0" u="none" strike="noStrike" kern="1200" cap="none" spc="0" normalizeH="0" baseline="0" noProof="0">
                <a:ln>
                  <a:noFill/>
                </a:ln>
                <a:solidFill>
                  <a:srgbClr val="002664"/>
                </a:solidFill>
                <a:effectLst/>
                <a:uLnTx/>
                <a:uFillTx/>
                <a:latin typeface="Public Sans ExtraLight"/>
                <a:ea typeface="+mn-ea"/>
                <a:cs typeface="Mangal"/>
              </a:rPr>
              <a:t> है।</a:t>
            </a: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ublic Sans ExtraLight"/>
              <a:ea typeface="+mn-ea"/>
              <a:cs typeface="Mangal"/>
            </a:endParaRPr>
          </a:p>
        </p:txBody>
      </p:sp>
    </p:spTree>
    <p:extLst>
      <p:ext uri="{BB962C8B-B14F-4D97-AF65-F5344CB8AC3E}">
        <p14:creationId xmlns:p14="http://schemas.microsoft.com/office/powerpoint/2010/main" val="2072550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45E569-98FE-60F8-6992-57E948D60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84ABB0F-4B8B-F339-A4E3-C4B165B9267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4688" y="495762"/>
            <a:ext cx="2921000" cy="14859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57EC56D-DA27-4773-115E-03E91CA97B8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56" y="0"/>
            <a:ext cx="4857750" cy="80518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D2AA2D-812C-9ACA-98FE-371E935641D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4C9328-EC2B-B6F0-1472-5CA3FE4E60C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6D5E8E7D-64A6-A070-AFE8-3996077EA03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9333" y="687624"/>
            <a:ext cx="6734934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ne-NP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हेपेटाइटिस 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C </a:t>
            </a:r>
            <a:r>
              <a:rPr lang="ne-NP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आपके लीवर पर कैसे असर करता है?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9325C6D-383B-6672-6D71-A346906A6873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15925" y="2711246"/>
            <a:ext cx="11360150" cy="2440039"/>
            <a:chOff x="415925" y="2711246"/>
            <a:chExt cx="11360150" cy="2440039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AF86C360-9AE8-4FE0-89C1-61CB8884A46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5925" y="2711246"/>
              <a:ext cx="11360150" cy="1492250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D989AE3-A63C-1BA5-B4D4-F094A8AD13C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15925" y="4380401"/>
              <a:ext cx="1649942" cy="7708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buSzPct val="80000"/>
              </a:pPr>
              <a:r>
                <a:rPr lang="ne-NP" dirty="0">
                  <a:solidFill>
                    <a:srgbClr val="002664"/>
                  </a:solidFill>
                  <a:latin typeface="Public Sans ExtraLight" pitchFamily="2" charset="77"/>
                </a:rPr>
                <a:t>स्वस्थ </a:t>
              </a:r>
              <a:endParaRPr lang="en-PH" dirty="0">
                <a:solidFill>
                  <a:srgbClr val="002664"/>
                </a:solidFill>
                <a:latin typeface="Public Sans ExtraLight" pitchFamily="2" charset="77"/>
              </a:endParaRPr>
            </a:p>
            <a:p>
              <a:pPr algn="ctr">
                <a:spcAft>
                  <a:spcPts val="500"/>
                </a:spcAft>
                <a:buSzPct val="80000"/>
              </a:pPr>
              <a:r>
                <a:rPr lang="ne-NP" dirty="0">
                  <a:solidFill>
                    <a:srgbClr val="002664"/>
                  </a:solidFill>
                  <a:latin typeface="Public Sans ExtraLight" pitchFamily="2" charset="77"/>
                </a:rPr>
                <a:t>लीवर</a:t>
              </a:r>
              <a:endParaRPr lang="en-US" dirty="0">
                <a:latin typeface="Public Sans ExtraLight" pitchFamily="2" charset="77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4B883F7-D0A1-D3FF-3312-235AFABB6BCE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285755" y="4380401"/>
              <a:ext cx="1649942" cy="7708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buSzPct val="80000"/>
              </a:pPr>
              <a:r>
                <a:rPr lang="ne-NP" dirty="0">
                  <a:solidFill>
                    <a:srgbClr val="002664"/>
                  </a:solidFill>
                  <a:latin typeface="Public Sans ExtraLight" pitchFamily="2" charset="77"/>
                </a:rPr>
                <a:t>स्थायी </a:t>
              </a:r>
              <a:endParaRPr lang="en-PH" dirty="0">
                <a:solidFill>
                  <a:srgbClr val="002664"/>
                </a:solidFill>
                <a:latin typeface="Public Sans ExtraLight" pitchFamily="2" charset="77"/>
              </a:endParaRPr>
            </a:p>
            <a:p>
              <a:pPr algn="ctr">
                <a:buSzPct val="80000"/>
              </a:pPr>
              <a:r>
                <a:rPr lang="ne-NP" dirty="0">
                  <a:solidFill>
                    <a:srgbClr val="002664"/>
                  </a:solidFill>
                  <a:latin typeface="Public Sans ExtraLight" pitchFamily="2" charset="77"/>
                </a:rPr>
                <a:t>संक्रमण</a:t>
              </a:r>
              <a:endParaRPr lang="en-US" dirty="0">
                <a:latin typeface="Public Sans ExtraLight" pitchFamily="2" charset="77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EF2A50F-3112-E518-89D8-BBEA5546BD32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20670" y="4380401"/>
              <a:ext cx="1649942" cy="7708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500"/>
                </a:spcAft>
                <a:buSzPct val="80000"/>
              </a:pPr>
              <a:r>
                <a:rPr lang="ne-NP" dirty="0">
                  <a:solidFill>
                    <a:srgbClr val="002664"/>
                  </a:solidFill>
                  <a:latin typeface="Public Sans ExtraLight" pitchFamily="2" charset="77"/>
                </a:rPr>
                <a:t>लीवर को नुकसान (सिरोसिस)</a:t>
              </a:r>
              <a:endParaRPr lang="en-US" dirty="0">
                <a:latin typeface="Public Sans ExtraLight" pitchFamily="2" charset="77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3E5F477-8260-B4BB-35E8-C8EA2B964860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155585" y="4380401"/>
              <a:ext cx="1649942" cy="7708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500"/>
                </a:spcAft>
                <a:buSzPct val="80000"/>
              </a:pPr>
              <a:r>
                <a:rPr lang="ne-NP" dirty="0">
                  <a:solidFill>
                    <a:srgbClr val="002664"/>
                  </a:solidFill>
                  <a:latin typeface="Public Sans ExtraLight" pitchFamily="2" charset="77"/>
                </a:rPr>
                <a:t>लीवर का काम करना बंद करना</a:t>
              </a:r>
              <a:endParaRPr lang="en-US" dirty="0">
                <a:latin typeface="Public Sans ExtraLight" pitchFamily="2" charset="77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58DB1AA-44B6-9612-E31D-3E2E03E45FB0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090502" y="4380401"/>
              <a:ext cx="1649942" cy="7708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500"/>
                </a:spcAft>
                <a:buSzPct val="80000"/>
              </a:pPr>
              <a:r>
                <a:rPr lang="ne-NP" dirty="0">
                  <a:solidFill>
                    <a:srgbClr val="002664"/>
                  </a:solidFill>
                  <a:latin typeface="Public Sans ExtraLight" pitchFamily="2" charset="77"/>
                </a:rPr>
                <a:t>कैंसर</a:t>
              </a:r>
              <a:endParaRPr lang="en-US" dirty="0">
                <a:latin typeface="Public Sans ExtraLight" pitchFamily="2" charset="77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F855DD7B-D8DA-E246-B0EB-B4EC06825427}"/>
              </a:ext>
            </a:extLst>
          </p:cNvPr>
          <p:cNvSpPr txBox="1"/>
          <p:nvPr/>
        </p:nvSpPr>
        <p:spPr>
          <a:xfrm>
            <a:off x="2096839" y="4380401"/>
            <a:ext cx="1985715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ne-NP" dirty="0">
                <a:solidFill>
                  <a:srgbClr val="002664"/>
                </a:solidFill>
                <a:latin typeface="Public Sans ExtraLight" pitchFamily="2" charset="77"/>
              </a:rPr>
              <a:t>एक्यूट इन्फेक्शन (अचानक से होने वाला संक्रमण)</a:t>
            </a:r>
            <a:endParaRPr lang="en-US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801805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124ACB-0905-9036-B839-7BC877670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CBC28B5A-F1DD-8886-5093-6693FFFD87D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7600" y="-677333"/>
            <a:ext cx="4235450" cy="69913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F44B3D-BEFD-0917-BBB0-74F96CFCE7F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EDCC3D-DF19-7CEA-6B2C-ABC3A3A1954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D8D5040E-9CB1-9F69-8B89-F7F210820E0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8815" y="438493"/>
            <a:ext cx="6088284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ne-NP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आप हेपेटाइटिस 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C </a:t>
            </a:r>
            <a:r>
              <a:rPr lang="ne-NP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से कैसे संक्रमित हो सकते हैं?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9AB2699-C139-6554-2D5A-B9B481D919B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89510" y="2494845"/>
            <a:ext cx="4921957" cy="126435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000"/>
              </a:spcAft>
              <a:buClr>
                <a:srgbClr val="00C296"/>
              </a:buClr>
              <a:buSzPct val="120000"/>
            </a:pP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जब हेपेटाइटिस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C </a:t>
            </a: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से संक्रमित व्यक्ति का </a:t>
            </a:r>
            <a:r>
              <a:rPr lang="hi-IN" sz="2000" dirty="0">
                <a:solidFill>
                  <a:srgbClr val="002664"/>
                </a:solidFill>
                <a:latin typeface="Public Sans ExtraLight" pitchFamily="2" charset="77"/>
              </a:rPr>
              <a:t>खून</a:t>
            </a: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 किसी अन्य व्यक्ति के शरीर में जाता है </a:t>
            </a:r>
          </a:p>
          <a:p>
            <a:pPr algn="ctr">
              <a:spcAft>
                <a:spcPts val="1000"/>
              </a:spcAft>
              <a:buClr>
                <a:srgbClr val="00C296"/>
              </a:buClr>
              <a:buSzPct val="120000"/>
            </a:pP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इसमें </a:t>
            </a:r>
            <a:r>
              <a:rPr lang="hi-IN" sz="2000" dirty="0">
                <a:solidFill>
                  <a:srgbClr val="002664"/>
                </a:solidFill>
                <a:latin typeface="Public Sans ExtraLight" pitchFamily="2" charset="77"/>
              </a:rPr>
              <a:t>खून</a:t>
            </a: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 की ऐसी मात्राएँ भी शामिल हैं जो इतनी छोटी होती हैं कि </a:t>
            </a:r>
            <a:r>
              <a:rPr lang="hi-IN" sz="2000" dirty="0">
                <a:solidFill>
                  <a:srgbClr val="002664"/>
                </a:solidFill>
                <a:latin typeface="Public Sans ExtraLight" pitchFamily="2" charset="77"/>
              </a:rPr>
              <a:t>जिन्हे</a:t>
            </a: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 देखा नहीं जा सकता है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46523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69B3D2-C283-D1F7-2726-2E7B21947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C873ED-B243-8860-C201-7470104BC42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6F9BF-BA41-210A-BA6B-40B0D447EEA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6930A6-5464-24A8-CEB4-C261080AC69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876460" y="870410"/>
            <a:ext cx="6901869" cy="451361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ne-NP" sz="1700" dirty="0">
                <a:solidFill>
                  <a:srgbClr val="002664"/>
                </a:solidFill>
                <a:latin typeface="Public Sans ExtraLight" pitchFamily="2" charset="77"/>
              </a:rPr>
              <a:t>विदेशों में की गई गैर-कीटाणुरहित मेडिकल (चिकित्सीय), डेंटल, कॉस्मेटिक प्रक्रियाएँ, टीकाकरण या सर्जरी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ne-NP" sz="1700" dirty="0">
                <a:solidFill>
                  <a:srgbClr val="002664"/>
                </a:solidFill>
                <a:latin typeface="Public Sans ExtraLight" pitchFamily="2" charset="77"/>
              </a:rPr>
              <a:t>अस्वच्छ रूप से की गई ऐसी पारंपरिक प्रथाएँ जिनमें रक्त प्रवाह शामिल होता है, जैसे टैटू बनवाना और बॉडी पियर्सिंग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ne-NP" sz="1700" dirty="0">
                <a:solidFill>
                  <a:srgbClr val="002664"/>
                </a:solidFill>
                <a:latin typeface="Public Sans ExtraLight" pitchFamily="2" charset="77"/>
              </a:rPr>
              <a:t>किसी अन्य व्यक्ति की उन निजी वस्तुओं का प्रयोग करना जिनपर </a:t>
            </a:r>
            <a:r>
              <a:rPr lang="hi-IN" sz="1700" dirty="0">
                <a:solidFill>
                  <a:srgbClr val="002664"/>
                </a:solidFill>
                <a:latin typeface="Public Sans ExtraLight" pitchFamily="2" charset="77"/>
              </a:rPr>
              <a:t>कि</a:t>
            </a:r>
            <a:r>
              <a:rPr lang="ne-NP" sz="1700" dirty="0">
                <a:solidFill>
                  <a:srgbClr val="002664"/>
                </a:solidFill>
                <a:latin typeface="Public Sans ExtraLight" pitchFamily="2" charset="77"/>
              </a:rPr>
              <a:t> रक्त लगा हो सकता है, जैसे कि रेजर और टूथब्रश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ne-NP" sz="1700" dirty="0">
                <a:solidFill>
                  <a:srgbClr val="002664"/>
                </a:solidFill>
                <a:latin typeface="Public Sans ExtraLight" pitchFamily="2" charset="77"/>
              </a:rPr>
              <a:t>गर्भावस्था या बच्चे के जन्म के दौरान माँ से बच्चे को होना, यदि माँ हेपेटाइटिस </a:t>
            </a:r>
            <a:r>
              <a:rPr lang="en-US" sz="1700" dirty="0">
                <a:solidFill>
                  <a:srgbClr val="002664"/>
                </a:solidFill>
                <a:latin typeface="Public Sans ExtraLight" pitchFamily="2" charset="77"/>
              </a:rPr>
              <a:t>C </a:t>
            </a:r>
            <a:r>
              <a:rPr lang="ne-NP" sz="1700" dirty="0">
                <a:solidFill>
                  <a:srgbClr val="002664"/>
                </a:solidFill>
                <a:latin typeface="Public Sans ExtraLight" pitchFamily="2" charset="77"/>
              </a:rPr>
              <a:t>से संक्रमित है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ne-NP" sz="1700" dirty="0">
                <a:solidFill>
                  <a:srgbClr val="002664"/>
                </a:solidFill>
                <a:latin typeface="Public Sans ExtraLight" pitchFamily="2" charset="77"/>
              </a:rPr>
              <a:t>कंडोम के उपयोग के बिना सेक्स प्रक्रिया के दौरान एक व्यक्ति के रक्त का दूसरे व्यक्ति के रक्त से संपर्क होना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ne-NP" sz="1700" dirty="0">
                <a:solidFill>
                  <a:srgbClr val="002664"/>
                </a:solidFill>
                <a:latin typeface="Public Sans ExtraLight" pitchFamily="2" charset="77"/>
              </a:rPr>
              <a:t>आकस्मिक तौर पर कोई सुई चुभने से चोट लगना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ne-NP" sz="1700" dirty="0">
                <a:solidFill>
                  <a:srgbClr val="002664"/>
                </a:solidFill>
                <a:latin typeface="Public Sans ExtraLight" pitchFamily="2" charset="77"/>
              </a:rPr>
              <a:t>किसी भी ऐसे उपकरण को साझा करना और उसका दोबारा उपयोग करना जिसे ड्रग्स या स्टेरॉयड का इंजेक्शन लगाने के लिए उपयोग किया गया हो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ne-NP" sz="1700" dirty="0">
                <a:solidFill>
                  <a:srgbClr val="002664"/>
                </a:solidFill>
                <a:latin typeface="Public Sans ExtraLight" pitchFamily="2" charset="77"/>
              </a:rPr>
              <a:t>1990 से पहले ऑस्ट्रेलिया में ब्लड ट्रांसफ्यूजन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endParaRPr lang="en-US" sz="1700" dirty="0">
              <a:latin typeface="Public Sans ExtraLight" pitchFamily="2" charset="77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3AAF69B-DE24-98EA-4B8B-0C618A546788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0698916" y="220339"/>
            <a:ext cx="1175795" cy="873992"/>
            <a:chOff x="10494345" y="1961249"/>
            <a:chExt cx="1477896" cy="109855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E4D8900-5F98-7A33-1E56-16014AA6F6C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494345" y="1961249"/>
              <a:ext cx="1477896" cy="109855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4905A52-5BA0-3919-9B66-E588B1897C1C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494345" y="2028870"/>
              <a:ext cx="1477896" cy="6383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hi-IN" sz="900" b="1" dirty="0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</a:rPr>
                <a:t>ये प्रक्रियाएँ आदि ऑस्ट्रेलिया में सुरक्षित हैं</a:t>
              </a:r>
              <a:endParaRPr lang="en-US" sz="9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endParaRPr>
            </a:p>
          </p:txBody>
        </p:sp>
      </p:grpSp>
      <p:sp>
        <p:nvSpPr>
          <p:cNvPr id="7" name="Title 5">
            <a:extLst>
              <a:ext uri="{FF2B5EF4-FFF2-40B4-BE49-F238E27FC236}">
                <a16:creationId xmlns:a16="http://schemas.microsoft.com/office/drawing/2014/main" id="{DF8BEFF6-FFA8-8603-286A-C3570258A0E5}"/>
              </a:ext>
            </a:extLst>
          </p:cNvPr>
          <p:cNvSpPr txBox="1"/>
          <p:nvPr/>
        </p:nvSpPr>
        <p:spPr>
          <a:xfrm>
            <a:off x="421798" y="676389"/>
            <a:ext cx="3673246" cy="12289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ne-NP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आपको निम्नलिखित से हेपेटाइटिस 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C </a:t>
            </a:r>
            <a:r>
              <a:rPr lang="ne-NP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हो सकता है</a:t>
            </a:r>
            <a:r>
              <a:rPr lang="en-PH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: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498837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8F8BD7-6F20-C786-3BAE-3A752EC0B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97A22461-2590-1A5A-6913-034340E08DF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7755" y="-692566"/>
            <a:ext cx="5861050" cy="21526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47387C-E4AC-69E8-9BA2-D251622B7C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284ECE-61FF-9165-8AAB-E87A916F20A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B95B62-57B8-9283-782C-882BA9E3836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38041" y="3370653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शौचालय साझा करना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42D3CD-3AC8-53DB-4717-0F393341C0E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418030" y="3370653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मच्छर या किसी अन्य कीट का काटना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6ADF605-2944-4842-1424-B36705BDDCF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974155" y="3370653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buClr>
                <a:srgbClr val="00C296"/>
              </a:buClr>
              <a:buSzPct val="120000"/>
            </a:pP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स्विमिंग </a:t>
            </a:r>
            <a:endParaRPr lang="en-PH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पूल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D1ABF8-D6B5-31AB-FDBA-3466775CEAE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38041" y="5967097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छींकना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8D89F8A-669C-807D-213F-843A5F5051B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882867" y="5967097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खांसना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B4AECE4-9DB2-41E8-A37D-848FE6E40D4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418030" y="5967097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गले मिलना 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C9557F1-6BA9-2D5B-75F8-A3836DF6742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974155" y="5967097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चुंबन करना 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FFB1FD1D-43F6-5977-508D-8160165B43C0}"/>
              </a:ext>
            </a:extLst>
          </p:cNvPr>
          <p:cNvSpPr txBox="1"/>
          <p:nvPr/>
        </p:nvSpPr>
        <p:spPr>
          <a:xfrm>
            <a:off x="408093" y="405455"/>
            <a:ext cx="6754707" cy="62755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ne-NP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आपको इन तरीकों से हेपेटाइटिस 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C </a:t>
            </a:r>
            <a:r>
              <a:rPr lang="ne-NP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नहीं हो सकता है: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A5B7F2-8B6D-D939-DC53-42FCA7E1C4AB}"/>
              </a:ext>
            </a:extLst>
          </p:cNvPr>
          <p:cNvSpPr txBox="1"/>
          <p:nvPr/>
        </p:nvSpPr>
        <p:spPr>
          <a:xfrm>
            <a:off x="3679666" y="3269053"/>
            <a:ext cx="2721133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भोजन, पेय पदार्थ, प्लेटें, खाने के बर्तन आदि साझा करना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14692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161BDF-7950-0F11-B435-05B28DCE7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592B245-5DC7-D77D-8E8B-2F9DF290E95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16" y="0"/>
            <a:ext cx="4730750" cy="80391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23B05F3-5457-6C99-56BB-360883564B0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49426" y="-699911"/>
            <a:ext cx="2857500" cy="98996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066ABE-40D1-2D32-C83F-5BB6D7B47F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E1AE2B-EE40-5DA4-545D-70B477DB97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09DCA221-8A89-F10F-F4DF-995098A4023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8413" y="994535"/>
            <a:ext cx="3955759" cy="217692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ne-NP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हेपेटाइटिस 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C </a:t>
            </a:r>
          </a:p>
          <a:p>
            <a:pPr>
              <a:lnSpc>
                <a:spcPts val="4200"/>
              </a:lnSpc>
            </a:pPr>
            <a:r>
              <a:rPr lang="ne-NP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के लक्षण </a:t>
            </a:r>
            <a:endParaRPr lang="en-PH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  <a:p>
            <a:pPr>
              <a:lnSpc>
                <a:spcPts val="4200"/>
              </a:lnSpc>
            </a:pPr>
            <a:r>
              <a:rPr lang="ne-NP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क्या हैं?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  <a:cs typeface="Poppins" pitchFamily="2" charset="77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5681A9D-9AE9-5CB8-2DCC-BB045FD7B8C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198127" y="3701375"/>
            <a:ext cx="4051300" cy="2025650"/>
            <a:chOff x="5358114" y="3754175"/>
            <a:chExt cx="4051300" cy="202565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09D0378-FD4A-E82A-F0B3-B113BA33AE1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358114" y="3754175"/>
              <a:ext cx="4051300" cy="202565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07C9671-0AB5-F7C7-6A1C-8113756D05A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525400" y="4089881"/>
              <a:ext cx="3716728" cy="67711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ne-NP" sz="2000" b="1" dirty="0">
                  <a:solidFill>
                    <a:schemeClr val="bg1"/>
                  </a:solidFill>
                  <a:latin typeface="Public Sans Medium" pitchFamily="2" charset="77"/>
                </a:rPr>
                <a:t>हेपेटाइटिस </a:t>
              </a:r>
              <a:r>
                <a:rPr lang="en-US" sz="2000" b="1" dirty="0">
                  <a:solidFill>
                    <a:schemeClr val="bg1"/>
                  </a:solidFill>
                  <a:latin typeface="Public Sans Medium" pitchFamily="2" charset="77"/>
                </a:rPr>
                <a:t>C </a:t>
              </a:r>
              <a:r>
                <a:rPr lang="ne-NP" sz="2000" b="1" dirty="0">
                  <a:solidFill>
                    <a:schemeClr val="bg1"/>
                  </a:solidFill>
                  <a:latin typeface="Public Sans Medium" pitchFamily="2" charset="77"/>
                </a:rPr>
                <a:t>की जाँच </a:t>
              </a:r>
              <a:endParaRPr lang="en-PH" sz="2000" b="1" dirty="0">
                <a:solidFill>
                  <a:schemeClr val="bg1"/>
                </a:solidFill>
                <a:latin typeface="Public Sans Medium" pitchFamily="2" charset="77"/>
              </a:endParaRPr>
            </a:p>
            <a:p>
              <a:pPr algn="ctr"/>
              <a:r>
                <a:rPr lang="ne-NP" sz="2000" b="1" dirty="0">
                  <a:solidFill>
                    <a:schemeClr val="bg1"/>
                  </a:solidFill>
                  <a:latin typeface="Public Sans Medium" pitchFamily="2" charset="77"/>
                </a:rPr>
                <a:t>का एकमात्र तरीका </a:t>
              </a:r>
              <a:endParaRPr lang="en-PH" sz="2000" b="1" dirty="0">
                <a:solidFill>
                  <a:schemeClr val="bg1"/>
                </a:solidFill>
                <a:latin typeface="Public Sans Medium" pitchFamily="2" charset="77"/>
              </a:endParaRPr>
            </a:p>
            <a:p>
              <a:pPr algn="ctr"/>
              <a:r>
                <a:rPr lang="ne-NP" sz="2000" b="1" dirty="0">
                  <a:solidFill>
                    <a:schemeClr val="bg1"/>
                  </a:solidFill>
                  <a:latin typeface="Public Sans Medium" pitchFamily="2" charset="77"/>
                </a:rPr>
                <a:t>ब्लड टेस्ट है।</a:t>
              </a:r>
            </a:p>
            <a:p>
              <a:pPr algn="ctr"/>
              <a:endParaRPr lang="en-US" sz="2000" b="1" dirty="0">
                <a:solidFill>
                  <a:schemeClr val="bg1"/>
                </a:solidFill>
                <a:latin typeface="Public Sans Medium" pitchFamily="2" charset="77"/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DD340034-21E2-1A98-5F76-C2357ADF3E0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973256" y="994535"/>
            <a:ext cx="6860332" cy="24344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हेपेटाइटिस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C </a:t>
            </a: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से संक्रमित कई लोगों में रोग के कोई लक्षण या संकेत दिखाई नहीं देते हैं ।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क्रोनिक हेपेटाइटिस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C </a:t>
            </a: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से पीड़ित लोग</a:t>
            </a:r>
            <a:r>
              <a:rPr lang="en-AU" sz="2000" dirty="0">
                <a:solidFill>
                  <a:srgbClr val="002664"/>
                </a:solidFill>
                <a:latin typeface="Public Sans ExtraLight" pitchFamily="2" charset="77"/>
              </a:rPr>
              <a:t>,</a:t>
            </a: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 लीवर के बहुत अधिक क्षतिग्रस्त होने पर ही बीमार जैसा महसूस करते हैं। ऐसा महसूस करने में कई वर्षों का समय लग सकता है।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95862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90B73A-45B7-C0B0-9A72-3AABFED8D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FFD1D7-55DE-C599-4D6B-572A34A6E41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BD2925-C0D9-BC88-EA3B-71C0A0272DD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14142524-A5BE-BAB2-FF12-8771A76EABD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3330" y="455651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ne-NP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हेपेटाइटिस 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C </a:t>
            </a:r>
            <a:r>
              <a:rPr lang="ne-NP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की जाँच के लिए टेस्ट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94F3BF3-26C3-A568-10F6-6EFDBE85D83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8527777" y="1572932"/>
            <a:ext cx="3441700" cy="2209800"/>
            <a:chOff x="8383820" y="575817"/>
            <a:chExt cx="3441700" cy="2209800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9ABB2C25-E302-9445-DCA3-39B1F59BAF5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83820" y="575817"/>
              <a:ext cx="3441700" cy="2209800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B0CCD8E-8911-1248-6CDB-8BB81B777E2E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457153" y="871457"/>
              <a:ext cx="3341334" cy="67711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ne-NP" sz="2000" b="1" dirty="0">
                  <a:solidFill>
                    <a:schemeClr val="bg1"/>
                  </a:solidFill>
                  <a:latin typeface="Public Sans Medium" pitchFamily="2" charset="77"/>
                </a:rPr>
                <a:t>अपने डॉक्टर से हेपेटाइटिस </a:t>
              </a:r>
              <a:r>
                <a:rPr lang="en-US" sz="2000" b="1" dirty="0">
                  <a:solidFill>
                    <a:schemeClr val="bg1"/>
                  </a:solidFill>
                  <a:latin typeface="Public Sans Medium" pitchFamily="2" charset="77"/>
                </a:rPr>
                <a:t>C </a:t>
              </a:r>
              <a:r>
                <a:rPr lang="ne-NP" sz="2000" b="1" dirty="0">
                  <a:solidFill>
                    <a:schemeClr val="bg1"/>
                  </a:solidFill>
                  <a:latin typeface="Public Sans Medium" pitchFamily="2" charset="77"/>
                </a:rPr>
                <a:t>टेस्ट के लिए कहें। यदि आपके पास मेडिकेयर कार्ड है तो टेस्ट करवाना नि:शुल्क है</a:t>
              </a:r>
              <a:endParaRPr lang="en-US" sz="2000" b="1" dirty="0">
                <a:solidFill>
                  <a:schemeClr val="bg1"/>
                </a:solidFill>
                <a:latin typeface="Public Sans Medium" pitchFamily="2" charset="77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C564A7F-7389-2364-0969-DDA2D88CA5F5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28978" y="1205114"/>
            <a:ext cx="7893161" cy="2809347"/>
            <a:chOff x="428978" y="1205114"/>
            <a:chExt cx="7893161" cy="2809347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54A227D-FD54-CF22-4154-78F194FC11C8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428978" y="1868572"/>
              <a:ext cx="7879644" cy="2145889"/>
              <a:chOff x="428978" y="1868572"/>
              <a:chExt cx="7879644" cy="2145889"/>
            </a:xfrm>
          </p:grpSpPr>
          <p:sp>
            <p:nvSpPr>
              <p:cNvPr id="5" name="Rounded Rectangle 4">
                <a:extLst>
                  <a:ext uri="{FF2B5EF4-FFF2-40B4-BE49-F238E27FC236}">
                    <a16:creationId xmlns:a16="http://schemas.microsoft.com/office/drawing/2014/main" id="{9EB27959-063E-A5DF-68AF-DE4C4B88114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428978" y="1868572"/>
                <a:ext cx="7879644" cy="2145889"/>
              </a:xfrm>
              <a:prstGeom prst="roundRect">
                <a:avLst>
                  <a:gd name="adj" fmla="val 827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E768F29-9413-00F6-7CEC-65BDE24B4FBF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28435" y="2101564"/>
                <a:ext cx="7431832" cy="1681168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>
                  <a:spcAft>
                    <a:spcPts val="500"/>
                  </a:spcAft>
                  <a:buSzPct val="80000"/>
                </a:pPr>
                <a:r>
                  <a:rPr lang="ne-NP" sz="1600" b="1" dirty="0">
                    <a:solidFill>
                      <a:srgbClr val="002664"/>
                    </a:solidFill>
                    <a:latin typeface="Public Sans Medium" pitchFamily="2" charset="77"/>
                  </a:rPr>
                  <a:t>जाँच के प्रकार</a:t>
                </a:r>
                <a:endParaRPr lang="en-US" sz="1600" b="1" dirty="0">
                  <a:solidFill>
                    <a:srgbClr val="002664"/>
                  </a:solidFill>
                  <a:latin typeface="Public Sans Medium" pitchFamily="2" charset="77"/>
                </a:endParaRPr>
              </a:p>
              <a:p>
                <a:pPr marL="342900" indent="-342900">
                  <a:lnSpc>
                    <a:spcPct val="125000"/>
                  </a:lnSpc>
                  <a:spcAft>
                    <a:spcPts val="500"/>
                  </a:spcAft>
                  <a:buClr>
                    <a:srgbClr val="00C296"/>
                  </a:buClr>
                  <a:buSzPct val="120000"/>
                  <a:buFont typeface="Wingdings" pitchFamily="2" charset="2"/>
                  <a:buChar char="ü"/>
                </a:pPr>
                <a:r>
                  <a:rPr lang="ne-NP" sz="1600" b="1" dirty="0">
                    <a:solidFill>
                      <a:srgbClr val="002664"/>
                    </a:solidFill>
                    <a:latin typeface="Public Sans Medium" pitchFamily="2" charset="77"/>
                  </a:rPr>
                  <a:t>एंटीबॉडी टेस्ट: </a:t>
                </a:r>
                <a:r>
                  <a:rPr lang="ne-NP" sz="1600" dirty="0">
                    <a:solidFill>
                      <a:srgbClr val="002664"/>
                    </a:solidFill>
                    <a:latin typeface="Public Sans Medium" pitchFamily="2" charset="77"/>
                  </a:rPr>
                  <a:t>यह दर्शाता है कि यदि आपको कभी हेपेटाइटिस </a:t>
                </a:r>
                <a:r>
                  <a:rPr lang="en-US" sz="1600" dirty="0">
                    <a:solidFill>
                      <a:srgbClr val="002664"/>
                    </a:solidFill>
                    <a:latin typeface="Public Sans Medium" pitchFamily="2" charset="77"/>
                  </a:rPr>
                  <a:t>C </a:t>
                </a:r>
                <a:r>
                  <a:rPr lang="ne-NP" sz="1600" dirty="0">
                    <a:solidFill>
                      <a:srgbClr val="002664"/>
                    </a:solidFill>
                    <a:latin typeface="Public Sans Medium" pitchFamily="2" charset="77"/>
                  </a:rPr>
                  <a:t>था या नहीं।</a:t>
                </a:r>
                <a:endParaRPr lang="en-US" sz="1600" dirty="0">
                  <a:solidFill>
                    <a:srgbClr val="002664"/>
                  </a:solidFill>
                  <a:latin typeface="Public Sans ExtraLight" pitchFamily="2" charset="77"/>
                </a:endParaRPr>
              </a:p>
              <a:p>
                <a:pPr marL="342900" indent="-342900">
                  <a:lnSpc>
                    <a:spcPct val="125000"/>
                  </a:lnSpc>
                  <a:spcAft>
                    <a:spcPts val="500"/>
                  </a:spcAft>
                  <a:buClr>
                    <a:srgbClr val="00C296"/>
                  </a:buClr>
                  <a:buSzPct val="120000"/>
                  <a:buFont typeface="Wingdings" pitchFamily="2" charset="2"/>
                  <a:buChar char="ü"/>
                </a:pPr>
                <a:r>
                  <a:rPr lang="en-US" sz="1600" b="1" dirty="0">
                    <a:solidFill>
                      <a:srgbClr val="002664"/>
                    </a:solidFill>
                    <a:latin typeface="Public Sans Medium" pitchFamily="2" charset="77"/>
                  </a:rPr>
                  <a:t>PCR </a:t>
                </a:r>
                <a:r>
                  <a:rPr lang="ne-NP" sz="1600" b="1" dirty="0">
                    <a:solidFill>
                      <a:srgbClr val="002664"/>
                    </a:solidFill>
                    <a:latin typeface="Public Sans Medium" pitchFamily="2" charset="77"/>
                  </a:rPr>
                  <a:t>टेस्ट: </a:t>
                </a:r>
                <a:r>
                  <a:rPr lang="ne-NP" sz="1600" dirty="0">
                    <a:solidFill>
                      <a:srgbClr val="002664"/>
                    </a:solidFill>
                    <a:latin typeface="Public Sans Medium" pitchFamily="2" charset="77"/>
                  </a:rPr>
                  <a:t>यह दर्शाता है कि क्या आपको अब हेपेटाइटिस </a:t>
                </a:r>
                <a:r>
                  <a:rPr lang="en-US" sz="1600" dirty="0">
                    <a:solidFill>
                      <a:srgbClr val="002664"/>
                    </a:solidFill>
                    <a:latin typeface="Public Sans Medium" pitchFamily="2" charset="77"/>
                  </a:rPr>
                  <a:t>C </a:t>
                </a:r>
                <a:r>
                  <a:rPr lang="ne-NP" sz="1600" dirty="0">
                    <a:solidFill>
                      <a:srgbClr val="002664"/>
                    </a:solidFill>
                    <a:latin typeface="Public Sans Medium" pitchFamily="2" charset="77"/>
                  </a:rPr>
                  <a:t>है।</a:t>
                </a:r>
                <a:endParaRPr lang="en-US" sz="1600" dirty="0">
                  <a:solidFill>
                    <a:srgbClr val="002664"/>
                  </a:solidFill>
                  <a:latin typeface="Public Sans ExtraLight" pitchFamily="2" charset="77"/>
                </a:endParaRPr>
              </a:p>
              <a:p>
                <a:pPr marL="342900" indent="-342900">
                  <a:lnSpc>
                    <a:spcPct val="125000"/>
                  </a:lnSpc>
                  <a:spcAft>
                    <a:spcPts val="500"/>
                  </a:spcAft>
                  <a:buClr>
                    <a:srgbClr val="00C296"/>
                  </a:buClr>
                  <a:buSzPct val="120000"/>
                  <a:buFont typeface="Wingdings" pitchFamily="2" charset="2"/>
                  <a:buChar char="ü"/>
                </a:pPr>
                <a:r>
                  <a:rPr lang="ne-NP" sz="1600" b="1" dirty="0">
                    <a:solidFill>
                      <a:srgbClr val="002664"/>
                    </a:solidFill>
                    <a:latin typeface="Public Sans Medium" pitchFamily="2" charset="77"/>
                  </a:rPr>
                  <a:t>ड्राइड </a:t>
                </a:r>
                <a:r>
                  <a:rPr lang="hi-IN" sz="1600" b="1" dirty="0">
                    <a:solidFill>
                      <a:srgbClr val="002664"/>
                    </a:solidFill>
                    <a:latin typeface="Public Sans Medium" pitchFamily="2" charset="77"/>
                  </a:rPr>
                  <a:t>ब्लड</a:t>
                </a:r>
                <a:r>
                  <a:rPr lang="ne-NP" sz="1600" b="1" dirty="0">
                    <a:solidFill>
                      <a:srgbClr val="002664"/>
                    </a:solidFill>
                    <a:latin typeface="Public Sans Medium" pitchFamily="2" charset="77"/>
                  </a:rPr>
                  <a:t> स्पॉट टेस्ट (</a:t>
                </a:r>
                <a:r>
                  <a:rPr lang="en-US" sz="1600" b="1" dirty="0">
                    <a:solidFill>
                      <a:srgbClr val="002664"/>
                    </a:solidFill>
                    <a:latin typeface="Public Sans Medium" pitchFamily="2" charset="77"/>
                  </a:rPr>
                  <a:t>DBS): </a:t>
                </a:r>
                <a:r>
                  <a:rPr lang="ne-NP" sz="1600" dirty="0">
                    <a:solidFill>
                      <a:srgbClr val="002664"/>
                    </a:solidFill>
                    <a:latin typeface="Public Sans Medium" pitchFamily="2" charset="77"/>
                  </a:rPr>
                  <a:t>यह दर्शाता है कि आपके रक्त में हेपेटाइटिस </a:t>
                </a:r>
                <a:r>
                  <a:rPr lang="en-US" sz="1600" dirty="0">
                    <a:solidFill>
                      <a:srgbClr val="002664"/>
                    </a:solidFill>
                    <a:latin typeface="Public Sans Medium" pitchFamily="2" charset="77"/>
                  </a:rPr>
                  <a:t>C </a:t>
                </a:r>
                <a:r>
                  <a:rPr lang="ne-NP" sz="1600" dirty="0">
                    <a:solidFill>
                      <a:srgbClr val="002664"/>
                    </a:solidFill>
                    <a:latin typeface="Public Sans Medium" pitchFamily="2" charset="77"/>
                  </a:rPr>
                  <a:t>है।</a:t>
                </a:r>
                <a:endParaRPr lang="en-US" sz="1600" dirty="0">
                  <a:solidFill>
                    <a:srgbClr val="002664"/>
                  </a:solidFill>
                  <a:latin typeface="Public Sans ExtraLight" pitchFamily="2" charset="77"/>
                </a:endParaRPr>
              </a:p>
            </p:txBody>
          </p:sp>
        </p:grp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30F3ED7-746D-202E-D1E6-5DD46959062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45789" y="1205114"/>
              <a:ext cx="1276350" cy="2032000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1C58BC8-A8B1-40B8-F30F-85E0660FE563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28978" y="4310101"/>
            <a:ext cx="8392723" cy="2413000"/>
            <a:chOff x="428978" y="4310101"/>
            <a:chExt cx="8392723" cy="2413000"/>
          </a:xfrm>
        </p:grpSpPr>
        <p:sp>
          <p:nvSpPr>
            <p:cNvPr id="2" name="Rounded Rectangle 1">
              <a:extLst>
                <a:ext uri="{FF2B5EF4-FFF2-40B4-BE49-F238E27FC236}">
                  <a16:creationId xmlns:a16="http://schemas.microsoft.com/office/drawing/2014/main" id="{F049304D-3EDD-A47E-92B4-C6012C6773C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28978" y="4382597"/>
              <a:ext cx="7879644" cy="1668247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564013E-1C20-60CE-E94F-31A986AFDFD0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558051" y="4310101"/>
              <a:ext cx="1263650" cy="2413000"/>
            </a:xfrm>
            <a:prstGeom prst="rect">
              <a:avLst/>
            </a:prstGeom>
          </p:spPr>
        </p:pic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A7999A7F-A15E-B82B-2C95-6D68DEDC270C}"/>
              </a:ext>
            </a:extLst>
          </p:cNvPr>
          <p:cNvSpPr txBox="1"/>
          <p:nvPr/>
        </p:nvSpPr>
        <p:spPr>
          <a:xfrm>
            <a:off x="704635" y="4565364"/>
            <a:ext cx="3582321" cy="133025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SzPct val="80000"/>
            </a:pPr>
            <a:r>
              <a:rPr lang="ne-NP" sz="1700" b="1" dirty="0">
                <a:solidFill>
                  <a:srgbClr val="002664"/>
                </a:solidFill>
                <a:latin typeface="Public Sans Medium" pitchFamily="2" charset="77"/>
              </a:rPr>
              <a:t>टेस्ट कहाँ करवाएँ</a:t>
            </a:r>
            <a:endParaRPr lang="en-US" sz="17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ne-NP" sz="1700" dirty="0">
                <a:solidFill>
                  <a:srgbClr val="002664"/>
                </a:solidFill>
                <a:latin typeface="Public Sans ExtraLight" pitchFamily="2" charset="77"/>
              </a:rPr>
              <a:t>जनरल </a:t>
            </a:r>
            <a:r>
              <a:rPr lang="hi-IN" sz="1700" dirty="0">
                <a:solidFill>
                  <a:srgbClr val="002664"/>
                </a:solidFill>
                <a:latin typeface="Public Sans ExtraLight" pitchFamily="2" charset="77"/>
              </a:rPr>
              <a:t>प्रैक्टिशनर</a:t>
            </a:r>
            <a:r>
              <a:rPr lang="ne-NP" sz="1700" dirty="0">
                <a:solidFill>
                  <a:srgbClr val="FF0000"/>
                </a:solidFill>
                <a:latin typeface="Public Sans ExtraLight" pitchFamily="2" charset="77"/>
              </a:rPr>
              <a:t> </a:t>
            </a:r>
            <a:r>
              <a:rPr lang="ne-NP" sz="1700" dirty="0">
                <a:solidFill>
                  <a:srgbClr val="002664"/>
                </a:solidFill>
                <a:latin typeface="Public Sans ExtraLight" pitchFamily="2" charset="77"/>
              </a:rPr>
              <a:t>(जी.पी.)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1700" dirty="0">
                <a:solidFill>
                  <a:srgbClr val="002664"/>
                </a:solidFill>
                <a:latin typeface="Public Sans ExtraLight" pitchFamily="2" charset="77"/>
              </a:rPr>
              <a:t>NSW </a:t>
            </a:r>
            <a:r>
              <a:rPr lang="hi-IN" sz="1700" dirty="0">
                <a:solidFill>
                  <a:srgbClr val="002664"/>
                </a:solidFill>
                <a:latin typeface="Public Sans ExtraLight" pitchFamily="2" charset="77"/>
              </a:rPr>
              <a:t>सेक्शुअल</a:t>
            </a:r>
            <a:r>
              <a:rPr lang="ne-NP" sz="1700" dirty="0">
                <a:solidFill>
                  <a:srgbClr val="002664"/>
                </a:solidFill>
                <a:latin typeface="Public Sans ExtraLight" pitchFamily="2" charset="77"/>
              </a:rPr>
              <a:t> हेल्थ (यौन स्वास्थ्य) क्लिनिक</a:t>
            </a:r>
            <a:endParaRPr lang="en-US" sz="1700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13CAE2D-EFAC-98CB-77B7-1FC65D185FE5}"/>
              </a:ext>
            </a:extLst>
          </p:cNvPr>
          <p:cNvSpPr txBox="1"/>
          <p:nvPr/>
        </p:nvSpPr>
        <p:spPr>
          <a:xfrm>
            <a:off x="4060257" y="4489164"/>
            <a:ext cx="3582321" cy="133025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SzPct val="80000"/>
            </a:pPr>
            <a:r>
              <a:rPr lang="en-US" sz="1700" b="1" dirty="0">
                <a:solidFill>
                  <a:srgbClr val="002664"/>
                </a:solidFill>
                <a:latin typeface="Public Sans Medium" pitchFamily="2" charset="77"/>
              </a:rPr>
              <a:t> </a:t>
            </a:r>
            <a:endParaRPr lang="en-US" sz="17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ne-NP" sz="1700" dirty="0">
                <a:solidFill>
                  <a:srgbClr val="002664"/>
                </a:solidFill>
                <a:latin typeface="Public Sans ExtraLight" pitchFamily="2" charset="77"/>
              </a:rPr>
              <a:t>परिवार नियोजन ऑस्ट्रेलिया</a:t>
            </a:r>
            <a:endParaRPr lang="en-US" sz="17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1700" dirty="0">
                <a:solidFill>
                  <a:srgbClr val="002664"/>
                </a:solidFill>
                <a:latin typeface="Public Sans ExtraLight" pitchFamily="2" charset="77"/>
              </a:rPr>
              <a:t>DBS </a:t>
            </a:r>
            <a:r>
              <a:rPr lang="ne-NP" sz="1700" dirty="0">
                <a:solidFill>
                  <a:srgbClr val="002664"/>
                </a:solidFill>
                <a:latin typeface="Public Sans ExtraLight" pitchFamily="2" charset="77"/>
              </a:rPr>
              <a:t>टेस्ट के लिए ऑनलाइन</a:t>
            </a:r>
            <a:endParaRPr lang="en-US" sz="1700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5234450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395F09-ABC7-ADF1-BF17-23A874FB1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5FB7BCD-287D-4287-9DF4-E9B114E310D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2100" y="-686505"/>
            <a:ext cx="3467100" cy="20383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BFDF2C-B103-9044-2011-F87C836AFB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2E1897-A223-281D-124C-2A9E32F1F8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11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0" name="Title 5">
            <a:extLst>
              <a:ext uri="{FF2B5EF4-FFF2-40B4-BE49-F238E27FC236}">
                <a16:creationId xmlns:a16="http://schemas.microsoft.com/office/drawing/2014/main" id="{7527E5AC-E5E9-F396-105A-476126EB784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1456" y="455651"/>
            <a:ext cx="6482772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ne-NP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हेपेटाइटिस 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C </a:t>
            </a:r>
            <a:r>
              <a:rPr lang="ne-NP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टेस्ट किसे करवाना चाहिए?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C98AB04-856D-8742-AD74-CEC6AFD5531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1457" y="1688781"/>
            <a:ext cx="3192276" cy="148339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ne-NP" sz="2000" b="1" dirty="0">
                <a:solidFill>
                  <a:srgbClr val="002664"/>
                </a:solidFill>
                <a:latin typeface="Public Sans Medium" pitchFamily="2" charset="77"/>
              </a:rPr>
              <a:t>आपके लिए हेपेटाइटिस 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C </a:t>
            </a:r>
            <a:r>
              <a:rPr lang="ne-NP" sz="2000" b="1" dirty="0">
                <a:solidFill>
                  <a:srgbClr val="002664"/>
                </a:solidFill>
                <a:latin typeface="Public Sans Medium" pitchFamily="2" charset="77"/>
              </a:rPr>
              <a:t>का टेस्ट करवाना महत्वपूर्ण है, यदि आप किसी ऐसे देश में, जहाँ हेपेटाइटिस 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C </a:t>
            </a:r>
            <a:r>
              <a:rPr lang="ne-NP" sz="2000" b="1" dirty="0">
                <a:solidFill>
                  <a:srgbClr val="002664"/>
                </a:solidFill>
                <a:latin typeface="Public Sans Medium" pitchFamily="2" charset="77"/>
              </a:rPr>
              <a:t>आम बीमारी है, पैदा हुए हैं या रहे हैं।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716D75-050B-4A35-C954-D0C50BEEF5EE}"/>
              </a:ext>
            </a:extLst>
          </p:cNvPr>
          <p:cNvSpPr txBox="1"/>
          <p:nvPr/>
        </p:nvSpPr>
        <p:spPr>
          <a:xfrm>
            <a:off x="4339573" y="1561781"/>
            <a:ext cx="7573027" cy="355202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000"/>
              </a:spcAft>
              <a:buClr>
                <a:srgbClr val="00C296"/>
              </a:buClr>
              <a:buSzPct val="120000"/>
            </a:pPr>
            <a:r>
              <a:rPr lang="ne-NP" sz="2000" b="1" dirty="0">
                <a:solidFill>
                  <a:srgbClr val="002664"/>
                </a:solidFill>
                <a:latin typeface="Public Sans Medium" pitchFamily="2" charset="77"/>
              </a:rPr>
              <a:t>हेपेटाइटिस 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C </a:t>
            </a:r>
            <a:r>
              <a:rPr lang="ne-NP" sz="2000" b="1" dirty="0">
                <a:solidFill>
                  <a:srgbClr val="002664"/>
                </a:solidFill>
                <a:latin typeface="Public Sans Medium" pitchFamily="2" charset="77"/>
              </a:rPr>
              <a:t>के लिए टेस्ट करवाना उस स्थिति में भी महत्वपूर्ण है यदि: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आपने किसी दूसरे देश में रक्त-आधान, टीकाकरण, सर्जरी या कोई अन्य मेडिकल या डेंटल प्रक्रिया करवाई है 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आपने कभी पारंपरिक मेडिकल </a:t>
            </a:r>
            <a:r>
              <a:rPr lang="hi-IN" sz="2000" dirty="0">
                <a:solidFill>
                  <a:srgbClr val="002664"/>
                </a:solidFill>
                <a:latin typeface="Public Sans ExtraLight" pitchFamily="2" charset="77"/>
              </a:rPr>
              <a:t>प्रैक्टिस</a:t>
            </a: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 करवाई है जैसे कि कटिंग, कपिंग या </a:t>
            </a:r>
            <a:r>
              <a:rPr lang="ne-NP" sz="2000" dirty="0">
                <a:solidFill>
                  <a:schemeClr val="tx2"/>
                </a:solidFill>
                <a:latin typeface="Public Sans ExtraLight" pitchFamily="2" charset="77"/>
              </a:rPr>
              <a:t>कवॉइनिंग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आप हेपेटाइटिस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B </a:t>
            </a: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या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HIV </a:t>
            </a: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से संक्रमित हैं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आपको पक्का पता नहीं है कि यदि टैटू या शारीरिक छेदन </a:t>
            </a:r>
            <a:r>
              <a:rPr lang="ne-NP" sz="2000" dirty="0">
                <a:solidFill>
                  <a:schemeClr val="tx2"/>
                </a:solidFill>
                <a:latin typeface="Public Sans ExtraLight" pitchFamily="2" charset="77"/>
              </a:rPr>
              <a:t>रोगाणुरहित </a:t>
            </a: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उपकरण के साथ किया गया था या नहीं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आपने </a:t>
            </a:r>
            <a:r>
              <a:rPr lang="ne-NP" sz="2000" dirty="0">
                <a:solidFill>
                  <a:schemeClr val="tx2"/>
                </a:solidFill>
                <a:latin typeface="Public Sans ExtraLight" pitchFamily="2" charset="77"/>
              </a:rPr>
              <a:t>ड्रग्स </a:t>
            </a: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या स्टेरॉयड इंजेक्ट किए हैं या कभी इंजेक्ट करने वाला उपकरण साझा किया है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आप कभी जेल गए/ई हैं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आपने फरवरी 1990 से पहले ऑस्ट्रेलिया में रक्त-आधान करवाया था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485750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50E1F1-0265-C382-8734-98EFA03C4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60C41EB-AA13-F4DF-5F65-FEC2B3D0E3F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08783" y="1677985"/>
            <a:ext cx="2165350" cy="21653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64E8F2-F912-0A28-8C78-A6730413E8A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12BE0A-2C68-FCAD-2BCE-EB4A0A26A45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3BD10864-AE59-B38A-60CD-ABCE88A49BC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4" y="709426"/>
            <a:ext cx="3372725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ne-NP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हेपेटाइटिस 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C </a:t>
            </a:r>
            <a:r>
              <a:rPr lang="ne-NP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का इलाज कैसे किया जाता है?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07E08F-35EF-7701-7BF5-6D2012876967}"/>
              </a:ext>
            </a:extLst>
          </p:cNvPr>
          <p:cNvSpPr txBox="1"/>
          <p:nvPr/>
        </p:nvSpPr>
        <p:spPr>
          <a:xfrm>
            <a:off x="4679713" y="1163298"/>
            <a:ext cx="6182805" cy="8417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ne-NP" sz="2000" b="1" dirty="0">
                <a:solidFill>
                  <a:srgbClr val="002664"/>
                </a:solidFill>
                <a:latin typeface="Public Sans Medium" pitchFamily="2" charset="77"/>
              </a:rPr>
              <a:t>हेपेटाइटिस 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C </a:t>
            </a:r>
            <a:r>
              <a:rPr lang="ne-NP" sz="2000" b="1" dirty="0">
                <a:solidFill>
                  <a:srgbClr val="002664"/>
                </a:solidFill>
                <a:latin typeface="Public Sans Medium" pitchFamily="2" charset="77"/>
              </a:rPr>
              <a:t>का इलाज </a:t>
            </a:r>
            <a:r>
              <a:rPr lang="hi-IN" sz="2000" b="1" dirty="0">
                <a:solidFill>
                  <a:srgbClr val="002664"/>
                </a:solidFill>
                <a:latin typeface="Public Sans Medium" pitchFamily="2" charset="77"/>
              </a:rPr>
              <a:t>डायरेक्ट</a:t>
            </a:r>
            <a:r>
              <a:rPr lang="ne-NP" sz="2000" b="1" dirty="0">
                <a:solidFill>
                  <a:srgbClr val="002664"/>
                </a:solidFill>
                <a:latin typeface="Public Sans Medium" pitchFamily="2" charset="77"/>
              </a:rPr>
              <a:t> एक्टिंग एंटी-वायरल (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DAAs) </a:t>
            </a:r>
            <a:r>
              <a:rPr lang="ne-NP" sz="2000" b="1" dirty="0">
                <a:solidFill>
                  <a:srgbClr val="002664"/>
                </a:solidFill>
                <a:latin typeface="Public Sans Medium" pitchFamily="2" charset="77"/>
              </a:rPr>
              <a:t>कहे जाने वाली </a:t>
            </a:r>
            <a:r>
              <a:rPr lang="hi-IN" sz="2000" b="1" dirty="0">
                <a:solidFill>
                  <a:srgbClr val="002664"/>
                </a:solidFill>
                <a:latin typeface="Public Sans Medium" pitchFamily="2" charset="77"/>
              </a:rPr>
              <a:t>दवाइयों</a:t>
            </a:r>
            <a:r>
              <a:rPr lang="ne-NP" sz="2000" b="1" dirty="0">
                <a:solidFill>
                  <a:srgbClr val="002664"/>
                </a:solidFill>
                <a:latin typeface="Public Sans Medium" pitchFamily="2" charset="77"/>
              </a:rPr>
              <a:t> के साथ किया जाता है।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99A256-178B-F17B-D5C2-B8E387B7142F}"/>
              </a:ext>
            </a:extLst>
          </p:cNvPr>
          <p:cNvSpPr txBox="1"/>
          <p:nvPr/>
        </p:nvSpPr>
        <p:spPr>
          <a:xfrm>
            <a:off x="4679713" y="2178171"/>
            <a:ext cx="7262114" cy="281220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ne-NP" sz="2000" b="1" dirty="0">
                <a:solidFill>
                  <a:srgbClr val="002664"/>
                </a:solidFill>
                <a:latin typeface="Public Sans Medium" pitchFamily="2" charset="77"/>
              </a:rPr>
              <a:t>ये गोलियाँ या टेबलेट होती हैं:</a:t>
            </a:r>
            <a:endParaRPr lang="en-US" sz="2000" b="1" dirty="0">
              <a:latin typeface="Public Sans Medium" pitchFamily="2" charset="77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जो आपके शरीर से वायरस को मिटा देती हैं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जिनका सेवन करीब 8 से 12 सप्ताह के लिए किया जाता है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जिनके कुछ या बिल्कुल भी दुष्प्रभाव नहीं होते हैं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लीवर को होने वाले नुकसान और लीवर कैंसर होने के जोखिम को कम करती हैं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यदि आपके पास मेडिकेयर कार्ड है तो इनका शुल्क कम होता है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हेपेटाइटिस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C </a:t>
            </a: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से संक्रमित रहकर जीवन जीने वाले 95% लोगों का इलाज करती हैं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8137664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9E11D2-5FBA-BE3B-D8EE-8069A069C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320C29B-351A-A627-DF74-C56DF13CFBF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0814" y="-666045"/>
            <a:ext cx="4196593" cy="68580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C466DD-0601-B84E-33E7-7670B1B027A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24071D-298C-8A13-3178-379F8A7433C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3B13E29-9129-7085-3081-3BC620825D9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5926" y="2022895"/>
            <a:ext cx="8629052" cy="281220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टूथब्रश या रेज़र जैसी निजी वस्तुओं को किसी अन्य के साथ साझा न करें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केवल रोगाणुमुक्त (साफ) उपकरण के साथ</a:t>
            </a:r>
            <a:r>
              <a:rPr lang="en-AU" sz="2000" dirty="0">
                <a:solidFill>
                  <a:srgbClr val="002664"/>
                </a:solidFill>
                <a:latin typeface="Public Sans ExtraLight" pitchFamily="2" charset="77"/>
              </a:rPr>
              <a:t>,</a:t>
            </a: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 किसी लाइसेंस प्राप्त पेशेवर से टैटू या शारीरिक छेदन करवाएँ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केवल लाइसेंस प्राप्त पेशेवरों द्वारा मेडिकल और डेंटल प्रक्रियाएँ करवाएँ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सेक्स के दौरान कंडोम और </a:t>
            </a:r>
            <a:r>
              <a:rPr lang="hi-IN" sz="2000" dirty="0">
                <a:solidFill>
                  <a:srgbClr val="002664"/>
                </a:solidFill>
                <a:latin typeface="Public Sans ExtraLight" pitchFamily="2" charset="77"/>
              </a:rPr>
              <a:t>ल्यूब्रिकेंट</a:t>
            </a: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 का प्रयोग करें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विदेश में यात्रा करते समय मेडिकल और डेंटल प्रक्रियाएँ करवाने को लेकर सावधानी बरतें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रक्त साफ करते समय दस्ताने पहनें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ड्रग इंजेक्ट करने वाले उपकरण कभी भी साझा न करें</a:t>
            </a:r>
            <a:endParaRPr lang="en-US" sz="2000" dirty="0">
              <a:latin typeface="Public Sans ExtraLight" pitchFamily="2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886AF22-B854-4F5C-C8E1-227B7313253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17289" y="1538817"/>
            <a:ext cx="1574800" cy="1416050"/>
          </a:xfrm>
          <a:prstGeom prst="rect">
            <a:avLst/>
          </a:prstGeom>
        </p:spPr>
      </p:pic>
      <p:sp>
        <p:nvSpPr>
          <p:cNvPr id="7" name="Title 5">
            <a:extLst>
              <a:ext uri="{FF2B5EF4-FFF2-40B4-BE49-F238E27FC236}">
                <a16:creationId xmlns:a16="http://schemas.microsoft.com/office/drawing/2014/main" id="{FCE94492-4023-9E9B-83E3-E17177084E53}"/>
              </a:ext>
            </a:extLst>
          </p:cNvPr>
          <p:cNvSpPr txBox="1">
            <a:spLocks/>
          </p:cNvSpPr>
          <p:nvPr/>
        </p:nvSpPr>
        <p:spPr>
          <a:xfrm>
            <a:off x="410526" y="529963"/>
            <a:ext cx="7692074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ne-NP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मैं अपने आपको हेपेटाइटिस 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C </a:t>
            </a:r>
            <a:r>
              <a:rPr lang="ne-NP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से संक्रमित होने से कैसे सुरक्षित करूँ?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8051578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0D06A7-A1F1-1489-7C11-D72BEC453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F5A0BF-95F8-FD6B-FCD1-28689C8E31D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5CEFE8-6137-6FC7-C32C-1E964A310D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9" name="Title 5">
            <a:extLst>
              <a:ext uri="{FF2B5EF4-FFF2-40B4-BE49-F238E27FC236}">
                <a16:creationId xmlns:a16="http://schemas.microsoft.com/office/drawing/2014/main" id="{333ED726-2DB3-C9CB-6465-0A1D97C5D50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31366" y="620889"/>
            <a:ext cx="4250104" cy="20269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ne-NP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हेपेटाइटिस 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C </a:t>
            </a:r>
            <a:r>
              <a:rPr lang="ne-NP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से जुड़े कलंक को समझना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  <a:cs typeface="Poppins" pitchFamily="2" charset="7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BEC0742-1FC2-279F-830C-348B7C2F86E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484553" y="1145094"/>
            <a:ext cx="6233314" cy="19146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वायरल हेपेटाइटिस से संक्रमित कई लोग निम्नलिखित कारणों से नकारात्मक धारणा का सामना करते हैं: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वे हेपेटाइटिस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C </a:t>
            </a: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से कैसे संक्रमित हुए, इसके बारे में दूसरे क्या सोचते हैं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हेपेटाइटिस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C </a:t>
            </a: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से संबंधित कार्रवाईयाँ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1CB1B55-6796-0F51-5FC9-9F67DB622BC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484554" y="4804215"/>
            <a:ext cx="5905936" cy="1062579"/>
            <a:chOff x="5484554" y="4804215"/>
            <a:chExt cx="5905936" cy="1062579"/>
          </a:xfrm>
        </p:grpSpPr>
        <p:sp>
          <p:nvSpPr>
            <p:cNvPr id="18" name="Rounded Rectangle 17">
              <a:extLst>
                <a:ext uri="{FF2B5EF4-FFF2-40B4-BE49-F238E27FC236}">
                  <a16:creationId xmlns:a16="http://schemas.microsoft.com/office/drawing/2014/main" id="{4384726D-DC1A-4D61-8882-627734092BF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84554" y="4804215"/>
              <a:ext cx="5905936" cy="1062579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F9AD9A5-22AC-203D-002E-A2D3CB569981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84554" y="4981562"/>
              <a:ext cx="5905936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hi-IN" sz="2000" b="1" dirty="0">
                  <a:solidFill>
                    <a:srgbClr val="BBDFFF"/>
                  </a:solidFill>
                  <a:latin typeface="Public Sans Medium" pitchFamily="2" charset="77"/>
                </a:rPr>
                <a:t>कलंक के डर </a:t>
              </a:r>
              <a:r>
                <a:rPr lang="ne-NP" sz="2000" b="1" dirty="0">
                  <a:solidFill>
                    <a:srgbClr val="BBDFFF"/>
                  </a:solidFill>
                  <a:latin typeface="Public Sans Medium" pitchFamily="2" charset="77"/>
                </a:rPr>
                <a:t>से हेल्थ देखभाल और सहायता प्राप्त करना अधिक कठिन भी हो सकता है</a:t>
              </a:r>
              <a:endParaRPr lang="en-US" sz="2000" b="1" dirty="0">
                <a:solidFill>
                  <a:srgbClr val="BBDFFF"/>
                </a:solidFill>
                <a:latin typeface="Public Sans Medium" pitchFamily="2" charset="77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2C19AD4B-0B85-030B-24C4-98773F31CFA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484554" y="3237090"/>
            <a:ext cx="5905936" cy="1062580"/>
            <a:chOff x="5484554" y="3237090"/>
            <a:chExt cx="5905936" cy="1062580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B8791226-7D7D-22B9-68B8-62E20324C02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84554" y="3237090"/>
              <a:ext cx="5905936" cy="1062580"/>
            </a:xfrm>
            <a:prstGeom prst="roundRect">
              <a:avLst>
                <a:gd name="adj" fmla="val 8275"/>
              </a:avLst>
            </a:prstGeom>
            <a:solidFill>
              <a:srgbClr val="7DB1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C6C7D11-B4F1-EA86-0270-3F4DE1F20C3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84554" y="3401570"/>
              <a:ext cx="5905936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ne-NP" sz="2000" b="1" dirty="0">
                  <a:solidFill>
                    <a:srgbClr val="002664"/>
                  </a:solidFill>
                  <a:latin typeface="Public Sans Medium" pitchFamily="2" charset="77"/>
                </a:rPr>
                <a:t>इससे लोगों में अपने हेपेटाइटिस </a:t>
              </a:r>
              <a:r>
                <a:rPr lang="en-US" sz="2000" b="1" dirty="0">
                  <a:solidFill>
                    <a:srgbClr val="002664"/>
                  </a:solidFill>
                  <a:latin typeface="Public Sans Medium" pitchFamily="2" charset="77"/>
                </a:rPr>
                <a:t>C </a:t>
              </a:r>
              <a:r>
                <a:rPr lang="ne-NP" sz="2000" b="1" dirty="0">
                  <a:solidFill>
                    <a:srgbClr val="002664"/>
                  </a:solidFill>
                  <a:latin typeface="Public Sans Medium" pitchFamily="2" charset="77"/>
                </a:rPr>
                <a:t>के बारे में बात करने को लेकर डर पैदा हो सकता है</a:t>
              </a:r>
              <a:endParaRPr lang="en-US" sz="2000" b="1" dirty="0">
                <a:solidFill>
                  <a:srgbClr val="002664"/>
                </a:solidFill>
                <a:latin typeface="Public Sans Medium" pitchFamily="2" charset="77"/>
              </a:endParaRPr>
            </a:p>
          </p:txBody>
        </p: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18D38677-D4DC-5E8E-E4F7-536AB5A219E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36817" y="478476"/>
            <a:ext cx="781050" cy="78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0330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348B4F-256A-D041-A554-C5D2081B7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BE5BBEDF-C03F-77F9-40D2-4ED65EFCAE4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1119" y="-1010673"/>
            <a:ext cx="4959350" cy="26225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AFF9EF-9E2E-6483-77F3-3EC945FA28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2F9BDE-FF0D-3770-27C1-587B0912DF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19C4450-DEEB-39F7-10F6-4F9D138AC70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8940" y="442993"/>
            <a:ext cx="6184792" cy="6181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ne-NP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किसे बताना है और किसे नहीं बताना है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45E706E-EC05-5160-7E1D-2222C1CAB11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8940" y="1825418"/>
            <a:ext cx="6233314" cy="19146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ne-NP" sz="2000" b="1" dirty="0">
                <a:solidFill>
                  <a:srgbClr val="002664"/>
                </a:solidFill>
                <a:latin typeface="Public Sans Medium" pitchFamily="2" charset="77"/>
              </a:rPr>
              <a:t>कानूनी तौर पर आपको लोगों को बताना होगा: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रक्त देते समय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अंग और वीर्य दान करते समय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स्वास्थ्य बीमा के लिए आवेदन करते समय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यदि आप ऑस्ट्रेलियाई रक्षा बल में शामिल हो रहे हों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जब आप ऑस्ट्रेलिया में रहने के लिए वीजा का आवेदन कर रहे हों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यदि आप एक ऐसे स्वास्थ्य देखभाल कर्मी हैं जो मेडिकल प्रक्रियाएँ </a:t>
            </a:r>
            <a:r>
              <a:rPr lang="hi-IN" sz="2000" dirty="0">
                <a:solidFill>
                  <a:srgbClr val="002664"/>
                </a:solidFill>
                <a:latin typeface="Public Sans ExtraLight" pitchFamily="2" charset="77"/>
              </a:rPr>
              <a:t>करते हैं</a:t>
            </a: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 है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81D5593-B9F7-73B5-134F-0B836B63AC3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377539" y="4145452"/>
            <a:ext cx="2520950" cy="2032000"/>
            <a:chOff x="9377539" y="4359941"/>
            <a:chExt cx="2520950" cy="203200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38B2A065-6CF1-9A93-078B-B793524998F0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377539" y="4359941"/>
              <a:ext cx="2520950" cy="203200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68A1564-DD5E-9F73-F9BC-11B8F6E68F32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550400" y="4538133"/>
              <a:ext cx="2201334" cy="136595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ne-NP" b="1" dirty="0">
                  <a:solidFill>
                    <a:schemeClr val="bg1"/>
                  </a:solidFill>
                  <a:latin typeface="Public Sans Medium" pitchFamily="2" charset="77"/>
                </a:rPr>
                <a:t>आपका डॉक्टर आपके परिवार को यह नहीं बता सकता है कि आपको हेपेटाइटिस </a:t>
              </a:r>
              <a:r>
                <a:rPr lang="en-US" b="1" dirty="0">
                  <a:solidFill>
                    <a:schemeClr val="bg1"/>
                  </a:solidFill>
                  <a:latin typeface="Public Sans Medium" pitchFamily="2" charset="77"/>
                </a:rPr>
                <a:t>C </a:t>
              </a:r>
              <a:r>
                <a:rPr lang="ne-NP" b="1" dirty="0">
                  <a:solidFill>
                    <a:schemeClr val="bg1"/>
                  </a:solidFill>
                  <a:latin typeface="Public Sans Medium" pitchFamily="2" charset="77"/>
                </a:rPr>
                <a:t>है</a:t>
              </a:r>
              <a:endParaRPr lang="en-US" dirty="0">
                <a:solidFill>
                  <a:schemeClr val="bg1"/>
                </a:solidFill>
                <a:latin typeface="Public Sans ExtraLight" pitchFamily="2" charset="77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3C004CFD-D2BD-164D-455E-0631C3F3D8F0}"/>
              </a:ext>
            </a:extLst>
          </p:cNvPr>
          <p:cNvSpPr txBox="1"/>
          <p:nvPr/>
        </p:nvSpPr>
        <p:spPr>
          <a:xfrm>
            <a:off x="7937584" y="1774618"/>
            <a:ext cx="4254415" cy="19146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ne-NP" sz="2000" b="1" dirty="0">
                <a:solidFill>
                  <a:srgbClr val="002664"/>
                </a:solidFill>
                <a:latin typeface="Public Sans Medium" pitchFamily="2" charset="77"/>
              </a:rPr>
              <a:t>आपको इन्हें बताने की ज़रूरत नहीं है: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काम पर आपका बॉस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जिन लोगों के साथ आप काम करते हैं या स्कूल जाते हैं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परिवार के सदस्य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3049700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46A01B-F389-0F33-CF22-563777E56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84E799-8745-B76A-D81E-472ACD1F32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E56A1F-3802-D9F0-DCDF-321ADD2279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2F2B8FB1-321C-2EDE-2F68-CB04B4D1ADD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6118" y="513139"/>
            <a:ext cx="359206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ne-NP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हेपेटाइटिस 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C </a:t>
            </a:r>
            <a:r>
              <a:rPr lang="ne-NP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के लिए सहायता कहाँ से प्राप्त करें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469B26F-BCFE-ADDC-4752-2FA2130A782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1568449"/>
            <a:ext cx="6850344" cy="958952"/>
            <a:chOff x="4423398" y="1568449"/>
            <a:chExt cx="6850344" cy="958952"/>
          </a:xfrm>
        </p:grpSpPr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F3C0AA0B-E8AF-0674-F10C-E8C2C0B7427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1568449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C46C4A5-8A39-805C-03D1-A06AAFE01FD3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1697627"/>
              <a:ext cx="6629858" cy="71819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AU" b="1" dirty="0">
                  <a:solidFill>
                    <a:srgbClr val="002664"/>
                  </a:solidFill>
                  <a:latin typeface="Public Sans Medium" pitchFamily="2" charset="77"/>
                </a:rPr>
                <a:t>Liver clinics and specialists </a:t>
              </a:r>
              <a:r>
                <a:rPr lang="ne-NP" sz="2000" b="1" dirty="0">
                  <a:solidFill>
                    <a:srgbClr val="002664"/>
                  </a:solidFill>
                  <a:latin typeface="Public Sans Medium" pitchFamily="2" charset="77"/>
                </a:rPr>
                <a:t>लीवर क्लिनिक और </a:t>
              </a:r>
              <a:r>
                <a:rPr lang="ne-NP" sz="2000" b="1" dirty="0">
                  <a:solidFill>
                    <a:schemeClr val="tx2"/>
                  </a:solidFill>
                  <a:latin typeface="Public Sans Medium" pitchFamily="2" charset="77"/>
                </a:rPr>
                <a:t>स्पेशलिस्ट्स</a:t>
              </a:r>
              <a:r>
                <a:rPr lang="en-US" sz="2000" b="1" dirty="0">
                  <a:solidFill>
                    <a:srgbClr val="002664"/>
                  </a:solidFill>
                  <a:latin typeface="Public Sans Medium" pitchFamily="2" charset="77"/>
                </a:rPr>
                <a:t> - 1800 803 990 </a:t>
              </a:r>
              <a:r>
                <a:rPr lang="en-US" dirty="0">
                  <a:solidFill>
                    <a:srgbClr val="002664"/>
                  </a:solidFill>
                  <a:latin typeface="Public Sans ExtraLight" pitchFamily="2" charset="77"/>
                </a:rPr>
                <a:t>www.hep.org.au</a:t>
              </a:r>
              <a:endParaRPr lang="en-US" dirty="0">
                <a:latin typeface="Public Sans ExtraLight" pitchFamily="2" charset="77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B5FA031-FD24-4A55-6DCA-ABAF7CBA26F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2780123"/>
            <a:ext cx="6850344" cy="958952"/>
            <a:chOff x="4423398" y="2780123"/>
            <a:chExt cx="6850344" cy="958952"/>
          </a:xfrm>
        </p:grpSpPr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3F158079-5B20-BD7A-EAB4-64A12DD9C14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2780123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033A9CD-1607-3C29-FBE0-5E6833158DC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2916821"/>
              <a:ext cx="6629858" cy="81991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AU" b="1" dirty="0">
                  <a:solidFill>
                    <a:srgbClr val="002664"/>
                  </a:solidFill>
                  <a:latin typeface="Public Sans Medium" pitchFamily="2" charset="77"/>
                </a:rPr>
                <a:t>Sexual Health Clinics  </a:t>
              </a:r>
              <a:r>
                <a:rPr lang="hi-IN" sz="2000" b="1" dirty="0">
                  <a:solidFill>
                    <a:srgbClr val="002664"/>
                  </a:solidFill>
                  <a:latin typeface="Public Sans Medium" pitchFamily="2" charset="77"/>
                </a:rPr>
                <a:t>सेक्शुअल</a:t>
              </a:r>
              <a:r>
                <a:rPr lang="ne-NP" sz="2000" b="1" dirty="0">
                  <a:solidFill>
                    <a:srgbClr val="002664"/>
                  </a:solidFill>
                  <a:latin typeface="Public Sans Medium" pitchFamily="2" charset="77"/>
                </a:rPr>
                <a:t> हेल्थ क्लिनिक्स</a:t>
              </a:r>
              <a:r>
                <a:rPr lang="en-US" sz="2000" b="1" dirty="0">
                  <a:solidFill>
                    <a:srgbClr val="002664"/>
                  </a:solidFill>
                  <a:latin typeface="Public Sans Medium" pitchFamily="2" charset="77"/>
                </a:rPr>
                <a:t> – </a:t>
              </a:r>
            </a:p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rgbClr val="002664"/>
                  </a:solidFill>
                  <a:latin typeface="Public Sans Medium" pitchFamily="2" charset="77"/>
                </a:rPr>
                <a:t>1800 451 624 </a:t>
              </a:r>
              <a:r>
                <a:rPr lang="en-US" dirty="0">
                  <a:solidFill>
                    <a:srgbClr val="002664"/>
                  </a:solidFill>
                  <a:latin typeface="Public Sans ExtraLight" pitchFamily="2" charset="77"/>
                </a:rPr>
                <a:t>www.health.nsw.gov.au/sexualhealth</a:t>
              </a:r>
              <a:endParaRPr lang="en-US" dirty="0">
                <a:latin typeface="Public Sans ExtraLight" pitchFamily="2" charset="77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6D18E59-1EED-94A4-EBE5-6F7544FB40F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3991797"/>
            <a:ext cx="6850344" cy="1100869"/>
            <a:chOff x="4423398" y="3991797"/>
            <a:chExt cx="6850344" cy="1100869"/>
          </a:xfrm>
        </p:grpSpPr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EF96491E-5965-BA7B-A710-A42C2792A02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3991797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DA6D2DE-187A-2668-40AB-4F6B070D09B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4148735"/>
              <a:ext cx="6629858" cy="94393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rgbClr val="002664"/>
                  </a:solidFill>
                  <a:latin typeface="Public Sans Medium" pitchFamily="2" charset="77"/>
                </a:rPr>
                <a:t>Multicultural HIV and Hepatitis Service </a:t>
              </a:r>
              <a:r>
                <a:rPr lang="ne-NP" sz="2000" b="1" dirty="0">
                  <a:solidFill>
                    <a:srgbClr val="002664"/>
                  </a:solidFill>
                  <a:latin typeface="Public Sans Medium" pitchFamily="2" charset="77"/>
                </a:rPr>
                <a:t>मल्टीकल्चरल </a:t>
              </a:r>
              <a:r>
                <a:rPr lang="en-US" sz="2000" b="1" dirty="0">
                  <a:solidFill>
                    <a:srgbClr val="002664"/>
                  </a:solidFill>
                  <a:latin typeface="Public Sans Medium" pitchFamily="2" charset="77"/>
                </a:rPr>
                <a:t>HIV </a:t>
              </a:r>
              <a:r>
                <a:rPr lang="ne-NP" sz="2000" b="1" dirty="0">
                  <a:solidFill>
                    <a:srgbClr val="002664"/>
                  </a:solidFill>
                  <a:latin typeface="Public Sans Medium" pitchFamily="2" charset="77"/>
                </a:rPr>
                <a:t>और हेपेटाइटिस सर्विस</a:t>
              </a:r>
              <a:r>
                <a:rPr lang="en-US" sz="2000" b="1" dirty="0">
                  <a:solidFill>
                    <a:srgbClr val="002664"/>
                  </a:solidFill>
                  <a:latin typeface="Public Sans Medium" pitchFamily="2" charset="77"/>
                </a:rPr>
                <a:t> </a:t>
              </a:r>
              <a:r>
                <a:rPr lang="en-US" dirty="0">
                  <a:solidFill>
                    <a:srgbClr val="002664"/>
                  </a:solidFill>
                  <a:latin typeface="Public Sans ExtraLight" pitchFamily="2" charset="77"/>
                </a:rPr>
                <a:t>www.mhahs.org.au</a:t>
              </a:r>
              <a:endParaRPr lang="en-US" dirty="0">
                <a:latin typeface="Public Sans ExtraLight" pitchFamily="2" charset="77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F393FC9-36E2-17D5-63BF-8C63E1E7C70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665338"/>
            <a:ext cx="6850344" cy="718195"/>
            <a:chOff x="4423398" y="665338"/>
            <a:chExt cx="6850344" cy="718195"/>
          </a:xfrm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CD192D4F-C77B-1CB6-DE05-A3635E901BE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665338"/>
              <a:ext cx="6850343" cy="718195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E779E68-671A-2099-FF34-7986EFAAC884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844660"/>
              <a:ext cx="6629858" cy="49871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AU" b="1" dirty="0">
                  <a:solidFill>
                    <a:srgbClr val="002664"/>
                  </a:solidFill>
                  <a:latin typeface="Public Sans Medium" pitchFamily="2" charset="77"/>
                </a:rPr>
                <a:t>Your doctor </a:t>
              </a:r>
              <a:r>
                <a:rPr lang="en-AU" sz="2000" b="1" dirty="0">
                  <a:solidFill>
                    <a:srgbClr val="002664"/>
                  </a:solidFill>
                  <a:latin typeface="Public Sans Medium" pitchFamily="2" charset="77"/>
                </a:rPr>
                <a:t>- </a:t>
              </a:r>
              <a:r>
                <a:rPr lang="ne-NP" sz="2000" b="1" dirty="0">
                  <a:solidFill>
                    <a:srgbClr val="002664"/>
                  </a:solidFill>
                  <a:latin typeface="Public Sans Medium" pitchFamily="2" charset="77"/>
                </a:rPr>
                <a:t>आपका डॉक्टर</a:t>
              </a:r>
              <a:endParaRPr lang="en-US" dirty="0">
                <a:latin typeface="Public Sans ExtraLight" pitchFamily="2" charset="77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6F9563D-CD9A-F250-1873-3A9F844B831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5203471"/>
            <a:ext cx="6850344" cy="958952"/>
            <a:chOff x="4423398" y="5203471"/>
            <a:chExt cx="6850344" cy="958952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EFE75C2D-1F5F-BCCE-E081-CC45FECED59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5203471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C5A96EF-4128-F9B6-3933-E6972CFBD6E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5334070"/>
              <a:ext cx="6629858" cy="79579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ne-NP" sz="2000" b="1" dirty="0">
                  <a:solidFill>
                    <a:srgbClr val="002664"/>
                  </a:solidFill>
                  <a:latin typeface="Public Sans Medium" pitchFamily="2" charset="77"/>
                </a:rPr>
                <a:t>हेपेटाइटिस </a:t>
              </a:r>
              <a:r>
                <a:rPr lang="en-US" sz="2000" b="1" dirty="0">
                  <a:solidFill>
                    <a:srgbClr val="002664"/>
                  </a:solidFill>
                  <a:latin typeface="Public Sans Medium" pitchFamily="2" charset="77"/>
                </a:rPr>
                <a:t>NSW – 1800 803 990</a:t>
              </a:r>
              <a:br>
                <a:rPr lang="en-US" sz="2000" b="1" dirty="0">
                  <a:solidFill>
                    <a:srgbClr val="002664"/>
                  </a:solidFill>
                  <a:latin typeface="Public Sans Medium" pitchFamily="2" charset="77"/>
                </a:rPr>
              </a:br>
              <a:r>
                <a:rPr lang="en-US" dirty="0">
                  <a:solidFill>
                    <a:srgbClr val="002664"/>
                  </a:solidFill>
                  <a:latin typeface="Public Sans ExtraLight" pitchFamily="2" charset="77"/>
                </a:rPr>
                <a:t>www.hep.org.au</a:t>
              </a:r>
              <a:endParaRPr lang="en-US" dirty="0">
                <a:latin typeface="Public Sans ExtraLight" pitchFamily="2" charset="77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6BA917C-751F-E2E2-87CC-7F0BD72D7BF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0475822" y="2627709"/>
            <a:ext cx="1477896" cy="1098550"/>
            <a:chOff x="10494345" y="1961249"/>
            <a:chExt cx="1477896" cy="1098550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1F328034-CA00-B5E3-ED39-376BC86811F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494345" y="1961249"/>
              <a:ext cx="1477896" cy="1098550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3FC17D3-3F8C-65E3-33A1-597432879E0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494345" y="2155954"/>
              <a:ext cx="1477896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hi-IN" sz="1100" b="1" dirty="0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</a:rPr>
                <a:t>किसी मेडिकेयर कार्ड की आवश्यकता नहीं</a:t>
              </a:r>
              <a:endParaRPr lang="en-US" sz="11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08824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13C0BB-3321-1692-EBD2-884E0E692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310985-392D-129B-8ED6-E507FD209A5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22" name="Slide Number Placeholder 3">
            <a:extLst>
              <a:ext uri="{FF2B5EF4-FFF2-40B4-BE49-F238E27FC236}">
                <a16:creationId xmlns:a16="http://schemas.microsoft.com/office/drawing/2014/main" id="{2844BD39-5F6B-E27F-D321-88657CD099F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249427" y="64189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pPr/>
              <a:t>17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3" name="Title 5">
            <a:extLst>
              <a:ext uri="{FF2B5EF4-FFF2-40B4-BE49-F238E27FC236}">
                <a16:creationId xmlns:a16="http://schemas.microsoft.com/office/drawing/2014/main" id="{7E2D0E56-559F-C088-46C5-FD7AFFC0453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2367" y="1036956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endParaRPr lang="en-PH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  <a:p>
            <a:pPr>
              <a:lnSpc>
                <a:spcPts val="4200"/>
              </a:lnSpc>
            </a:pPr>
            <a:r>
              <a:rPr lang="ne-NP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आपकी भाषा में सहायता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CE10E8D-978F-3CF4-40FF-5520937E620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2366" y="2775147"/>
            <a:ext cx="8071465" cy="188667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buClr>
                <a:srgbClr val="00C296"/>
              </a:buClr>
              <a:buSzPct val="120000"/>
            </a:pPr>
            <a:r>
              <a:rPr lang="ne-NP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यदि आपको अपनी भाषा में अपने डॉक्टर या </a:t>
            </a:r>
            <a:endParaRPr lang="en-PH" sz="2000" b="1" dirty="0">
              <a:solidFill>
                <a:srgbClr val="002664"/>
              </a:solidFill>
              <a:latin typeface="Public Sans Medium" pitchFamily="2" charset="77"/>
              <a:cs typeface="Poppins" pitchFamily="2" charset="77"/>
            </a:endParaRPr>
          </a:p>
          <a:p>
            <a:pPr>
              <a:spcAft>
                <a:spcPts val="2000"/>
              </a:spcAft>
              <a:buClr>
                <a:srgbClr val="00C296"/>
              </a:buClr>
              <a:buSzPct val="120000"/>
            </a:pPr>
            <a:r>
              <a:rPr lang="ne-NP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स्वास्थ्य प्रदाता से बात करने में मदद की ज़रूरत है: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  <a:cs typeface="Poppins" pitchFamily="2" charset="77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अनुवाद एवं दुभाषिया सेवा (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TIS) </a:t>
            </a: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को 13 14 50 पर कॉल करें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यह सेवा नि:शुल्क और गोपनीय है 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रिसेप्शनिस्ट से आपके लिए एक नि:शुल्क दुभाषिया बुक करने के लिए कहें</a:t>
            </a:r>
            <a:endParaRPr lang="en-US" sz="2000" dirty="0">
              <a:latin typeface="Public Sans ExtraLight" pitchFamily="2" charset="77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E11D33-530A-6528-E558-393ABA7C3BD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1583" y="402662"/>
            <a:ext cx="3448050" cy="37782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21F28C1-D659-9DEF-F868-4B5AF9922A6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9507" y="1820196"/>
            <a:ext cx="6400800" cy="568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9121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A60D61-5C58-FBBE-A430-51713F540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593D20E-0F5D-2973-5142-4E9417D2468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0805" y="-689988"/>
            <a:ext cx="3295650" cy="71564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14D7BD-E76C-70DD-EBC3-03932337375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DBF4BA-7CA4-332A-BA54-089D551ADC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88E3AF0-7257-B859-5DAF-ACFDA76162C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4" y="438493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endParaRPr lang="en-PH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  <a:p>
            <a:pPr>
              <a:lnSpc>
                <a:spcPts val="4200"/>
              </a:lnSpc>
            </a:pPr>
            <a:r>
              <a:rPr lang="ne-NP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आज हमने क्या सीखा?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CA8F95-0019-6689-B3FB-97B6AE5B402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14173" y="2168436"/>
            <a:ext cx="7678454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ne-NP" sz="2000" b="1" dirty="0">
                <a:solidFill>
                  <a:srgbClr val="002664"/>
                </a:solidFill>
                <a:latin typeface="Public Sans Medium" pitchFamily="2" charset="77"/>
              </a:rPr>
              <a:t>सही या गलत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आपको किसी ऐसे व्यक्ति के साथ चुंबन करने से हेपेटाइटिस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C </a:t>
            </a: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हो सकता है जो हेपेटाइटिस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C </a:t>
            </a: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वायरस से संक्रमित हो।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हेपेटाइटिस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C </a:t>
            </a: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भोजन साझा करने से अन्य लोगों में फैल सकता है।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टीकाकरण करवाकर आप हेपेटाइटिस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C </a:t>
            </a: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से संक्रमित होने से खुद की सुरक्षा कर सकते हैं।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आपने विदेश में टैटू बनवाया हो और आपको पक्का पता नहीं है कि जिस उपकरण का प्रयोग किया गया था, वह साफ-सुथरा था,</a:t>
            </a:r>
            <a:r>
              <a:rPr lang="hi-IN" sz="2000" dirty="0">
                <a:solidFill>
                  <a:srgbClr val="002664"/>
                </a:solidFill>
                <a:latin typeface="Public Sans ExtraLight" pitchFamily="2" charset="77"/>
              </a:rPr>
              <a:t> तो </a:t>
            </a: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 आपको टेस्ट करवाना चाहिए।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5280789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D07471-890C-9D5D-B777-130C9AB6F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E813BFB-24EA-4499-1531-67E2444A7B2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77" y="-1174045"/>
            <a:ext cx="6559550" cy="105727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01FBA1-D226-BCFC-4CC6-4AABB7013B6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28A6D6-9118-3F7E-3C44-B7F2FC6C8F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B8D1FF49-DE55-03F9-1E59-C16FA74DB5C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4449" y="1036956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ne-NP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जानकारी के लिए </a:t>
            </a:r>
            <a:endParaRPr lang="en-PH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  <a:p>
            <a:pPr>
              <a:lnSpc>
                <a:spcPts val="4200"/>
              </a:lnSpc>
            </a:pPr>
            <a:r>
              <a:rPr lang="ne-NP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महत्वपूर्ण संदेश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7927BB-F3E2-2C09-D557-2B36097B10B4}"/>
              </a:ext>
            </a:extLst>
          </p:cNvPr>
          <p:cNvSpPr txBox="1"/>
          <p:nvPr/>
        </p:nvSpPr>
        <p:spPr>
          <a:xfrm>
            <a:off x="334449" y="2667000"/>
            <a:ext cx="8008040" cy="218433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हेपेटाइटिस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C </a:t>
            </a: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से तात्पर्य हेपेटाइटिस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C </a:t>
            </a: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वायरस के कारण होने वाले लीवर के संक्रमण से है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यह संक्रमित रक्त के </a:t>
            </a:r>
            <a:r>
              <a:rPr lang="hi-IN" sz="2000" dirty="0">
                <a:solidFill>
                  <a:srgbClr val="002664"/>
                </a:solidFill>
                <a:latin typeface="Public Sans ExtraLight" pitchFamily="2" charset="77"/>
              </a:rPr>
              <a:t>यह संक्रमित रक्त के साथ रक्त के संपर्क से फैलता है। </a:t>
            </a:r>
            <a:endParaRPr lang="en-AU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इलाज नहीं किए जाने पर यह लीवर को गंभीर नुकसान पहुँचा सकता है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कई लोगों के शरीर में यह वायरस होता है और उन्हें इसकी जानकारी ही नहीं होती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इसका कोई टीका नहीं है पर इसका इलाज है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हेपेटाइटिस </a:t>
            </a:r>
            <a:r>
              <a:rPr lang="en-US" sz="2000" dirty="0">
                <a:latin typeface="Public Sans ExtraLight" pitchFamily="2" charset="77"/>
              </a:rPr>
              <a:t>C </a:t>
            </a:r>
            <a:r>
              <a:rPr lang="ne-NP" sz="2000" dirty="0">
                <a:latin typeface="Public Sans ExtraLight" pitchFamily="2" charset="77"/>
              </a:rPr>
              <a:t>के लिए </a:t>
            </a:r>
            <a:r>
              <a:rPr lang="ne-NP" sz="2000" dirty="0">
                <a:solidFill>
                  <a:srgbClr val="002664"/>
                </a:solidFill>
                <a:latin typeface="Public Sans ExtraLight" pitchFamily="2" charset="77"/>
              </a:rPr>
              <a:t>इलाज 95% प्रभावी है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6760235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3D3AAE-69D1-001A-3410-4E4601C9D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0BB8EF-F1EA-17A5-CD7D-6F232798D0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chemeClr val="bg1"/>
                </a:solidFill>
                <a:latin typeface="Public Sans Medium" pitchFamily="2" charset="77"/>
              </a:rPr>
              <a:t>mhahs.org.au</a:t>
            </a:r>
            <a:endParaRPr lang="en-US" sz="1100" dirty="0">
              <a:solidFill>
                <a:schemeClr val="bg1"/>
              </a:solidFill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59E67B-D737-20F3-D754-82DF682DCBB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7288242A-2D77-0469-85D1-0933090B8B1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04545" y="3135394"/>
            <a:ext cx="5582909" cy="7884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200"/>
              </a:lnSpc>
            </a:pPr>
            <a:r>
              <a:rPr lang="hi-IN" sz="70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प्रश्न</a:t>
            </a:r>
            <a:r>
              <a:rPr lang="en-US" sz="70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157590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E88D92-5D27-27EA-B5AF-BBE91CF02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9017FDC-251A-2814-39E0-1926BB410F2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2D30662-311E-31FF-9D04-56E99B89DF0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0625" y="2118426"/>
            <a:ext cx="8793271" cy="272258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4500"/>
              </a:lnSpc>
            </a:pPr>
            <a:r>
              <a:rPr lang="ne-NP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तैयारकर्ता: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NSW </a:t>
            </a:r>
            <a:r>
              <a:rPr lang="ne-NP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मल्टीकल्चरल 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HIV </a:t>
            </a:r>
            <a:r>
              <a:rPr lang="ne-NP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एंड हेपेटाइटिस सर्विस (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MHAHS)</a:t>
            </a:r>
          </a:p>
          <a:p>
            <a:pPr>
              <a:lnSpc>
                <a:spcPts val="3500"/>
              </a:lnSpc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(MHAHS)  </a:t>
            </a:r>
            <a:r>
              <a:rPr lang="en-US" sz="3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mhahs.org.au</a:t>
            </a:r>
            <a:endParaRPr lang="en-US" sz="3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7855E7A-8749-1323-4E8C-ADB99AD9C78E}"/>
              </a:ext>
            </a:extLst>
          </p:cNvPr>
          <p:cNvSpPr txBox="1"/>
          <p:nvPr/>
        </p:nvSpPr>
        <p:spPr>
          <a:xfrm>
            <a:off x="475989" y="613775"/>
            <a:ext cx="3795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/>
              <a:t>August 2025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81524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5FABCE039FD94AB088FC586ECBB7A5" ma:contentTypeVersion="15" ma:contentTypeDescription="Create a new document." ma:contentTypeScope="" ma:versionID="82b396a88bd882a696ef6219b2f9e43e">
  <xsd:schema xmlns:xsd="http://www.w3.org/2001/XMLSchema" xmlns:xs="http://www.w3.org/2001/XMLSchema" xmlns:p="http://schemas.microsoft.com/office/2006/metadata/properties" xmlns:ns2="6bf971bb-b6c5-471b-bc74-c5aba1a73da4" xmlns:ns3="def4e026-5643-48f8-83fb-50bd11837b84" targetNamespace="http://schemas.microsoft.com/office/2006/metadata/properties" ma:root="true" ma:fieldsID="62d13584a16800423a15fb96d5404267" ns2:_="" ns3:_="">
    <xsd:import namespace="6bf971bb-b6c5-471b-bc74-c5aba1a73da4"/>
    <xsd:import namespace="def4e026-5643-48f8-83fb-50bd11837b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f971bb-b6c5-471b-bc74-c5aba1a73d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4a4c9e2d-f8e3-4a57-bac9-17bee8f4579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f4e026-5643-48f8-83fb-50bd11837b8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41794bb7-35cd-484e-b731-64c8d04a08fb}" ma:internalName="TaxCatchAll" ma:showField="CatchAllData" ma:web="def4e026-5643-48f8-83fb-50bd11837b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ef4e026-5643-48f8-83fb-50bd11837b84" xsi:nil="true"/>
    <lcf76f155ced4ddcb4097134ff3c332f xmlns="6bf971bb-b6c5-471b-bc74-c5aba1a73da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D17B848-AD35-49D0-9E21-A2972949C2B4}"/>
</file>

<file path=customXml/itemProps2.xml><?xml version="1.0" encoding="utf-8"?>
<ds:datastoreItem xmlns:ds="http://schemas.openxmlformats.org/officeDocument/2006/customXml" ds:itemID="{6B1F034A-F909-4B8D-A1CA-4C797EEB8741}"/>
</file>

<file path=customXml/itemProps3.xml><?xml version="1.0" encoding="utf-8"?>
<ds:datastoreItem xmlns:ds="http://schemas.openxmlformats.org/officeDocument/2006/customXml" ds:itemID="{1ABAC37C-DE44-4807-AD5F-E337E74DED82}"/>
</file>

<file path=docProps/app.xml><?xml version="1.0" encoding="utf-8"?>
<Properties xmlns="http://schemas.openxmlformats.org/officeDocument/2006/extended-properties" xmlns:vt="http://schemas.openxmlformats.org/officeDocument/2006/docPropsVTypes">
  <TotalTime>4942</TotalTime>
  <Words>1713</Words>
  <Application>Microsoft Office PowerPoint</Application>
  <PresentationFormat>Widescreen</PresentationFormat>
  <Paragraphs>210</Paragraphs>
  <Slides>21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Aptos</vt:lpstr>
      <vt:lpstr>Aptos Display</vt:lpstr>
      <vt:lpstr>Arial</vt:lpstr>
      <vt:lpstr>Poppins</vt:lpstr>
      <vt:lpstr>Public Sans ExtraLight</vt:lpstr>
      <vt:lpstr>Public Sans Medium</vt:lpstr>
      <vt:lpstr>Wingdings</vt:lpstr>
      <vt:lpstr>Office Theme</vt:lpstr>
      <vt:lpstr>PowerPoint Presentation</vt:lpstr>
      <vt:lpstr>हेपेटाइटिस C क्यों मायने रखता है?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Katie Lively</dc:creator>
  <cp:lastModifiedBy>Denise Voros (Sydney LHD)</cp:lastModifiedBy>
  <cp:revision>78</cp:revision>
  <dcterms:created xsi:type="dcterms:W3CDTF">2025-06-03T07:12:24Z</dcterms:created>
  <dcterms:modified xsi:type="dcterms:W3CDTF">2025-09-29T00:38:14Z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6a44f01-6907-4156-9b79-a71e6c56ad93_Enabled">
    <vt:lpwstr>true</vt:lpwstr>
  </property>
  <property fmtid="{D5CDD505-2E9C-101B-9397-08002B2CF9AE}" pid="3" name="MSIP_Label_76a44f01-6907-4156-9b79-a71e6c56ad93_SetDate">
    <vt:lpwstr>2025-09-29T00:37:07Z</vt:lpwstr>
  </property>
  <property fmtid="{D5CDD505-2E9C-101B-9397-08002B2CF9AE}" pid="4" name="MSIP_Label_76a44f01-6907-4156-9b79-a71e6c56ad93_Method">
    <vt:lpwstr>Privileged</vt:lpwstr>
  </property>
  <property fmtid="{D5CDD505-2E9C-101B-9397-08002B2CF9AE}" pid="5" name="MSIP_Label_76a44f01-6907-4156-9b79-a71e6c56ad93_Name">
    <vt:lpwstr>OFFICIAL</vt:lpwstr>
  </property>
  <property fmtid="{D5CDD505-2E9C-101B-9397-08002B2CF9AE}" pid="6" name="MSIP_Label_76a44f01-6907-4156-9b79-a71e6c56ad93_SiteId">
    <vt:lpwstr>a687a7bf-02db-43df-bcbb-e7a8bda611a2</vt:lpwstr>
  </property>
  <property fmtid="{D5CDD505-2E9C-101B-9397-08002B2CF9AE}" pid="7" name="MSIP_Label_76a44f01-6907-4156-9b79-a71e6c56ad93_ActionId">
    <vt:lpwstr>f1912a3d-8d82-46b4-96f0-f3a80b9ce3df</vt:lpwstr>
  </property>
  <property fmtid="{D5CDD505-2E9C-101B-9397-08002B2CF9AE}" pid="8" name="MSIP_Label_76a44f01-6907-4156-9b79-a71e6c56ad93_ContentBits">
    <vt:lpwstr>0</vt:lpwstr>
  </property>
  <property fmtid="{D5CDD505-2E9C-101B-9397-08002B2CF9AE}" pid="9" name="MSIP_Label_76a44f01-6907-4156-9b79-a71e6c56ad93_Tag">
    <vt:lpwstr>10, 0, 1, 1</vt:lpwstr>
  </property>
  <property fmtid="{D5CDD505-2E9C-101B-9397-08002B2CF9AE}" pid="10" name="ContentTypeId">
    <vt:lpwstr>0x010100FC5FABCE039FD94AB088FC586ECBB7A5</vt:lpwstr>
  </property>
</Properties>
</file>