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D29C33-1AD0-D1A6-9D13-D4C955CF2965}" name="Cecilia Chiu" initials="CC" userId="e1d5d037a6553cac" providerId="Windows Live"/>
  <p188:author id="{172B0CA5-8FC2-29B9-0BDC-AA1228C5366A}" name="Guest User" initials="GU" userId="S::urn:spo:tenantanon#a687a7bf-02db-43df-bcbb-e7a8bda611a2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7DB1FF"/>
    <a:srgbClr val="BBDF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0ABA7B-2F06-49C2-071F-769087083625}" v="63" dt="2025-07-12T06:41:50.3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74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4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zh-TW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認識丙型肝炎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丙型肝炎為何重要？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丙型肝炎之所以重要是因為若不治療，它可以導致嚴重的肝臟損害和肝癌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丙型肝炎可以影響任何人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今天我們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將討論</a:t>
            </a: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――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基本知識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您如何會感染丙型肝炎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防止丙型肝炎傳播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丙型肝炎檢測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治癒丙型肝炎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應該告訴誰和不告訴誰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何處可以獲得更多資訊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什麼是丙型肝炎？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丙型肝炎是</a:t>
            </a:r>
            <a:r>
              <a:rPr lang="zh-TW" sz="2000">
                <a:solidFill>
                  <a:srgbClr val="002664"/>
                </a:solidFill>
                <a:latin typeface="KaiTi"/>
                <a:ea typeface="KaiTi"/>
                <a:cs typeface="+mn-lt"/>
              </a:rPr>
              <a:t>由</a:t>
            </a: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一種經血液傳播的病毒影響您的肝臟。</a:t>
            </a:r>
            <a:endParaRPr lang="en-US" altLang="zh-TW" sz="2000">
              <a:solidFill>
                <a:srgbClr val="002664"/>
              </a:solidFill>
              <a:latin typeface="KaiTi"/>
              <a:ea typeface="KaiTi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丙型肝炎可以治癒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若不治療，丙型肝炎可導致肝病和肝癌。</a:t>
            </a:r>
            <a:endParaRPr lang="en-US" sz="2000">
              <a:solidFill>
                <a:srgbClr val="002664"/>
              </a:solidFill>
              <a:latin typeface="KaiTi"/>
              <a:ea typeface="KaiT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AU" sz="2000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「</a:t>
              </a:r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肝炎」一詞顧名思義是指肝臟發炎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丙型肝炎如何影響您的肝臟？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健康的肝臟</a:t>
              </a:r>
              <a:endParaRPr 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7C0589-55BE-4001-459B-67588E8536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急性感染</a:t>
              </a:r>
              <a:endParaRPr 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慢性感染</a:t>
              </a:r>
              <a:endParaRPr 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zh-TW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肝臟損害</a:t>
              </a:r>
              <a:endParaRPr lang="en-PH" altLang="zh-TW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  <a:p>
              <a:pPr algn="ctr">
                <a:spcAft>
                  <a:spcPts val="500"/>
                </a:spcAft>
                <a:buSzPct val="80000"/>
              </a:pPr>
              <a:r>
                <a:rPr lang="zh-TW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（肝硬化）</a:t>
              </a:r>
              <a:endParaRPr 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肝衰竭</a:t>
              </a:r>
              <a:endParaRPr 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ja-JP" altLang="en-US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癌症</a:t>
              </a:r>
              <a:endParaRPr 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如何會感染丙型肝炎？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當患有丙型肝炎者的血液進入另一個人的體內時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這包括肉眼看不見的微量血液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您可以從以下途徑感染丙型肝炎</a:t>
            </a: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在海外進行未經消毒的醫療、牙科、美容程序、</a:t>
            </a:r>
            <a:r>
              <a:rPr lang="en-PH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疫苗接種或手術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涉及血液的傳統未經消毒的程序，如紋身和皮膚穿</a:t>
            </a:r>
            <a:r>
              <a:rPr lang="zh-TW" sz="2000">
                <a:solidFill>
                  <a:srgbClr val="002664"/>
                </a:solidFill>
                <a:latin typeface="KaiTi"/>
                <a:ea typeface="KaiTi"/>
                <a:cs typeface="+mn-lt"/>
              </a:rPr>
              <a:t>孔</a:t>
            </a:r>
            <a:endParaRPr lang="en-PH" altLang="zh-TW" sz="2000">
              <a:solidFill>
                <a:srgbClr val="002664"/>
              </a:solidFill>
              <a:latin typeface="KaiTi"/>
              <a:ea typeface="KaiTi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使用他人的個人物品，這些物品上可能沾有血液，例如鬚刨和牙刷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若母親患有丙型肝炎，在懷孕或分娩時會傳給嬰兒 </a:t>
            </a:r>
            <a:endParaRPr lang="en-PH" altLang="zh-TW" sz="2000">
              <a:solidFill>
                <a:srgbClr val="002664"/>
              </a:solidFill>
              <a:latin typeface="KaiTi"/>
              <a:ea typeface="KaiTi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在性行為時沒有使用</a:t>
            </a:r>
            <a:r>
              <a:rPr lang="zh-TW" sz="2000">
                <a:solidFill>
                  <a:srgbClr val="002664"/>
                </a:solidFill>
                <a:latin typeface="KaiTi"/>
                <a:ea typeface="KaiTi"/>
                <a:cs typeface="+mn-lt"/>
              </a:rPr>
              <a:t>安全</a:t>
            </a: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套而有血液接觸 </a:t>
            </a:r>
            <a:endParaRPr lang="en-PH" altLang="zh-TW" sz="2000">
              <a:solidFill>
                <a:srgbClr val="002664"/>
              </a:solidFill>
              <a:latin typeface="KaiTi"/>
              <a:ea typeface="KaiTi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意外被針刺傷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共用和重用任何注射毒品或類固醇的器具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1990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年前曾在澳洲輸血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37"/>
            <a:ext cx="1175795" cy="873991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8123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2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這些程序、手術在澳洲是安全的</a:t>
              </a:r>
              <a:endParaRPr lang="en-US" sz="1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您不可能從以下途徑感染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</a:t>
            </a: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共用廁所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TW" altLang="en-US" sz="18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共享食物或共用進食用具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被蚊子或其他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昆蟲叮咬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游泳池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打噴嚏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咳嗽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擁抱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接吻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丙型肝炎的症狀是什麼？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要知道自己是否已感染丙型肝炎的唯一方法是通過血液檢查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許多患有丙型肝炎的人沒有任何症狀或患病的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徵兆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慢性丙型肝炎患者可能直到肝臟損害非常嚴重時才會感到不適。 這可能需要多年時間。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丙型肝炎檢測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向您的醫生要求丙型肝炎檢測 若您有</a:t>
              </a:r>
              <a:r>
                <a:rPr lang="en-US" altLang="zh-TW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Medicare</a:t>
              </a:r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 卡，檢測不收費</a:t>
              </a:r>
              <a:r>
                <a:rPr lang="en-AU" sz="1800" dirty="0">
                  <a:solidFill>
                    <a:schemeClr val="bg1"/>
                  </a:solidFill>
                  <a:effectLst/>
                  <a:latin typeface="Segoe UI" panose="020B0502040204020203" pitchFamily="34" charset="0"/>
                </a:rPr>
                <a:t>。</a:t>
              </a:r>
              <a:endParaRPr lang="en-AU" sz="1800" dirty="0"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  <a:p>
              <a:pPr algn="ctr"/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ja-JP" altLang="en-US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檢測類型</a:t>
                </a:r>
                <a:endParaRPr 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zh-TW" altLang="en-US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抗體檢測：</a:t>
                </a:r>
                <a:r>
                  <a:rPr lang="zh-TW" altLang="en-US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顯示您曾否感染過丙型肝炎。</a:t>
                </a:r>
                <a:endParaRPr lang="en-US" sz="18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zh-TW" altLang="en-US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聚合酶鏈反應 </a:t>
                </a:r>
                <a:r>
                  <a:rPr lang="en-US" altLang="zh-TW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(PCR) </a:t>
                </a:r>
                <a:r>
                  <a:rPr lang="zh-TW" altLang="en-US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檢測：</a:t>
                </a:r>
                <a:r>
                  <a:rPr lang="zh-TW" altLang="en-US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顯示您現在是否有丙型肝炎病毒。</a:t>
                </a:r>
                <a:endParaRPr lang="en-US" sz="18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ja-JP" altLang="en-US" sz="1800" b="1" dirty="0">
                    <a:solidFill>
                      <a:srgbClr val="002664"/>
                    </a:solidFill>
                    <a:effectLst/>
                    <a:latin typeface="KaiTi" panose="02010609060101010101" pitchFamily="49" charset="-122"/>
                    <a:ea typeface="KaiTi" panose="02010609060101010101" pitchFamily="49" charset="-122"/>
                  </a:rPr>
                  <a:t>乾</a:t>
                </a:r>
                <a:r>
                  <a:rPr lang="zh-TW" altLang="en-US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血點（</a:t>
                </a:r>
                <a:r>
                  <a:rPr lang="en-US" altLang="zh-TW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DBS</a:t>
                </a:r>
                <a:r>
                  <a:rPr lang="zh-TW" altLang="en-US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）檢測：</a:t>
                </a:r>
                <a:r>
                  <a:rPr lang="zh-TW" altLang="en-US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顯示您的血液中有丙型肝炎。</a:t>
                </a:r>
                <a:endParaRPr lang="en-US" sz="18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zh-TW" altLang="en-US" b="1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在何處接受丙型肝炎檢測？</a:t>
                  </a:r>
                  <a:endParaRPr lang="en-US" sz="1800" b="1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ja-JP" altLang="en-US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全科醫生 </a:t>
                  </a:r>
                  <a:r>
                    <a:rPr lang="en-US" altLang="ja-JP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(</a:t>
                  </a:r>
                  <a:r>
                    <a:rPr lang="en-AU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GP)</a:t>
                  </a:r>
                  <a:endParaRPr lang="en-US" sz="1800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zh-TW" altLang="en-US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新南威爾士州性健康診所</a:t>
                  </a:r>
                  <a:endParaRPr lang="en-US" sz="1800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8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zh-TW" altLang="en-US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澳洲計劃生育協會</a:t>
                  </a:r>
                  <a:endParaRPr lang="en-US" sz="1800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zh-TW" altLang="en-US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上網取得 </a:t>
                  </a:r>
                  <a:r>
                    <a:rPr lang="en-US" altLang="zh-TW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DBS </a:t>
                  </a:r>
                  <a:r>
                    <a:rPr lang="zh-TW" altLang="en-US" dirty="0">
                      <a:solidFill>
                        <a:srgbClr val="002664"/>
                      </a:solidFill>
                      <a:latin typeface="KaiTi" panose="02010609060101010101" pitchFamily="49" charset="-122"/>
                      <a:ea typeface="KaiTi" panose="02010609060101010101" pitchFamily="49" charset="-122"/>
                    </a:rPr>
                    <a:t>檢測套件</a:t>
                  </a:r>
                  <a:endParaRPr lang="en-US" sz="1800" dirty="0">
                    <a:solidFill>
                      <a:srgbClr val="002664"/>
                    </a:solidFill>
                    <a:latin typeface="KaiTi" panose="02010609060101010101" pitchFamily="49" charset="-122"/>
                    <a:ea typeface="KaiTi" panose="02010609060101010101" pitchFamily="49" charset="-122"/>
                  </a:endParaRP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誰應該接受</a:t>
            </a:r>
            <a:r>
              <a:rPr lang="zh-TW" altLang="en-US" sz="4000" b="1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丙型肝炎</a:t>
            </a: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檢測？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若您出生或曾居住於丙型肝炎流行的國家，接受丙型肝炎檢測很重要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若您有以下情況，進行丙型肝炎檢測也很重要：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曾在其他國家接受輸血、疫苗接種、手術，或其他醫療或牙科程序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曾接受傳統醫療療法，例如割傷、拔罐或刮痧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有乙型肝炎或愛滋病</a:t>
            </a:r>
            <a:r>
              <a:rPr lang="zh-TW" sz="2000">
                <a:solidFill>
                  <a:srgbClr val="002664"/>
                </a:solidFill>
                <a:latin typeface="KaiTi"/>
                <a:ea typeface="KaiTi"/>
                <a:cs typeface="+mn-lt"/>
              </a:rPr>
              <a:t>病</a:t>
            </a: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毒（</a:t>
            </a:r>
            <a:r>
              <a:rPr lang="en-US" altLang="zh-TW" sz="2000" dirty="0">
                <a:solidFill>
                  <a:srgbClr val="002664"/>
                </a:solidFill>
                <a:latin typeface="KaiTi"/>
                <a:ea typeface="KaiTi"/>
              </a:rPr>
              <a:t>HIV</a:t>
            </a: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）</a:t>
            </a:r>
            <a:endParaRPr lang="en-PH" altLang="zh-TW" sz="2000">
              <a:solidFill>
                <a:srgbClr val="002664"/>
              </a:solidFill>
              <a:latin typeface="KaiTi"/>
              <a:ea typeface="KaiTi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不確定您的紋身或身體穿</a:t>
            </a:r>
            <a:r>
              <a:rPr lang="zh-TW" sz="2000">
                <a:solidFill>
                  <a:srgbClr val="002664"/>
                </a:solidFill>
                <a:latin typeface="KaiTi"/>
                <a:ea typeface="KaiTi"/>
                <a:cs typeface="+mn-lt"/>
              </a:rPr>
              <a:t>孔</a:t>
            </a: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所用的設備是否已消毒</a:t>
            </a:r>
            <a:endParaRPr lang="en-PH" altLang="zh-TW" sz="2000">
              <a:solidFill>
                <a:srgbClr val="002664"/>
              </a:solidFill>
              <a:latin typeface="KaiTi"/>
              <a:ea typeface="KaiTi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曾注射毒品或類固醇，或與他人共用注射器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曾入獄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1990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月前曾在澳洲接受輸血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如何治療丙型肝炎？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是藥丸或藥片：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可以清除體內的病毒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服用約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至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12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週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少或沒有副作用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降低肝臟損害和罹患肝癌的風險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若您有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Medicare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卡，費用低廉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治癒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95% 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的丙型肝炎患者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b="1">
                <a:solidFill>
                  <a:srgbClr val="002664"/>
                </a:solidFill>
                <a:latin typeface="KaiTi"/>
                <a:ea typeface="KaiTi"/>
              </a:rPr>
              <a:t>丙型肝炎治療使用稱為直接</a:t>
            </a:r>
            <a:r>
              <a:rPr lang="zh-TW" sz="2000" b="1">
                <a:solidFill>
                  <a:srgbClr val="002664"/>
                </a:solidFill>
                <a:latin typeface="KaiTi"/>
                <a:ea typeface="KaiTi"/>
                <a:cs typeface="+mn-lt"/>
              </a:rPr>
              <a:t>作用</a:t>
            </a:r>
            <a:r>
              <a:rPr lang="zh-TW" altLang="en-US" sz="2000" b="1">
                <a:solidFill>
                  <a:srgbClr val="002664"/>
                </a:solidFill>
                <a:latin typeface="KaiTi"/>
                <a:ea typeface="KaiTi"/>
              </a:rPr>
              <a:t>抗病毒藥</a:t>
            </a:r>
            <a:r>
              <a:rPr lang="zh-TW" sz="2000" b="1">
                <a:solidFill>
                  <a:srgbClr val="002664"/>
                </a:solidFill>
                <a:latin typeface="KaiTi"/>
                <a:ea typeface="KaiTi"/>
                <a:cs typeface="+mn-lt"/>
              </a:rPr>
              <a:t>物</a:t>
            </a:r>
            <a:r>
              <a:rPr lang="zh-TW" altLang="en-US" sz="2000" b="1">
                <a:solidFill>
                  <a:srgbClr val="002664"/>
                </a:solidFill>
                <a:latin typeface="KaiTi"/>
                <a:ea typeface="KaiTi"/>
              </a:rPr>
              <a:t>（</a:t>
            </a:r>
            <a:r>
              <a:rPr lang="en-US" altLang="zh-TW" sz="2000" b="1" dirty="0">
                <a:solidFill>
                  <a:srgbClr val="002664"/>
                </a:solidFill>
                <a:latin typeface="KaiTi"/>
                <a:ea typeface="KaiTi"/>
              </a:rPr>
              <a:t>DAAs</a:t>
            </a:r>
            <a:r>
              <a:rPr lang="zh-TW" altLang="en-US" sz="2000" b="1">
                <a:solidFill>
                  <a:srgbClr val="002664"/>
                </a:solidFill>
                <a:latin typeface="KaiTi"/>
                <a:ea typeface="KaiTi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我如何保護自己不會感染</a:t>
            </a:r>
            <a:b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不要共用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如牙刷或鬚刨等個人物品</a:t>
            </a:r>
            <a:endParaRPr lang="en-US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只從持牌專業人士處獲得紋身或身體穿</a:t>
            </a:r>
            <a:r>
              <a:rPr lang="zh-TW" sz="2000">
                <a:solidFill>
                  <a:srgbClr val="002664"/>
                </a:solidFill>
                <a:latin typeface="KaiTi"/>
                <a:ea typeface="KaiTi"/>
                <a:cs typeface="+mn-lt"/>
              </a:rPr>
              <a:t>孔</a:t>
            </a: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服務，並確保使用消毒（乾淨）設備 </a:t>
            </a:r>
            <a:endParaRPr lang="en-PH" altLang="zh-TW" sz="2000">
              <a:solidFill>
                <a:srgbClr val="002664"/>
              </a:solidFill>
              <a:latin typeface="KaiTi"/>
              <a:ea typeface="KaiTi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只由持牌專業人士進行醫療和牙科程序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>
                <a:solidFill>
                  <a:srgbClr val="002664"/>
                </a:solidFill>
                <a:latin typeface="KaiTi"/>
                <a:ea typeface="KaiTi"/>
              </a:rPr>
              <a:t>使用</a:t>
            </a:r>
            <a:r>
              <a:rPr lang="zh-TW" sz="2000">
                <a:solidFill>
                  <a:srgbClr val="002664"/>
                </a:solidFill>
                <a:latin typeface="KaiTi"/>
                <a:ea typeface="KaiTi"/>
                <a:cs typeface="+mn-lt"/>
              </a:rPr>
              <a:t>安全套</a:t>
            </a:r>
            <a:r>
              <a:rPr lang="zh-TW" altLang="en-US" sz="2000">
                <a:solidFill>
                  <a:srgbClr val="002664"/>
                </a:solidFill>
                <a:effectLst/>
                <a:latin typeface="KaiTi"/>
                <a:ea typeface="KaiTi"/>
              </a:rPr>
              <a:t>和潤滑劑進行性行為</a:t>
            </a:r>
            <a:endParaRPr lang="en-PH" altLang="zh-TW" sz="2000">
              <a:solidFill>
                <a:srgbClr val="002664"/>
              </a:solidFill>
              <a:effectLst/>
              <a:latin typeface="KaiTi"/>
              <a:ea typeface="KaiTi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在海外旅遊時進行醫療和牙科程序要小心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清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理血液時戴手套</a:t>
            </a:r>
            <a:endParaRPr lang="en-PH" altLang="zh-TW" sz="2000" dirty="0">
              <a:solidFill>
                <a:srgbClr val="002664"/>
              </a:solidFill>
              <a:effectLst/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永</a:t>
            </a:r>
            <a:r>
              <a:rPr lang="zh-TW" altLang="en-US" sz="2000" dirty="0">
                <a:solidFill>
                  <a:srgbClr val="002664"/>
                </a:solidFill>
                <a:effectLst/>
                <a:latin typeface="KaiTi" panose="02010609060101010101" pitchFamily="49" charset="-122"/>
                <a:ea typeface="KaiTi" panose="02010609060101010101" pitchFamily="49" charset="-122"/>
              </a:rPr>
              <a:t>遠不要共用注射毒品的器具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了解丙型肝炎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相關的標籤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許多病毒性肝炎患者因為以下原因面對負面評價：</a:t>
            </a:r>
            <a:r>
              <a:rPr 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別人認為他們如何感染丙型肝炎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與丙型肝炎相關的行為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zh-TW" sz="2000" b="1">
                  <a:solidFill>
                    <a:srgbClr val="7DB1FF"/>
                  </a:solidFill>
                  <a:latin typeface="KaiTi"/>
                  <a:ea typeface="KaiTi"/>
                  <a:cs typeface="+mn-lt"/>
                </a:rPr>
                <a:t>恥辱的</a:t>
              </a:r>
              <a:r>
                <a:rPr lang="zh-TW" altLang="en-US" sz="2000" b="1">
                  <a:solidFill>
                    <a:srgbClr val="7DB1FF"/>
                  </a:solidFill>
                  <a:latin typeface="KaiTi"/>
                  <a:ea typeface="KaiTi"/>
                </a:rPr>
                <a:t>標籤也使取得醫療護理和支援更加困難</a:t>
              </a:r>
              <a:endParaRPr lang="en-US" sz="2000" b="1">
                <a:solidFill>
                  <a:srgbClr val="7DB1FF"/>
                </a:solidFill>
                <a:latin typeface="KaiTi"/>
                <a:ea typeface="KaiTi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這可能使他們不敢談論自己的丙型肝炎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應該告訴誰和不告訴誰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法例要求在以下情況，您必須告知有關人員：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捐血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捐贈器官和精子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申請醫療保險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加入澳洲國防軍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申請移居澳洲的簽證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若您是處理醫療程序的醫護人員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TW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您不一定要告訴：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您的僱主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您的同事或同學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家庭成員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TW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您的醫生不可以告訴您的家人您患有丙型肝炎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何處可以獲得丙型肝炎幫助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Liver clinics and specialists –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zh-TW" altLang="en-US" sz="20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肝臟診所和</a:t>
              </a:r>
              <a:r>
                <a:rPr lang="zh-TW" altLang="en-US" sz="2000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專科醫生 </a:t>
              </a:r>
              <a:r>
                <a:rPr lang="en-PH" altLang="zh-TW" sz="2000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- </a:t>
              </a: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1800 803 990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Sexual health clinics - </a:t>
              </a:r>
              <a:r>
                <a:rPr lang="ja-JP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性健康診所 </a:t>
              </a:r>
              <a:r>
                <a:rPr lang="en-PH" altLang="ja-JP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–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1800 451 624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Multicultural HIV and Hepatitis Service - </a:t>
              </a:r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多元文化愛滋病與肝炎服務中心</a:t>
              </a:r>
              <a:r>
                <a:rPr lang="en-US" altLang="zh-TW" sz="2000" b="1" dirty="0">
                  <a:solidFill>
                    <a:srgbClr val="002664"/>
                  </a:solidFill>
                  <a:latin typeface="Public Sans Medium" pitchFamily="2" charset="77"/>
                  <a:ea typeface="KaiTi" panose="02010609060101010101" pitchFamily="49" charset="-122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www.mhahs.org.au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Your doctor or GP - </a:t>
              </a:r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您的醫生或全科醫生</a:t>
              </a:r>
              <a:endParaRPr 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Hepatitis NSW – </a:t>
              </a:r>
              <a:r>
                <a:rPr lang="zh-TW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新南威爾士</a:t>
              </a:r>
              <a:r>
                <a:rPr lang="ja-JP" altLang="en-US" sz="2000" b="1" dirty="0">
                  <a:solidFill>
                    <a:srgbClr val="002664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肝炎服務</a:t>
              </a:r>
              <a:r>
                <a:rPr lang="ja-JP" alt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 </a:t>
              </a:r>
              <a:r>
                <a:rPr lang="en-PH" altLang="zh-TW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- </a:t>
              </a:r>
              <a:r>
                <a:rPr 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1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不需要 </a:t>
              </a:r>
              <a:r>
                <a:rPr lang="en-AU" sz="11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Medicare </a:t>
              </a:r>
              <a:r>
                <a:rPr lang="ja-JP" altLang="en-US" sz="1100" b="1" dirty="0">
                  <a:solidFill>
                    <a:schemeClr val="bg1"/>
                  </a:solidFill>
                  <a:effectLst/>
                  <a:latin typeface="KaiTi" panose="02010609060101010101" pitchFamily="49" charset="-122"/>
                  <a:ea typeface="KaiTi" panose="02010609060101010101" pitchFamily="49" charset="-122"/>
                </a:rPr>
                <a:t>卡</a:t>
              </a:r>
            </a:p>
            <a:p>
              <a:pPr algn="ctr"/>
              <a:endParaRPr lang="en-US" sz="1100" b="1" dirty="0">
                <a:solidFill>
                  <a:schemeClr val="bg1"/>
                </a:solidFill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語言幫助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若您需要協助以自己的語言與醫生或醫療提供者溝通：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致電翻譯與傳譯服務（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TIS</a:t>
            </a: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）：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該服務既免費且保密 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要求接線員預約免費傳譯員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我們今天學習了什麼？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對或錯</a:t>
            </a:r>
            <a:r>
              <a:rPr lang="en-PH" altLang="ja-JP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您會因為親吻患有丙型肝炎病毒的人而感染丙型肝炎。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丙型肝炎透過共用食物傳播。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您可以透過接種疫苗保護自己，不受丙型肝炎感染。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若您曾在海外紋身，且不確定所使用的設備是否乾淨，您應該接受檢測。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需要謹記的重要訊息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丙型肝炎是一種由丙型肝炎病毒引起的肝臟感染</a:t>
            </a:r>
            <a:endParaRPr lang="en-US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透過受感染的血液與他人的血液接觸而傳播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若不接受治療，它可能會造成嚴重的肝臟損害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許多人感染了病毒而不知道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雖然沒有疫苗，但有治癒的方法</a:t>
            </a:r>
            <a:endParaRPr lang="en-PH" altLang="zh-TW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zh-TW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丙型肝炎的治癒率達 </a:t>
            </a:r>
            <a:r>
              <a:rPr lang="en-US" altLang="zh-TW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95%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zh-TW" altLang="en-US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提問時間</a:t>
            </a:r>
            <a:r>
              <a:rPr lang="en-PH" altLang="zh-TW" sz="6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6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製作單位：</a:t>
            </a:r>
            <a:r>
              <a: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zh-TW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新南威爾士州多元文化</a:t>
            </a:r>
            <a:endParaRPr lang="en-PH" altLang="zh-TW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ts val="4500"/>
              </a:lnSpc>
            </a:pPr>
            <a:r>
              <a:rPr lang="zh-TW" altLang="en-US" sz="4000" b="1">
                <a:solidFill>
                  <a:srgbClr val="002664"/>
                </a:solidFill>
                <a:latin typeface="KaiTi"/>
                <a:ea typeface="KaiTi"/>
              </a:rPr>
              <a:t>愛滋病與肝炎服務 </a:t>
            </a:r>
            <a:endParaRPr lang="en-PH" altLang="zh-TW" sz="4000" b="1">
              <a:solidFill>
                <a:srgbClr val="002664"/>
              </a:solidFill>
              <a:latin typeface="KaiTi"/>
              <a:ea typeface="KaiTi"/>
            </a:endParaRPr>
          </a:p>
          <a:p>
            <a:pPr>
              <a:lnSpc>
                <a:spcPts val="4500"/>
              </a:lnSpc>
            </a:pPr>
            <a:r>
              <a:rPr lang="en-PH" altLang="zh-TW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itchFamily="2" charset="77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KaiTi"/>
                <a:ea typeface="KaiTi"/>
                <a:cs typeface="Poppins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KaiTi"/>
                <a:ea typeface="KaiTi"/>
                <a:cs typeface="Poppins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D76D91-B394-76C3-6AD9-FAF50432FE0D}"/>
              </a:ext>
            </a:extLst>
          </p:cNvPr>
          <p:cNvSpPr txBox="1"/>
          <p:nvPr/>
        </p:nvSpPr>
        <p:spPr>
          <a:xfrm>
            <a:off x="679010" y="688063"/>
            <a:ext cx="3494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90B78A7-B7DB-4629-8A05-5B35825AA65E}"/>
</file>

<file path=customXml/itemProps2.xml><?xml version="1.0" encoding="utf-8"?>
<ds:datastoreItem xmlns:ds="http://schemas.openxmlformats.org/officeDocument/2006/customXml" ds:itemID="{E7EA7481-8E1A-4B0A-9546-B521D5AF9C61}"/>
</file>

<file path=customXml/itemProps3.xml><?xml version="1.0" encoding="utf-8"?>
<ds:datastoreItem xmlns:ds="http://schemas.openxmlformats.org/officeDocument/2006/customXml" ds:itemID="{9C5A24ED-7F4D-406E-877E-5AD0055A8DD2}"/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1970</Words>
  <Application>Microsoft Office PowerPoint</Application>
  <PresentationFormat>Widescreen</PresentationFormat>
  <Paragraphs>191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KaiTi</vt:lpstr>
      <vt:lpstr>Aptos</vt:lpstr>
      <vt:lpstr>Aptos Display</vt:lpstr>
      <vt:lpstr>Arial</vt:lpstr>
      <vt:lpstr>Poppins</vt:lpstr>
      <vt:lpstr>Public Sans ExtraLight</vt:lpstr>
      <vt:lpstr>Public Sans Medium</vt:lpstr>
      <vt:lpstr>Segoe UI</vt:lpstr>
      <vt:lpstr>Wingdings</vt:lpstr>
      <vt:lpstr>Office Theme</vt:lpstr>
      <vt:lpstr>PowerPoint Presentation</vt:lpstr>
      <vt:lpstr>丙型肝炎為何重要？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我如何保護自己不會感染 丙型肝炎？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125</cp:revision>
  <dcterms:created xsi:type="dcterms:W3CDTF">2025-06-03T07:12:24Z</dcterms:created>
  <dcterms:modified xsi:type="dcterms:W3CDTF">2025-09-29T00:29:23Z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2025-09-29T00:28:37Z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14066c64-a1da-4ae0-ab4e-3898d97fbc20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