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ADB0C0-4CED-10CF-7D61-873BE7220212}" v="124" dt="2025-07-13T08:56:51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687a7bf-02db-43df-bcbb-e7a8bda611a2::" providerId="AD" clId="Web-{84ADB0C0-4CED-10CF-7D61-873BE7220212}"/>
    <pc:docChg chg="mod addSld delSld modSld">
      <pc:chgData name="Guest User" userId="S::urn:spo:tenantanon#a687a7bf-02db-43df-bcbb-e7a8bda611a2::" providerId="AD" clId="Web-{84ADB0C0-4CED-10CF-7D61-873BE7220212}" dt="2025-07-13T08:56:51.427" v="114" actId="20577"/>
      <pc:docMkLst>
        <pc:docMk/>
      </pc:docMkLst>
      <pc:sldChg chg="modSp">
        <pc:chgData name="Guest User" userId="S::urn:spo:tenantanon#a687a7bf-02db-43df-bcbb-e7a8bda611a2::" providerId="AD" clId="Web-{84ADB0C0-4CED-10CF-7D61-873BE7220212}" dt="2025-07-13T08:56:51.427" v="114" actId="20577"/>
        <pc:sldMkLst>
          <pc:docMk/>
          <pc:sldMk cId="523445048" sldId="265"/>
        </pc:sldMkLst>
        <pc:spChg chg="mod">
          <ac:chgData name="Guest User" userId="S::urn:spo:tenantanon#a687a7bf-02db-43df-bcbb-e7a8bda611a2::" providerId="AD" clId="Web-{84ADB0C0-4CED-10CF-7D61-873BE7220212}" dt="2025-07-13T08:56:51.427" v="114" actId="20577"/>
          <ac:spMkLst>
            <pc:docMk/>
            <pc:sldMk cId="523445048" sldId="265"/>
            <ac:spMk id="16" creationId="{9E768F29-9413-00F6-7CEC-65BDE24B4FBF}"/>
          </ac:spMkLst>
        </pc:spChg>
      </pc:sldChg>
      <pc:sldChg chg="modSp">
        <pc:chgData name="Guest User" userId="S::urn:spo:tenantanon#a687a7bf-02db-43df-bcbb-e7a8bda611a2::" providerId="AD" clId="Web-{84ADB0C0-4CED-10CF-7D61-873BE7220212}" dt="2025-07-13T08:47:16.611" v="96" actId="20577"/>
        <pc:sldMkLst>
          <pc:docMk/>
          <pc:sldMk cId="3650882404" sldId="271"/>
        </pc:sldMkLst>
        <pc:spChg chg="mod">
          <ac:chgData name="Guest User" userId="S::urn:spo:tenantanon#a687a7bf-02db-43df-bcbb-e7a8bda611a2::" providerId="AD" clId="Web-{84ADB0C0-4CED-10CF-7D61-873BE7220212}" dt="2025-07-13T08:44:12.948" v="36" actId="20577"/>
          <ac:spMkLst>
            <pc:docMk/>
            <pc:sldMk cId="3650882404" sldId="271"/>
            <ac:spMk id="6" creationId="{EC46C4A5-8A39-805C-03D1-A06AAFE01FD3}"/>
          </ac:spMkLst>
        </pc:spChg>
        <pc:spChg chg="mod">
          <ac:chgData name="Guest User" userId="S::urn:spo:tenantanon#a687a7bf-02db-43df-bcbb-e7a8bda611a2::" providerId="AD" clId="Web-{84ADB0C0-4CED-10CF-7D61-873BE7220212}" dt="2025-07-13T08:47:16.611" v="96" actId="20577"/>
          <ac:spMkLst>
            <pc:docMk/>
            <pc:sldMk cId="3650882404" sldId="271"/>
            <ac:spMk id="7" creationId="{CC5A96EF-4128-F9B6-3933-E6972CFBD6EB}"/>
          </ac:spMkLst>
        </pc:spChg>
        <pc:spChg chg="mod">
          <ac:chgData name="Guest User" userId="S::urn:spo:tenantanon#a687a7bf-02db-43df-bcbb-e7a8bda611a2::" providerId="AD" clId="Web-{84ADB0C0-4CED-10CF-7D61-873BE7220212}" dt="2025-07-13T08:46:52.125" v="81" actId="20577"/>
          <ac:spMkLst>
            <pc:docMk/>
            <pc:sldMk cId="3650882404" sldId="271"/>
            <ac:spMk id="9" creationId="{9033A9CD-1607-3C29-FBE0-5E6833158DC8}"/>
          </ac:spMkLst>
        </pc:spChg>
      </pc:sldChg>
      <pc:sldChg chg="addSp delSp modSp">
        <pc:chgData name="Guest User" userId="S::urn:spo:tenantanon#a687a7bf-02db-43df-bcbb-e7a8bda611a2::" providerId="AD" clId="Web-{84ADB0C0-4CED-10CF-7D61-873BE7220212}" dt="2025-07-13T08:50:56.174" v="110" actId="1076"/>
        <pc:sldMkLst>
          <pc:docMk/>
          <pc:sldMk cId="2163912107" sldId="272"/>
        </pc:sldMkLst>
        <pc:spChg chg="mod">
          <ac:chgData name="Guest User" userId="S::urn:spo:tenantanon#a687a7bf-02db-43df-bcbb-e7a8bda611a2::" providerId="AD" clId="Web-{84ADB0C0-4CED-10CF-7D61-873BE7220212}" dt="2025-07-13T08:49:43.851" v="106" actId="20577"/>
          <ac:spMkLst>
            <pc:docMk/>
            <pc:sldMk cId="2163912107" sldId="272"/>
            <ac:spMk id="24" creationId="{BCE10E8D-978F-3CF4-40FF-5520937E6208}"/>
          </ac:spMkLst>
        </pc:spChg>
        <pc:picChg chg="add del mod">
          <ac:chgData name="Guest User" userId="S::urn:spo:tenantanon#a687a7bf-02db-43df-bcbb-e7a8bda611a2::" providerId="AD" clId="Web-{84ADB0C0-4CED-10CF-7D61-873BE7220212}" dt="2025-07-13T08:50:56.174" v="110" actId="1076"/>
          <ac:picMkLst>
            <pc:docMk/>
            <pc:sldMk cId="2163912107" sldId="272"/>
            <ac:picMk id="6" creationId="{D21F28C1-D659-9DEF-F868-4B5AF9922A6D}"/>
          </ac:picMkLst>
        </pc:picChg>
      </pc:sldChg>
      <pc:sldChg chg="add del">
        <pc:chgData name="Guest User" userId="S::urn:spo:tenantanon#a687a7bf-02db-43df-bcbb-e7a8bda611a2::" providerId="AD" clId="Web-{84ADB0C0-4CED-10CF-7D61-873BE7220212}" dt="2025-07-13T08:51:26.055" v="111"/>
        <pc:sldMkLst>
          <pc:docMk/>
          <pc:sldMk cId="3049013822" sldId="278"/>
        </pc:sldMkLst>
      </pc:sldChg>
      <pc:sldChg chg="add del">
        <pc:chgData name="Guest User" userId="S::urn:spo:tenantanon#a687a7bf-02db-43df-bcbb-e7a8bda611a2::" providerId="AD" clId="Web-{84ADB0C0-4CED-10CF-7D61-873BE7220212}" dt="2025-07-13T08:51:28.274" v="112"/>
        <pc:sldMkLst>
          <pc:docMk/>
          <pc:sldMk cId="3008929935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3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/>
          </p:cNvSpPr>
          <p:nvPr/>
        </p:nvSpPr>
        <p:spPr>
          <a:xfrm flipH="1">
            <a:off x="7158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فهم التهاب الكبد الوبائي سي </a:t>
            </a:r>
            <a:r>
              <a:rPr lang="en-A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E2FAEC-ECF0-B596-D527-6B3916FD3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20" y="249183"/>
            <a:ext cx="1177980" cy="116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6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71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6096000" y="575683"/>
            <a:ext cx="5863007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لماذا يعتبر 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مهماً؟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/>
          </p:cNvSpPr>
          <p:nvPr/>
        </p:nvSpPr>
        <p:spPr>
          <a:xfrm flipH="1">
            <a:off x="674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يعد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مهماً لأنه يمكن أن يؤدي إلى تلف خطير في الكبد وسرطان الكبد إذا ترك بدون علاج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/>
          </p:cNvGrpSpPr>
          <p:nvPr/>
        </p:nvGrpSpPr>
        <p:grpSpPr>
          <a:xfrm flipH="1">
            <a:off x="622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يمكن أن يصيب 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C</a:t>
              </a:r>
              <a:r>
                <a:rPr lang="ar-AE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أي شخص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945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644693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68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32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 flipH="1">
            <a:off x="79251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سنتحدث اليوم عن</a:t>
            </a:r>
            <a:r>
              <a:rPr lang="en-PH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/>
          </p:cNvSpPr>
          <p:nvPr/>
        </p:nvSpPr>
        <p:spPr>
          <a:xfrm flipH="1">
            <a:off x="3314700" y="1503365"/>
            <a:ext cx="406480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/>
              <a:t> - 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الأساسيات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تصاب ب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وقف انتشار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فحص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معالجة 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hepatitis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من الذي تخبره ومن لا تخبر</a:t>
            </a:r>
            <a:endParaRPr lang="en-PH" sz="2000" dirty="0">
              <a:solidFill>
                <a:srgbClr val="002664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أين يمكنك الحصول على المزيد من المعلومات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green tick on a blue background&#10;&#10;AI-generated content may be incorrect.">
            <a:extLst>
              <a:ext uri="{FF2B5EF4-FFF2-40B4-BE49-F238E27FC236}">
                <a16:creationId xmlns:a16="http://schemas.microsoft.com/office/drawing/2014/main" id="{EBC02F80-CC58-FD94-5ED0-F83DC826C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6841" y="3848100"/>
            <a:ext cx="617854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93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5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086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 flipH="1">
            <a:off x="73653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هو 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/>
          </p:cNvSpPr>
          <p:nvPr/>
        </p:nvSpPr>
        <p:spPr>
          <a:xfrm flipH="1">
            <a:off x="40968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هو فيروس ينتقل عن طريق الدم ويؤثر على الكبد.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هناك علاج ل</a:t>
            </a:r>
            <a:r>
              <a:rPr lang="en-PH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بدون علاج، يمكن أن يسبب 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أمراض الكبد وسرطان الكبد.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/>
          </p:cNvGrpSpPr>
          <p:nvPr/>
        </p:nvGrpSpPr>
        <p:grpSpPr>
          <a:xfrm flipH="1">
            <a:off x="52398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/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</a:t>
              </a:r>
              <a:r>
                <a:rPr lang="ar-AE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يعني التهاب الكبد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513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54815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62135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19904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 flipH="1">
            <a:off x="5121967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يؤثر 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على الكبد؟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A747FB-2956-4468-8978-66127A6FFDBD}"/>
              </a:ext>
            </a:extLst>
          </p:cNvPr>
          <p:cNvGrpSpPr/>
          <p:nvPr/>
        </p:nvGrpSpPr>
        <p:grpSpPr>
          <a:xfrm>
            <a:off x="401106" y="2289371"/>
            <a:ext cx="11374969" cy="2861914"/>
            <a:chOff x="401106" y="2289371"/>
            <a:chExt cx="11374969" cy="286191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9325C6D-383B-6672-6D71-A346906A6873}"/>
                </a:ext>
              </a:extLst>
            </p:cNvPr>
            <p:cNvGrpSpPr>
              <a:grpSpLocks/>
            </p:cNvGrpSpPr>
            <p:nvPr/>
          </p:nvGrpSpPr>
          <p:grpSpPr>
            <a:xfrm flipH="1">
              <a:off x="401106" y="2509582"/>
              <a:ext cx="11374969" cy="2641703"/>
              <a:chOff x="415925" y="2509582"/>
              <a:chExt cx="11374969" cy="2641703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AF86C360-9AE8-4FE0-89C1-61CB8884A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0744" y="2509582"/>
                <a:ext cx="11360150" cy="1492250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989AE3-A63C-1BA5-B4D4-F094A8AD13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5925" y="4380401"/>
                <a:ext cx="1649942" cy="7708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>
                  <a:spcAft>
                    <a:spcPts val="500"/>
                  </a:spcAft>
                  <a:buSzPct val="80000"/>
                </a:pPr>
                <a:r>
                  <a:rPr lang="ar-AE" sz="2000" dirty="0">
                    <a:solidFill>
                      <a:srgbClr val="002664"/>
                    </a:solidFill>
                  </a:rPr>
                  <a:t>كبد سليم</a:t>
                </a:r>
                <a:endParaRPr lang="en-US" sz="20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07C0589-55BE-4001-459B-67588E8536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50840" y="4380401"/>
                <a:ext cx="1649942" cy="7708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>
                  <a:defRPr sz="32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ar-AE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عدوى حادة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B883F7-D0A1-D3FF-3312-235AFABB6B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85755" y="4380401"/>
                <a:ext cx="1649942" cy="7708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>
                  <a:defRPr sz="32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ar-AE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عدوى مزمنة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F2A50F-3112-E518-89D8-BBEA5546BD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20670" y="4380401"/>
                <a:ext cx="1649942" cy="7708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>
                  <a:defRPr sz="32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ar-AE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تلف الكبد </a:t>
                </a:r>
                <a:r>
                  <a:rPr lang="en-PH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ar-AE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تليف الكبد</a:t>
                </a:r>
                <a:r>
                  <a:rPr lang="en-PH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endParaRPr lang="ar-AE" sz="20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3E5F477-8260-B4BB-35E8-C8EA2B9648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55585" y="4380401"/>
                <a:ext cx="1649942" cy="7708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>
                  <a:defRPr sz="3200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ar-AE" sz="20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فشل الكبد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8DB1AA-44B6-9612-E31D-3E2E03E45F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90502" y="4380401"/>
                <a:ext cx="1649942" cy="77088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>
                  <a:spcAft>
                    <a:spcPts val="500"/>
                  </a:spcAft>
                  <a:buSzPct val="80000"/>
                </a:pPr>
                <a:r>
                  <a:rPr lang="ar-AE" sz="2000" dirty="0">
                    <a:solidFill>
                      <a:srgbClr val="002664"/>
                    </a:solidFill>
                  </a:rPr>
                  <a:t>السرطان</a:t>
                </a:r>
              </a:p>
              <a:p>
                <a:pPr algn="ctr" rtl="1">
                  <a:spcAft>
                    <a:spcPts val="500"/>
                  </a:spcAft>
                  <a:buSzPct val="80000"/>
                </a:pPr>
                <a:endParaRPr lang="en-US" sz="20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</p:txBody>
          </p:sp>
        </p:grp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C449EC81-CDAB-4304-9C31-0D71C49F1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8315" y="2289371"/>
              <a:ext cx="1891589" cy="1712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A5730F88-588A-4218-85DD-65BE389C3D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1411" y="2385268"/>
              <a:ext cx="1774750" cy="1630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179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7177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49801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 flipH="1">
            <a:off x="5357813" y="438493"/>
            <a:ext cx="650349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تصاب بفيروس 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C؟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/>
          </p:cNvSpPr>
          <p:nvPr/>
        </p:nvSpPr>
        <p:spPr>
          <a:xfrm flipH="1">
            <a:off x="1023425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عندما يدخل دم شخص مصاب بفيروس 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جسم شخص آخر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1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يتضمن كميات من الدم صغيرة جداً بحيث لا يمكن فحصها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574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 flipH="1">
            <a:off x="8190190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يمكنك الإصابة ب 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</a:t>
            </a:r>
            <a:r>
              <a:rPr lang="en-PH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/>
          </p:cNvSpPr>
          <p:nvPr/>
        </p:nvSpPr>
        <p:spPr>
          <a:xfrm flipH="1">
            <a:off x="35259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الإجراءات الطبية أو طب الأسنان أو التجميل أو التطعيمات أو العمليات الجراحية غير المعقمة التي يتم إجراؤها في الخارج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الممارسات التقليدية غير المعقمة التي تحتوي على دم، مثل الوشم وثقب الجلد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استخدام أغراض شخصية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لشخص آخر قد يكون عليها دماء، مثل شفرات الحلاقة وفرشاة الأسنان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الأم إلى الطفل أثناء الحمل أو الولادة إذا كانت الأم مصابة ب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ملامسة الدم للدم أثناء ممارسة الجنس بدون واقي ذكري 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إصابة وخزة إبرة غير مقصودة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مشاركة وإعادة استخدام أي معدات تُستخدم لحقن المخدرات أو المنشطات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عمليات نقل الدم في أستراليا قبل عام 1990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/>
          </p:cNvGrpSpPr>
          <p:nvPr/>
        </p:nvGrpSpPr>
        <p:grpSpPr>
          <a:xfrm flipH="1">
            <a:off x="255501" y="220338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/>
            </p:cNvSpPr>
            <p:nvPr/>
          </p:nvSpPr>
          <p:spPr>
            <a:xfrm>
              <a:off x="10494345" y="2118665"/>
              <a:ext cx="1477896" cy="657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1400" b="1" dirty="0">
                  <a:solidFill>
                    <a:schemeClr val="bg1"/>
                  </a:solidFill>
                </a:rPr>
                <a:t>هذه الإجراءات آمنة في أستراليا</a:t>
              </a:r>
              <a:endParaRPr lang="en-US" sz="105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74812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97926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 flipH="1">
            <a:off x="5266175" y="486423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يمكنك الإصابة ب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</a:t>
            </a:r>
            <a:r>
              <a:rPr lang="en-PH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/>
          </p:cNvSpPr>
          <p:nvPr/>
        </p:nvSpPr>
        <p:spPr>
          <a:xfrm flipH="1"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حمامات السباحة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/>
          </p:cNvSpPr>
          <p:nvPr/>
        </p:nvSpPr>
        <p:spPr>
          <a:xfrm flipH="1"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لدغات البعوض أو الحشرات الأخرى</a:t>
            </a:r>
          </a:p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/>
          </p:cNvSpPr>
          <p:nvPr/>
        </p:nvSpPr>
        <p:spPr>
          <a:xfrm flipH="1">
            <a:off x="6329329" y="3370653"/>
            <a:ext cx="2290545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ctr" rtl="1">
              <a:defRPr>
                <a:latin typeface="Calibri"/>
                <a:ea typeface="Calibri"/>
                <a:cs typeface="Calibri"/>
              </a:defRPr>
            </a:pPr>
            <a:r>
              <a:rPr lang="ar-AE" dirty="0">
                <a:solidFill>
                  <a:srgbClr val="002664"/>
                </a:solidFill>
              </a:rPr>
              <a:t>مشاركة الطعام والمشروبات والأطباق وأدوات الأكل</a:t>
            </a:r>
          </a:p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/>
          </p:cNvSpPr>
          <p:nvPr/>
        </p:nvSpPr>
        <p:spPr>
          <a:xfrm flipH="1"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مشاركة المراحيض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/>
          </p:cNvSpPr>
          <p:nvPr/>
        </p:nvSpPr>
        <p:spPr>
          <a:xfrm flipH="1"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التقبيل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/>
          </p:cNvSpPr>
          <p:nvPr/>
        </p:nvSpPr>
        <p:spPr>
          <a:xfrm flipH="1"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العناق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/>
          </p:cNvSpPr>
          <p:nvPr/>
        </p:nvSpPr>
        <p:spPr>
          <a:xfrm flipH="1"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السعال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/>
          </p:cNvSpPr>
          <p:nvPr/>
        </p:nvSpPr>
        <p:spPr>
          <a:xfrm flipH="1"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</a:rPr>
              <a:t>العطس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300922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3407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5055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52905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 flipH="1">
            <a:off x="7762108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أعراض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C؟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/>
          </p:cNvGrpSpPr>
          <p:nvPr/>
        </p:nvGrpSpPr>
        <p:grpSpPr>
          <a:xfrm flipH="1">
            <a:off x="3103852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الطريقة الوحيدة لمعرفة ما إذا كنت مصاباً ب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C </a:t>
              </a:r>
              <a:r>
                <a:rPr lang="ar-AE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هي من خلال فحص الدم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/>
          </p:cNvSpPr>
          <p:nvPr/>
        </p:nvSpPr>
        <p:spPr>
          <a:xfrm flipH="1">
            <a:off x="312763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تظهر على العديد من الأشخاص المصابين ب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أية أعراض أو علامات للمرض.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قد لا يشعر الأشخاص المصابون ب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المزمن بالمرض إلى أن يصاب كبدهم بأضرار بالغة.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قد يستغرق هذا الأمر سنوات عديدة.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09547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29886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 flipH="1">
            <a:off x="6183694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فحص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/>
          </p:cNvGrpSpPr>
          <p:nvPr/>
        </p:nvGrpSpPr>
        <p:grpSpPr>
          <a:xfrm flipH="1">
            <a:off x="2686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اطلب من طبيبك إجراء فحص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.hepatitis C</a:t>
              </a:r>
            </a:p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الاختبار مجاني إذا كان لديك بطاقة 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Medicare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/>
          </p:cNvGrpSpPr>
          <p:nvPr/>
        </p:nvGrpSpPr>
        <p:grpSpPr>
          <a:xfrm flipH="1">
            <a:off x="3791613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noAutofit/>
              </a:bodyPr>
              <a:lstStyle/>
              <a:p>
                <a:pPr algn="r" rtl="1">
                  <a:spcAft>
                    <a:spcPts val="500"/>
                  </a:spcAft>
                  <a:buSzPct val="80000"/>
                </a:pPr>
                <a:r>
                  <a:rPr lang="ar-AE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أنواع الفحوص</a:t>
                </a:r>
                <a:endPara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r" rtl="1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r-AE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اختبار الأجسام المضادة:</a:t>
                </a:r>
                <a:r>
                  <a:rPr lang="ar-AE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يظهر ما إذا كنت قد أصبت ب</a:t>
                </a:r>
                <a:r>
                  <a:rPr lang="en-US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hepatitis C </a:t>
                </a:r>
                <a:r>
                  <a:rPr lang="ar-AE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من قبل</a:t>
                </a:r>
                <a:endParaRPr lang="en-US" sz="18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r" rtl="1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r-AE" b="1" dirty="0">
                    <a:solidFill>
                      <a:srgbClr val="002664"/>
                    </a:solidFill>
                    <a:latin typeface="Arial"/>
                    <a:cs typeface="Arial"/>
                  </a:rPr>
                  <a:t>فحص</a:t>
                </a:r>
                <a:r>
                  <a:rPr lang="en-US" b="1" dirty="0">
                    <a:solidFill>
                      <a:srgbClr val="002664"/>
                    </a:solidFill>
                    <a:latin typeface="Arial"/>
                    <a:cs typeface="Arial"/>
                  </a:rPr>
                  <a:t> :PCR </a:t>
                </a:r>
                <a:r>
                  <a:rPr lang="ar-AE" dirty="0">
                    <a:solidFill>
                      <a:srgbClr val="002664"/>
                    </a:solidFill>
                    <a:latin typeface="Arial"/>
                    <a:cs typeface="Arial"/>
                  </a:rPr>
                  <a:t>يُظهر إذا كنت مصابا ب </a:t>
                </a:r>
                <a:r>
                  <a:rPr lang="en-PH" dirty="0">
                    <a:solidFill>
                      <a:srgbClr val="002664"/>
                    </a:solidFill>
                    <a:latin typeface="Arial"/>
                    <a:cs typeface="Arial"/>
                  </a:rPr>
                  <a:t> </a:t>
                </a:r>
                <a:r>
                  <a:rPr lang="en-US" dirty="0">
                    <a:solidFill>
                      <a:srgbClr val="002664"/>
                    </a:solidFill>
                    <a:latin typeface="Arial"/>
                    <a:cs typeface="Arial"/>
                  </a:rPr>
                  <a:t>hepatitis C</a:t>
                </a:r>
                <a:r>
                  <a:rPr lang="ar-AE" dirty="0">
                    <a:solidFill>
                      <a:srgbClr val="002664"/>
                    </a:solidFill>
                    <a:latin typeface="Arial"/>
                    <a:cs typeface="Arial"/>
                  </a:rPr>
                  <a:t> الآن.</a:t>
                </a:r>
                <a:endParaRPr lang="en-US" sz="1800" dirty="0">
                  <a:solidFill>
                    <a:srgbClr val="002664"/>
                  </a:solidFill>
                  <a:latin typeface="Arial"/>
                  <a:cs typeface="Arial"/>
                </a:endParaRPr>
              </a:p>
              <a:p>
                <a:pPr marL="342900" indent="-342900" algn="r" rtl="1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r-AE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فحص بقعة الدم المجففة </a:t>
                </a:r>
                <a:r>
                  <a:rPr lang="en-PH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:(DBS)</a:t>
                </a:r>
                <a:r>
                  <a:rPr lang="ar-AE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يظهر تواجد</a:t>
                </a:r>
                <a:r>
                  <a:rPr lang="en-US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hepatitis C </a:t>
                </a:r>
                <a:r>
                  <a:rPr lang="ar-AE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في دمك.</a:t>
                </a:r>
                <a:endParaRPr lang="en-US" sz="18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/>
          </p:cNvGrpSpPr>
          <p:nvPr/>
        </p:nvGrpSpPr>
        <p:grpSpPr>
          <a:xfrm flipH="1">
            <a:off x="3260670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28435" y="4527260"/>
                <a:ext cx="7318943" cy="1358834"/>
                <a:chOff x="628435" y="4527260"/>
                <a:chExt cx="7318943" cy="1358834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28435" y="4555836"/>
                  <a:ext cx="3838698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r" rtl="1">
                    <a:spcAft>
                      <a:spcPts val="500"/>
                    </a:spcAft>
                    <a:buSzPct val="80000"/>
                  </a:pPr>
                  <a:r>
                    <a:rPr lang="ar-AE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أين يمكنك إجراء الفحص</a:t>
                  </a:r>
                  <a:r>
                    <a:rPr lang="en-US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 algn="r" rtl="1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r-AE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طبيب عام </a:t>
                  </a:r>
                  <a:r>
                    <a:rPr lang="en-PH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</a:t>
                  </a:r>
                  <a:r>
                    <a:rPr lang="en-AU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GP)</a:t>
                  </a:r>
                </a:p>
                <a:p>
                  <a:pPr marL="342900" indent="-342900" algn="r" rtl="1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r-AE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عيادات الصحة الجنسية في نيو ساوث ويلز </a:t>
                  </a:r>
                  <a:r>
                    <a:rPr lang="en-AU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NSW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365057" y="4527260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r" rtl="1"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 algn="r" rtl="1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r-AE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تنظيم الأسرة في نيو ساوث ويلز </a:t>
                  </a:r>
                  <a:r>
                    <a:rPr lang="en-AU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Australia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 algn="r" rtl="1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r-AE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على الإنترنت لفحص </a:t>
                  </a:r>
                  <a:r>
                    <a:rPr lang="en-AU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DBS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3287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80046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 flipH="1">
            <a:off x="5180437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يجب عليه إجراء فحص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/>
          </p:cNvSpPr>
          <p:nvPr/>
        </p:nvSpPr>
        <p:spPr>
          <a:xfrm flipH="1">
            <a:off x="8307104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كنت قد ولدت أو عشت في بلد حيث كان 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شائعاً، فمن المهم أن تقوم بإجراء فحص 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.hepatitis 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/>
          </p:cNvSpPr>
          <p:nvPr/>
        </p:nvSpPr>
        <p:spPr>
          <a:xfrm flipH="1">
            <a:off x="538588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المهم أيضاً إجراء فحص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كنت: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قد أجريت عملية نقل دم أو تطعيم أو عملية جراحية أو إجراء طبي أو أسنان آخر في بلد آخر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أجريت ممارسة طبية تقليدية مثل القطع أو الحجامة أوالعلاج بالعملة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تم تشخيصك بالإصابة ب </a:t>
            </a:r>
            <a:r>
              <a:rPr lang="en-PH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Hepatitis B</a:t>
            </a:r>
            <a:r>
              <a:rPr lang="ar-SA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أو 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HIV</a:t>
            </a: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لست متأكداً ما إذا كان الوشم أو ثقب الجسم قد تم باستخدام معدات معقمة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حقنت المخدرات أو المنشطات أو شاركت في استخدام معدات الحقن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لقد كنت في السجن من قبل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تم نقل دم لك في أستراليا قبل فبراير 1990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055404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5055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0038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 flipH="1">
            <a:off x="8479886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يتم علاج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/>
          </p:cNvSpPr>
          <p:nvPr/>
        </p:nvSpPr>
        <p:spPr>
          <a:xfrm flipH="1">
            <a:off x="129017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وهي عبارة عن حبوب أو أقراص تعمل على: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تطهر الجسم من الفيروس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يتم تناولها لمدة تتراوح من 8 إلى 12 أسبوعاً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ذات آثار جانبية قليلة أو معدومة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تُقلل خطر تلف الكبد والإصابة بسرطان الكبد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منخفضة التكلفة إذا كان لديك بطاقة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Medicare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علاج 95% من المصابين ب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/>
          </p:cNvSpPr>
          <p:nvPr/>
        </p:nvSpPr>
        <p:spPr>
          <a:xfrm flipH="1">
            <a:off x="1220396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يتم علاج 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باستخدام أدوية تسمى مضادات الفيروسات ذات التأثير المباشر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.(DAAs)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92526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6206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037426" y="580763"/>
            <a:ext cx="6766385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كيف أحمي نفسي من الإصابة ب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C؟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/>
          </p:cNvSpPr>
          <p:nvPr/>
        </p:nvSpPr>
        <p:spPr>
          <a:xfrm flipH="1">
            <a:off x="3031644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تشارك </a:t>
            </a: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الأشياء الشخصية مثل فرشاة الأسنان وشفرات الحلاقة</a:t>
            </a:r>
            <a:endParaRPr lang="en-US" sz="2000" dirty="0">
              <a:solidFill>
                <a:srgbClr val="00266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احصل على الوشم أو ثقب الجسم فقط من متخصصين مرخصين بمعدات معقمة (نظيفة)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احصل فقط على الإجراءات الطبية وطب الأسنان من قبل متخصصين مرخصين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استخدم الواقي الذكري والمزلّق أثناء ممارسة الجنس</a:t>
            </a:r>
            <a:endParaRPr lang="en-PH" sz="2000" dirty="0">
              <a:solidFill>
                <a:srgbClr val="002664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كن حذراً بشأن الحصول على الإجراءات الطبية وطب الأسنان عند السفر إلى الخارج 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ارتدِ القفازات عند تنظيف الدم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لا تشارك أبداً معدات حقن المخدرات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7311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3904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/>
          </p:cNvSpPr>
          <p:nvPr/>
        </p:nvSpPr>
        <p:spPr>
          <a:xfrm flipH="1">
            <a:off x="7546570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فهم الوصمة المتعلقة ب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/>
          </p:cNvSpPr>
          <p:nvPr/>
        </p:nvSpPr>
        <p:spPr>
          <a:xfrm flipH="1">
            <a:off x="322615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يواجه العديد من الأشخاص المصابين بالتهاب الكبد الفيروسي أحكاماً سلبية بسبب: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كيف يفكر الآخرون كيف أصيبوا ب 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الأفعال المرتبطة ب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/>
          </p:cNvGrpSpPr>
          <p:nvPr/>
        </p:nvGrpSpPr>
        <p:grpSpPr>
          <a:xfrm flipH="1">
            <a:off x="70607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rgbClr val="BBDFFF"/>
                  </a:solidFill>
                </a:rPr>
                <a:t>كما أن الوصمة تجعل من الصعب الحصول على الرعاية الصحية والدعم</a:t>
              </a:r>
              <a:endParaRPr lang="en-US" sz="2000" b="1" dirty="0">
                <a:solidFill>
                  <a:srgbClr val="BBDFFF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/>
          </p:cNvGrpSpPr>
          <p:nvPr/>
        </p:nvGrpSpPr>
        <p:grpSpPr>
          <a:xfrm flipH="1">
            <a:off x="70607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هذا يمكن أن يجعل الناس يخافون من الحديث عن إصابتهم ب </a:t>
              </a:r>
              <a:r>
                <a:rPr lang="en-PH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C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60423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0316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3904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 flipH="1">
            <a:off x="5659871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الذي يجب أن تخبره ومن لا يجب أن تخبر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/>
          </p:cNvSpPr>
          <p:nvPr/>
        </p:nvSpPr>
        <p:spPr>
          <a:xfrm flipH="1">
            <a:off x="5394399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بموجب القانون، يجب عليك إخبار الناس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عندما تتبرع بالدم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 التبرع بالأعضاء والحيوانات المنوية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 التقدم بطلب للحصول على تأمين صحي 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كنت ستنضم إلى قوات الدفاع الأسترالية 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عند التقدم بطلب للحصول على تأشيرة للعيش في أستراليا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كنت عاملاً في مجال الرعاية الصحية يقوم بإجراءات طبية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/>
          </p:cNvSpPr>
          <p:nvPr/>
        </p:nvSpPr>
        <p:spPr>
          <a:xfrm flipH="1">
            <a:off x="213521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يتوجب عليك أن تقول: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لرئيسك في العمل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للأشخاص الذين تعمل معهم أو تذهب معهم إلى المدرسة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لأفراد العائلة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/>
          </p:cNvGrpSpPr>
          <p:nvPr/>
        </p:nvGrpSpPr>
        <p:grpSpPr>
          <a:xfrm flipH="1">
            <a:off x="263032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defRPr sz="2400">
                  <a:latin typeface="Calibri" panose="020F0502020204030204" pitchFamily="34" charset="0"/>
                  <a:cs typeface="Calibri" panose="020F0502020204030204" pitchFamily="34" charset="0"/>
                </a:defRPr>
              </a:pPr>
              <a:r>
                <a:rPr lang="ar-SA" sz="2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لا يستطيع طبيبك أن يخبر عائلتك بأنك مصاب ب </a:t>
              </a:r>
              <a:r>
                <a:rPr lang="en-AU" sz="2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Hepatitis C</a:t>
              </a:r>
              <a:endParaRPr lang="en-AU" sz="2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B346242-E21B-004A-4B72-A421B1D3B2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435" y="5332195"/>
            <a:ext cx="419116" cy="5064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977D9-C261-3FD6-B27D-8BC69A5FA3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3207" y="4695796"/>
            <a:ext cx="489422" cy="790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B8E79B-371F-0F20-C40B-AB26AF0AD4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8136" y="3824220"/>
            <a:ext cx="552527" cy="9621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FEE8B6-F192-6600-774A-276CE45DF07A}"/>
              </a:ext>
            </a:extLst>
          </p:cNvPr>
          <p:cNvSpPr txBox="1"/>
          <p:nvPr/>
        </p:nvSpPr>
        <p:spPr>
          <a:xfrm rot="21216125">
            <a:off x="4352886" y="3745030"/>
            <a:ext cx="55252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8500" dirty="0">
                <a:solidFill>
                  <a:srgbClr val="7DB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AU" sz="8500" dirty="0">
              <a:solidFill>
                <a:srgbClr val="7DB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0032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8637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 flipH="1">
            <a:off x="82366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أين يمكن الحصول على المساعدة لمرضى Hepatitis C؟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/>
          </p:cNvGrpSpPr>
          <p:nvPr/>
        </p:nvGrpSpPr>
        <p:grpSpPr>
          <a:xfrm flipH="1">
            <a:off x="8800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b="1" dirty="0">
                  <a:solidFill>
                    <a:srgbClr val="002664"/>
                  </a:solidFill>
                  <a:effectLst/>
                  <a:latin typeface="Arial"/>
                  <a:ea typeface="Calibri"/>
                  <a:cs typeface="Arial"/>
                </a:rPr>
                <a:t>Liver clinics and specialists</a:t>
              </a:r>
              <a:r>
                <a:rPr lang="ar-SA" sz="2000" b="1" dirty="0">
                  <a:solidFill>
                    <a:srgbClr val="002664"/>
                  </a:solidFill>
                  <a:effectLst/>
                  <a:latin typeface="Arial"/>
                  <a:ea typeface="Calibri"/>
                  <a:cs typeface="Arial"/>
                </a:rPr>
                <a:t>عيادات الكبد والمتخصصون</a:t>
              </a:r>
              <a:r>
                <a:rPr lang="en-US" sz="2000" b="1" dirty="0">
                  <a:solidFill>
                    <a:srgbClr val="002664"/>
                  </a:solidFill>
                  <a:latin typeface="Arial"/>
                  <a:cs typeface="Arial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- </a:t>
              </a:r>
              <a:endParaRPr lang="en-US" dirty="0">
                <a:solidFill>
                  <a:srgbClr val="000000"/>
                </a:solidFill>
                <a:latin typeface="Public Sans ExtraLight"/>
                <a:cs typeface="Arial"/>
              </a:endParaRPr>
            </a:p>
            <a:p>
              <a:pPr algn="r" rtl="1">
                <a:spcAft>
                  <a:spcPts val="100"/>
                </a:spcAft>
              </a:pPr>
              <a:r>
                <a:rPr lang="en-US" sz="2000" b="1" dirty="0">
                  <a:solidFill>
                    <a:srgbClr val="002664"/>
                  </a:solidFill>
                  <a:latin typeface="Arial"/>
                  <a:cs typeface="Arial"/>
                </a:rPr>
                <a:t>1800 803 990 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/>
          </p:cNvGrpSpPr>
          <p:nvPr/>
        </p:nvGrpSpPr>
        <p:grpSpPr>
          <a:xfrm flipH="1">
            <a:off x="8800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b="1" dirty="0">
                  <a:solidFill>
                    <a:srgbClr val="002664"/>
                  </a:solidFill>
                  <a:latin typeface="Arial"/>
                  <a:cs typeface="Arial"/>
                </a:rPr>
                <a:t>Sexual health clinics</a:t>
              </a:r>
              <a:r>
                <a:rPr lang="ar-AE" sz="2000" b="1" dirty="0">
                  <a:solidFill>
                    <a:srgbClr val="002664"/>
                  </a:solidFill>
                  <a:latin typeface="Arial"/>
                  <a:cs typeface="Arial"/>
                </a:rPr>
                <a:t>عيادات الصحة الجنسية -</a:t>
              </a:r>
              <a:endParaRPr lang="en-US" dirty="0">
                <a:solidFill>
                  <a:srgbClr val="000000"/>
                </a:solidFill>
                <a:latin typeface="Public Sans ExtraLight"/>
                <a:cs typeface="Arial"/>
              </a:endParaRPr>
            </a:p>
            <a:p>
              <a:pPr algn="r" rtl="1">
                <a:spcAft>
                  <a:spcPts val="100"/>
                </a:spcAft>
              </a:pPr>
              <a:r>
                <a:rPr lang="en-US" sz="2000" b="1" dirty="0">
                  <a:solidFill>
                    <a:srgbClr val="002664"/>
                  </a:solidFill>
                  <a:latin typeface="Arial"/>
                  <a:cs typeface="Arial"/>
                </a:rPr>
                <a:t>1800 4511 624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www.health.nsw.gov.au/sexualhealth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/>
          </p:cNvGrpSpPr>
          <p:nvPr/>
        </p:nvGrpSpPr>
        <p:grpSpPr>
          <a:xfrm flipH="1">
            <a:off x="880098" y="3991797"/>
            <a:ext cx="6850344" cy="1029429"/>
            <a:chOff x="4423398" y="3991797"/>
            <a:chExt cx="6850344" cy="102942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407729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- Multicultural HIV and Hepatitis Service </a:t>
              </a:r>
              <a:r>
                <a:rPr lang="ar-SA" b="1" dirty="0">
                  <a:solidFill>
                    <a:srgbClr val="00266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خدمة متعددي الثقافات بشأن فيروس HIV و Hepatitis</a:t>
              </a:r>
              <a:endParaRPr lang="en-PH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/>
          </p:cNvGrpSpPr>
          <p:nvPr/>
        </p:nvGrpSpPr>
        <p:grpSpPr>
          <a:xfrm flipH="1">
            <a:off x="8800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rgbClr val="002664"/>
                  </a:solidFill>
                  <a:latin typeface="Public Sans Medium" pitchFamily="2" charset="77"/>
                </a:rPr>
                <a:t>طبيبك أو طبيبك العام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/>
          </p:cNvGrpSpPr>
          <p:nvPr/>
        </p:nvGrpSpPr>
        <p:grpSpPr>
          <a:xfrm flipH="1">
            <a:off x="8800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dirty="0"/>
                <a:t> - </a:t>
              </a:r>
              <a:r>
                <a:rPr lang="en-AU" sz="2000" b="1" dirty="0">
                  <a:solidFill>
                    <a:srgbClr val="002664"/>
                  </a:solidFill>
                  <a:latin typeface="Arial"/>
                  <a:cs typeface="Arial"/>
                </a:rPr>
                <a:t>Hepatitis NSW</a:t>
              </a:r>
              <a:r>
                <a:rPr lang="ar-AE" sz="2000" b="1" dirty="0">
                  <a:solidFill>
                    <a:srgbClr val="002664"/>
                  </a:solidFill>
                  <a:latin typeface="Arial"/>
                  <a:cs typeface="Arial"/>
                </a:rPr>
                <a:t>التهاب الكبد في نيو ساوث ويلز </a:t>
              </a:r>
              <a:r>
                <a:rPr lang="en-AU" sz="2000" b="1" dirty="0">
                  <a:solidFill>
                    <a:srgbClr val="002664"/>
                  </a:solidFill>
                  <a:latin typeface="Arial"/>
                  <a:cs typeface="Arial"/>
                </a:rPr>
                <a:t>NSW</a:t>
              </a:r>
              <a:endParaRPr lang="en-US" dirty="0">
                <a:solidFill>
                  <a:srgbClr val="000000"/>
                </a:solidFill>
                <a:latin typeface="Public Sans ExtraLight"/>
                <a:cs typeface="Arial"/>
              </a:endParaRPr>
            </a:p>
            <a:p>
              <a:pPr algn="r" rtl="1">
                <a:spcAft>
                  <a:spcPts val="100"/>
                </a:spcAft>
              </a:pPr>
              <a:r>
                <a:rPr lang="en-US" sz="2000" b="1" dirty="0">
                  <a:solidFill>
                    <a:srgbClr val="002664"/>
                  </a:solidFill>
                  <a:latin typeface="Arial"/>
                  <a:cs typeface="Arial"/>
                </a:rPr>
                <a:t>1800 803 990 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/>
          </p:cNvGrpSpPr>
          <p:nvPr/>
        </p:nvGrpSpPr>
        <p:grpSpPr>
          <a:xfrm flipH="1">
            <a:off x="3031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/>
            </p:cNvSpPr>
            <p:nvPr/>
          </p:nvSpPr>
          <p:spPr>
            <a:xfrm>
              <a:off x="10494345" y="2155954"/>
              <a:ext cx="147789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</a:rPr>
                <a:t>لا حاجة لبطاقة مديكير</a:t>
              </a:r>
              <a:endParaRPr lang="en-US" sz="1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03335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 flipH="1">
            <a:off x="370116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 flipH="1">
            <a:off x="5623766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المساعدة بلغتك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/>
          </p:cNvSpPr>
          <p:nvPr/>
        </p:nvSpPr>
        <p:spPr>
          <a:xfrm flipH="1">
            <a:off x="3674640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كنت بحاجة إلى مساعدة في التحدث مع طبيبك أو مقدم الرعاية الصحية بلغتك: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/>
                <a:cs typeface="Arial"/>
              </a:rPr>
              <a:t>اتصل بخدمة الترجمة الخطية والشفهية </a:t>
            </a:r>
            <a:r>
              <a:rPr lang="en-PH" sz="2000" dirty="0">
                <a:solidFill>
                  <a:srgbClr val="002664"/>
                </a:solidFill>
                <a:latin typeface="Arial"/>
                <a:cs typeface="Arial"/>
              </a:rPr>
              <a:t> (</a:t>
            </a:r>
            <a:r>
              <a:rPr lang="en-AU" sz="2000" dirty="0">
                <a:solidFill>
                  <a:srgbClr val="002664"/>
                </a:solidFill>
                <a:latin typeface="Arial"/>
                <a:cs typeface="Arial"/>
              </a:rPr>
              <a:t>TIS)</a:t>
            </a:r>
            <a:r>
              <a:rPr lang="ar-AE" sz="2000" dirty="0">
                <a:solidFill>
                  <a:srgbClr val="002664"/>
                </a:solidFill>
                <a:latin typeface="Arial"/>
                <a:cs typeface="Arial"/>
              </a:rPr>
              <a:t>على الرقم</a:t>
            </a:r>
            <a:r>
              <a:rPr lang="en-PH" sz="2000" dirty="0">
                <a:solidFill>
                  <a:srgbClr val="002664"/>
                </a:solidFill>
                <a:latin typeface="Arial"/>
                <a:cs typeface="Arial"/>
              </a:rPr>
              <a:t> 13 14 50 </a:t>
            </a:r>
            <a:endParaRPr lang="en-US" sz="2000" dirty="0">
              <a:solidFill>
                <a:srgbClr val="002664"/>
              </a:solidFill>
              <a:latin typeface="Arial"/>
              <a:cs typeface="Arial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الخدمة مجانية وسرية 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اطلب من موظف الاستقبال حجز مترجم مجاني لك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7621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71905" y="1039611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9668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23650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574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 flipH="1">
            <a:off x="6293237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ماذا تعلمنا اليوم؟</a:t>
            </a:r>
            <a:b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/>
          </p:cNvSpPr>
          <p:nvPr/>
        </p:nvSpPr>
        <p:spPr>
          <a:xfrm flipH="1">
            <a:off x="-89380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صحيح أو خطأ؟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أن تصاب ب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 طريق تقبيل شخص مصاب بفيروس</a:t>
            </a:r>
            <a:b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.hepatitis C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ينتقل 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الآخرين عن طريق مشاركة الطعام.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يمكنك حماية نفسك من الإصابة بفيروس 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 طريق الحصول على التطعيم.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إذا كنت قد وضعت وشم خارج أستراليا ولست متأكداً من أن المعدات المستخدمة كانت نظيفة، يجب عليك إجراء الفحص.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88892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9584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2574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 flipH="1">
            <a:off x="5363648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رسائل مهمة يجب أخذها في الاعتبار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/>
          </p:cNvSpPr>
          <p:nvPr/>
        </p:nvSpPr>
        <p:spPr>
          <a:xfrm flipH="1">
            <a:off x="3703287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Hepatitis C هو عدوى في الكبد يسببها فيروس Hepatitis</a:t>
            </a:r>
            <a:r>
              <a:rPr lang="en-PH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en-US" sz="2000" dirty="0">
              <a:solidFill>
                <a:srgbClr val="002664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ينتقل من الدم إلى الدم عن طريق ملامسة دم مصاب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أن يسبب تلفاً خطيراً في الكبد إذا ترك بدون علاج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كثير من الناس مصابون بالفيروس ولا يعرفون ذلك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يوجد تطعيم ولكن يوجد علاج.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علاج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ar-A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فعال بنسبة 95%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55207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49801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/>
          </p:cNvSpPr>
          <p:nvPr/>
        </p:nvSpPr>
        <p:spPr>
          <a:xfrm flipH="1"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AE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أسئلة؟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366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/>
          </p:cNvSpPr>
          <p:nvPr/>
        </p:nvSpPr>
        <p:spPr>
          <a:xfrm flipH="1">
            <a:off x="5543550" y="2118426"/>
            <a:ext cx="6365734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AE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أعدّه: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خدمة التعددية الثقافية في نيو ساوث ويلز بشأن</a:t>
            </a:r>
            <a:r>
              <a:rPr lang="en-PH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والتهاب الكبد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3500"/>
              </a:lnSpc>
            </a:pPr>
            <a:r>
              <a:rPr lang="en-US" sz="16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  <a:p>
            <a:pPr algn="r" rtl="1">
              <a:lnSpc>
                <a:spcPts val="4500"/>
              </a:lnSpc>
            </a:pP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16035-4C8C-6FC4-F23D-22BAA3B39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56" y="225120"/>
            <a:ext cx="1202043" cy="11873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67682-D24B-16B1-440E-3EF9A8CB6CD1}"/>
              </a:ext>
            </a:extLst>
          </p:cNvPr>
          <p:cNvSpPr txBox="1"/>
          <p:nvPr/>
        </p:nvSpPr>
        <p:spPr>
          <a:xfrm>
            <a:off x="9623834" y="4841014"/>
            <a:ext cx="239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9A2949-4E7C-418A-B238-C08715435FEB}"/>
</file>

<file path=customXml/itemProps2.xml><?xml version="1.0" encoding="utf-8"?>
<ds:datastoreItem xmlns:ds="http://schemas.openxmlformats.org/officeDocument/2006/customXml" ds:itemID="{8E9167C3-08BA-40D4-BF20-FFCF93554744}"/>
</file>

<file path=customXml/itemProps3.xml><?xml version="1.0" encoding="utf-8"?>
<ds:datastoreItem xmlns:ds="http://schemas.openxmlformats.org/officeDocument/2006/customXml" ds:itemID="{2CF8AD78-2524-42D8-89A1-67FD9D902657}"/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1277</Words>
  <Application>Microsoft Office PowerPoint</Application>
  <PresentationFormat>Widescreen</PresentationFormat>
  <Paragraphs>187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Aharoni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لماذا يعتبر  Hepatitis Cمهماً؟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كيف أحمي نفسي من الإصابة ب hepatitis C؟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113</cp:revision>
  <dcterms:created xsi:type="dcterms:W3CDTF">2025-06-03T07:12:24Z</dcterms:created>
  <dcterms:modified xsi:type="dcterms:W3CDTF">2025-09-29T00:41:19Z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2025-09-29T00:40:35Z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d1ed5fdb-3393-4955-bee0-de4de42b6576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