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60" r:id="rId6"/>
    <p:sldId id="280" r:id="rId7"/>
    <p:sldId id="279" r:id="rId8"/>
    <p:sldId id="262" r:id="rId9"/>
    <p:sldId id="263" r:id="rId10"/>
    <p:sldId id="264" r:id="rId11"/>
    <p:sldId id="265" r:id="rId12"/>
    <p:sldId id="281" r:id="rId13"/>
    <p:sldId id="266" r:id="rId14"/>
    <p:sldId id="267" r:id="rId15"/>
    <p:sldId id="268" r:id="rId16"/>
    <p:sldId id="269" r:id="rId17"/>
    <p:sldId id="270" r:id="rId18"/>
    <p:sldId id="282" r:id="rId19"/>
    <p:sldId id="271" r:id="rId20"/>
    <p:sldId id="278" r:id="rId21"/>
    <p:sldId id="272" r:id="rId22"/>
    <p:sldId id="273" r:id="rId23"/>
    <p:sldId id="283" r:id="rId24"/>
    <p:sldId id="276" r:id="rId25"/>
    <p:sldId id="277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64"/>
    <a:srgbClr val="CCF2EA"/>
    <a:srgbClr val="73D3E1"/>
    <a:srgbClr val="00C296"/>
    <a:srgbClr val="BBDFFF"/>
    <a:srgbClr val="7DB1FF"/>
    <a:srgbClr val="FEE7C8"/>
    <a:srgbClr val="FFA969"/>
    <a:srgbClr val="B9A7FA"/>
    <a:srgbClr val="E7E1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02"/>
  </p:normalViewPr>
  <p:slideViewPr>
    <p:cSldViewPr snapToGrid="0">
      <p:cViewPr varScale="1">
        <p:scale>
          <a:sx n="106" d="100"/>
          <a:sy n="106" d="100"/>
        </p:scale>
        <p:origin x="5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ADA6E-3091-CA42-92F6-F9FE90BE6B55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AEB90-4346-384C-90A7-402DE92B5D1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37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372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38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EDB7E-DBF3-E533-5260-6ACB609B4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409C76-DE2C-7A39-F5E0-18511BFFF7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AAFE53-33C2-9BF3-D22D-8CC921ECE4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C56D9E-1B38-9AAA-F35B-6F362E3CE7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4887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420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59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4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D5E62-B160-106B-A19C-1BB8E28FD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302AE0A-A1FF-4EB2-DD5B-235A6FD93B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E32DB9-4F2A-F61D-808D-E38733EEBC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F774BF-34E7-1219-F37C-372B559A37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8912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5696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775C12-6C0A-FFDB-A837-692263696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8C96D-A896-5A30-E7B4-67A9E76E01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29917C-7626-B39E-9C5F-825125E8A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06E63-4FDE-5031-9E76-A0A37DE253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9225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9AEB90-4346-384C-90A7-402DE92B5D12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24894-F36B-CF96-F0CE-8BECE9C9B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B0D58E-37D3-56B8-5C75-4C4F4FE1FF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6D64C-F31C-9B1D-FBC2-56602BA52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81F69-D948-0ECA-3112-A590837B53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65BF7C-1279-EF08-3CD7-1F83AFD5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14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1C7216-E85F-BD11-6647-5E085B0F9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0B1C87-9FEB-CEDE-F1EC-1A34BF53BC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A7E5F-B5BC-0680-DE8F-E4CF5C0B4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63EFA-D00C-DF22-9010-8B7CC557E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FEA91-EBEA-BDE0-9076-8A7686CAD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4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69290-CEA9-08F8-3737-D3C04A26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C4884FD-CE7C-F937-FC06-93717CEDE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6EC521-522B-FB23-8EE5-DF4DCEA38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6FF07E-3801-9426-C340-6EC89212A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A700CE-1C85-16D5-8745-E126F3FF9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0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FD2C3-B5E4-99A9-F347-409141491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058-A46D-8483-986C-03F0959DF7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A9EC91-219F-021D-4D69-8FA3BD9874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8E38D4-609C-77A3-414B-63BD31C9C9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A238C-B9CB-72DC-A2A6-8039B2607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31314-248E-0443-95D4-CC4902282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344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CA4DC-05D3-7D8C-B3C2-B4D4766634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940912-161A-D85B-5D81-852072120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1CEB8D-925D-B04D-519C-28834F687A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EE12FCE-4BF4-8ED2-62A2-4D3934FFAA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A5F27E4-B00A-75C4-CEF6-DDAF1D9F6AC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5B84FA-289B-3E3D-9633-F7A425B09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161926-9184-1ABB-03A6-245C79E51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B03426-C5F3-DCF8-A71C-953F72424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061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3D2CA-FF95-D398-9EFE-09499BBB6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CFD25E-AD4C-2D60-C15E-0A600A267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A318EF-F654-5F20-4B02-D3A3A0B99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AAC471-7CCB-A973-D76B-23BF36CFD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2775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19EED-6A96-A81F-8DFB-69F27FA45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E7487C-17BC-2763-B104-637495770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0D6169-9D24-326A-CC48-E83C8C065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273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9D49A-C340-E61C-7F04-B68E8845E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EC10B-1CE2-21FD-EB0D-741992BC4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6EA11F-0575-E867-64BD-9EC344C28B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17FE73-C346-E3CD-5791-4CE26FA8C9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904375-8C19-C47C-1413-F7FD14786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ECED6-6F84-F9AD-BC22-A721F7421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86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61A9-43C3-A436-6721-3FEAF02C1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00DDF1F-BF89-2B34-6E15-4B28DE66D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6B654-0B84-4F04-FF30-2E061AB59C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56A7FF-6006-CDD1-460A-3EACC8CD3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0D7174-13EC-293F-DF99-2C99E61FDA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FC9CB4-FF9E-F29E-CD17-21BE6924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894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5413F-B0B1-8771-715F-2B0618625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4D9999-643C-51A6-BE9A-5AAB7F6F99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7263F1-61A9-1DC1-478F-1AAF3F2E77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D34B8-103D-443A-7A2E-AD2229A11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5D5DA6-AA4C-7112-12FC-25C6C0809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7858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14F014-A57B-3168-2D84-6EF5D8F5AC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92D29E-5436-7A17-E572-B97A394992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2D1368-F841-FD01-7FCD-2156623C0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BADD84-4596-5137-2BFD-5EE4092100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49CBA-2D5C-B1FC-6253-F1D99DFE9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297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7B694D4-FA4C-7341-E5E8-351B4B1BE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6EE27D-37D8-6D85-1547-BF01CD370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C66AB8-057A-7913-815C-57318027776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ACF943-0B87-AD45-81F6-A7A9F0A44F3F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664F5-0DD8-1F5B-F9BC-5B3B84E758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404F9-C7A0-AA4D-48F9-9B663F11A0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E164D0-F1D5-E746-8C23-B606447DAA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13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emf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emf"/><Relationship Id="rId4" Type="http://schemas.openxmlformats.org/officeDocument/2006/relationships/image" Target="../media/image2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1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7363B0D-B99A-97B2-7AE7-6EDBCE0C42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1B37190-1D85-C943-3663-599332B33E2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6" y="2404997"/>
            <a:ext cx="4595466" cy="183319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88215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46BBB-22E6-0A29-5A1E-A24B6DC2C8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8DB944D-E828-2C48-B6F8-D38A0895619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9351" y="266700"/>
            <a:ext cx="4013200" cy="632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B4AF864-C814-F4BF-DDC8-BE79EC1468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BC83F-9322-A2C4-BAFD-658BBDFFB6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7971B89-04CD-7D96-A866-4271FB662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262307" y="575683"/>
            <a:ext cx="5702300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sao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0DD38B-F403-B808-ADDE-40E1B05FDF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9510" y="2664178"/>
            <a:ext cx="4921957" cy="12643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 gan C quan trọng vì bệnh này có thể khiến gan bị tổn thương trầm trọng và bị ung thư gan nếu không điều trị.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phổ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cộng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</a:t>
            </a:r>
            <a:r>
              <a:rPr lang="en-US" sz="2000" dirty="0">
                <a:solidFill>
                  <a:srgbClr val="002664"/>
                </a:solidFill>
                <a:latin typeface="Public Sans ExtraLight" pitchFamily="2" charset="77"/>
              </a:rPr>
              <a:t>.</a:t>
            </a:r>
            <a:endParaRPr lang="en-US" sz="2000" dirty="0">
              <a:latin typeface="Public Sans ExtraLight" pitchFamily="2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F8DBBCA-F11E-3880-51D7-CCADDC87426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964608" y="4673250"/>
            <a:ext cx="5714248" cy="815580"/>
            <a:chOff x="5964608" y="4117665"/>
            <a:chExt cx="5714248" cy="81558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3AE281DD-075F-06F8-615E-44C8E3E701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964608" y="4117665"/>
              <a:ext cx="5714248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109AFE89-137F-4C43-9D50-1D8ED8CE438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389510" y="4346222"/>
              <a:ext cx="4921957" cy="49671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vi-VN" sz="1600" b="1" dirty="0">
                  <a:solidFill>
                    <a:schemeClr val="bg1"/>
                  </a:solidFill>
                </a:rPr>
                <a:t>Viêm gan B mạn tính có thể ảnh hưởng đến bất kỳ ai</a:t>
              </a:r>
              <a:r>
                <a:rPr lang="en-US" sz="1600" b="1" dirty="0">
                  <a:solidFill>
                    <a:schemeClr val="bg1"/>
                  </a:solidFill>
                  <a:latin typeface="Public Sans Medium"/>
                </a:rPr>
                <a:t>.</a:t>
              </a:r>
              <a:endParaRPr lang="en-US" sz="1600" b="1" dirty="0">
                <a:solidFill>
                  <a:schemeClr val="bg1"/>
                </a:solidFill>
                <a:latin typeface="Public Sans Medium" pitchFamily="2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2421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44FAA27-9F52-3B78-AAEB-AEBCF425BF3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66420" y="3920041"/>
            <a:ext cx="2559050" cy="262255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76696E-F086-6346-83E9-E6FFF45B89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707" y="0"/>
            <a:ext cx="4470400" cy="80391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FC9ADE-EACA-459C-7A5F-216034F842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E0EA01-3286-7A6D-0AC5-B68C19C0D2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568D374E-B7AB-E092-51D6-260C49A82C2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9041" y="1503364"/>
            <a:ext cx="374145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nay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chúng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B4FED3-60EB-7139-58C8-875ACE1B40C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62064" y="1503365"/>
            <a:ext cx="6986240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tập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Quý vị bị viêm gan B như thế nào và có thể bị các triệu chứng nào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Ai nên đi xét nghiệm 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Nơi và cách thức để được xét nghiệm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Phòng ngừa và điều trị viêm gan B 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Quý vị nói với ai và không nói với ai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Nơi để có thêm thông tin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77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BFD1AE-FC5F-B9FB-AC42-D6BB8B7D2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95CA285-C769-F1D6-9CD1-32872BF0741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1653" y="-665838"/>
            <a:ext cx="5949950" cy="2768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4CEF08-521F-DCA5-4102-14B6A25D3E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B183CC-AE5B-EF55-487C-6B06A65125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3" name="Title 5">
            <a:extLst>
              <a:ext uri="{FF2B5EF4-FFF2-40B4-BE49-F238E27FC236}">
                <a16:creationId xmlns:a16="http://schemas.microsoft.com/office/drawing/2014/main" id="{0AB292A3-D680-FD7D-FE5B-0604C9434C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558257"/>
            <a:ext cx="46222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fr-FR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fr-F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gan B là </a:t>
            </a:r>
            <a:r>
              <a:rPr lang="fr-FR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fr-FR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C39C47-912A-71B0-A178-AADA839AEBA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6442" y="2556219"/>
            <a:ext cx="8123754" cy="19868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vi-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Bệnh này có thể là cấp tính (ngắn hạn) hoặc mạn tính (dài hạn)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Viêm gan B mạn tính có thể gây tổn thương gan và ung thư gan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Nhiều người bị viêm gan B mạn tính mà không biết mình bị bệnh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7A342E1-64C0-E15D-B27E-F40A670ADE1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4905" y="1899327"/>
            <a:ext cx="6263516" cy="56213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nghĩa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4E89FB6-A76F-B74E-8EC8-C25EE388745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2918" y="641214"/>
            <a:ext cx="3213100" cy="320675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326E4087-6BD9-9B39-EE59-2B9F3910CA9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63463" y="5155299"/>
            <a:ext cx="8290480" cy="941116"/>
            <a:chOff x="463463" y="5155299"/>
            <a:chExt cx="8290480" cy="941116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98B54AC2-C534-19C5-15D0-1E420A7D44D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3463" y="5155299"/>
              <a:ext cx="8290480" cy="941116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4867080A-821B-2B31-3F3E-DEA8DEBDE64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922065" y="5294718"/>
              <a:ext cx="7365408" cy="5621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/>
              <a:r>
                <a:rPr lang="vi-VN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Ở Úc, hầu hết những người bị viêm gan B mạn tính đều sinh ra ở những quốc gia nơi viêm gan B phổ biến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25504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45E569-98FE-60F8-6992-57E948D60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8FCA2BC-22C5-0D6E-F89A-B6D9182796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1917" y="-677256"/>
            <a:ext cx="4730750" cy="2476500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959BA8EA-E586-0B6B-ECF7-BF3043192A0E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511970" y="2289098"/>
            <a:ext cx="4161637" cy="3475094"/>
            <a:chOff x="7511970" y="2289098"/>
            <a:chExt cx="4161637" cy="3475094"/>
          </a:xfrm>
        </p:grpSpPr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0037DFC9-D5C1-91B8-6DBE-1E646EC37C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ound Same-side Corner of Rectangle 14">
              <a:extLst>
                <a:ext uri="{FF2B5EF4-FFF2-40B4-BE49-F238E27FC236}">
                  <a16:creationId xmlns:a16="http://schemas.microsoft.com/office/drawing/2014/main" id="{A9677C46-5996-E35B-11F6-2C4AF539A5C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51197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Calibri" panose="020F0502020204030204" pitchFamily="34" charset="0"/>
                  <a:cs typeface="Calibri" panose="020F0502020204030204" pitchFamily="34" charset="0"/>
                </a:defRPr>
              </a:pP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MẠN TÍNH (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dài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hạn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CB689157-4E6E-F3EF-19C6-1DA10A6B026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3113590" y="2289098"/>
            <a:ext cx="4161637" cy="3475094"/>
            <a:chOff x="3113590" y="2289098"/>
            <a:chExt cx="4161637" cy="3475094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203F39E-95EC-1CA2-DB25-993B139BD56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0" y="2290127"/>
              <a:ext cx="4161637" cy="3474065"/>
            </a:xfrm>
            <a:prstGeom prst="roundRect">
              <a:avLst>
                <a:gd name="adj" fmla="val 272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ound Same-side Corner of Rectangle 21">
              <a:extLst>
                <a:ext uri="{FF2B5EF4-FFF2-40B4-BE49-F238E27FC236}">
                  <a16:creationId xmlns:a16="http://schemas.microsoft.com/office/drawing/2014/main" id="{EB678294-2FA7-CD9A-7A13-9AE8480102C8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3113591" y="2289098"/>
              <a:ext cx="4161636" cy="662446"/>
            </a:xfrm>
            <a:prstGeom prst="round2SameRect">
              <a:avLst>
                <a:gd name="adj1" fmla="val 10762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>
                  <a:latin typeface="Calibri" panose="020F0502020204030204" pitchFamily="34" charset="0"/>
                  <a:cs typeface="Calibri" panose="020F0502020204030204" pitchFamily="34" charset="0"/>
                </a:defRPr>
              </a:pP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CẤP TÍNH (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ngắn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hạn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D2AA2D-812C-9ACA-98FE-371E935641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4C9328-EC2B-B6F0-1472-5CA3FE4E60C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6D5E8E7D-64A6-A070-AFE8-3996077EA0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673493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xảy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A046AA-4FDE-076F-C33A-E750B6124A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3080867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 gan B cấp tính xảy ra khi một người (thường là người lớn) bị nhiễm vi-rút trong vòng 6 tháng.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C98FE20-0794-4A47-94DF-D96F10F2586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18047" y="4319358"/>
            <a:ext cx="4057180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Một khi đã khỏi bệnh, họ sẽ không thể bị nhiễm vi-rút viêm gan B nữa và không thể lây bệnh người khác.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47C8C5-705B-2916-883B-CA80FE1B842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3080867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</a:rPr>
              <a:t>Viêm gan B mạn tính là khi tình trạng nhiễm trùng kéo dài hơn 6 tháng.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BF45A6BC-4F25-265D-2775-87B4AC2FA3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04852" y="4319358"/>
            <a:ext cx="3761487" cy="108601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latin typeface="Calibri" panose="020F0502020204030204" pitchFamily="34" charset="0"/>
                <a:cs typeface="Calibri" panose="020F0502020204030204" pitchFamily="34" charset="0"/>
              </a:defRPr>
            </a:pPr>
            <a:r>
              <a:rPr lang="vi-VN" sz="2000" dirty="0">
                <a:solidFill>
                  <a:srgbClr val="002664"/>
                </a:solidFill>
              </a:rPr>
              <a:t>Viêm gan B mạn tính có thể khiến gan bị tổn thương (xơ gan) và ung thư gan. </a:t>
            </a:r>
            <a:endParaRPr lang="vi-VN" sz="2000" dirty="0">
              <a:solidFill>
                <a:srgbClr val="002664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8050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29D6CE5-CB42-A73A-E5DC-E689CFF25C5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24227" y="115800"/>
            <a:ext cx="1168400" cy="11684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1F1572-4E5A-7E27-E7F7-C1D8D5F4184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2" y="1066885"/>
            <a:ext cx="774700" cy="7747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EB8EA7-2E16-433F-E188-4A2B3B71592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FC2C355-88A3-C113-61B1-2B75CA6271E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850" y="2720975"/>
            <a:ext cx="11036300" cy="14160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2C3DD33-C705-8164-1398-263EBB769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EEA5-2B29-5392-F1DA-90D27461C7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5" name="Title 5">
            <a:extLst>
              <a:ext uri="{FF2B5EF4-FFF2-40B4-BE49-F238E27FC236}">
                <a16:creationId xmlns:a16="http://schemas.microsoft.com/office/drawing/2014/main" id="{B6F98D39-51FA-92FD-1D2F-7D8976296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9333" y="416691"/>
            <a:ext cx="11589442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vi-VN" sz="3000" b="1" dirty="0">
                <a:solidFill>
                  <a:srgbClr val="002664"/>
                </a:solidFill>
                <a:latin typeface="+mn-lt"/>
              </a:rPr>
              <a:t>Người bị viêm gan B càng trẻ thì </a:t>
            </a:r>
            <a:br>
              <a:rPr lang="vi-VN" sz="3000" b="1" dirty="0">
                <a:solidFill>
                  <a:srgbClr val="002664"/>
                </a:solidFill>
                <a:latin typeface="+mn-lt"/>
                <a:cs typeface="Calibri" panose="020F0502020204030204" pitchFamily="34" charset="0"/>
              </a:rPr>
            </a:br>
            <a:r>
              <a:rPr lang="vi-VN" sz="3000" b="1" dirty="0">
                <a:solidFill>
                  <a:srgbClr val="002664"/>
                </a:solidFill>
                <a:latin typeface="+mn-lt"/>
              </a:rPr>
              <a:t>nguy cơ bị viêm gan B mạn tính khi trưởng thành càng cao</a:t>
            </a:r>
            <a:endParaRPr lang="en-US" sz="3000" b="1" dirty="0">
              <a:solidFill>
                <a:srgbClr val="002664"/>
              </a:solidFill>
              <a:latin typeface="+mn-lt"/>
              <a:cs typeface="Poppins" pitchFamily="2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6B9FB1-ADBC-6CF1-B3A5-6372605EB4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</a:rPr>
              <a:t>90% trẻ sơ </a:t>
            </a:r>
            <a:r>
              <a:rPr lang="vi-VN" sz="2000" dirty="0">
                <a:solidFill>
                  <a:srgbClr val="002664"/>
                </a:solidFill>
              </a:rPr>
              <a:t>sinh bị nhiễm bệnh này sẽ không loại bỏ được vi-rút và sẽ bị viêm gan B mạn tính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421D46-05E4-570B-BA63-281C9F27FCB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95% người lớn </a:t>
            </a: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 nhiễm vi-rút viêm gan B sẽ khỏi bệnh trong vòng 6 tháng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18725A-76BD-865F-04E7-5DBA625D20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77850" y="2096779"/>
            <a:ext cx="11061749" cy="47799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</a:rPr>
              <a:t>Số lượng người mắc bệnh viêm gan B mãn tính khi trưởng thành ước tính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68889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48132B10-9AF6-88A3-53E1-90C42E448FD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88E340C-F6D1-58F2-41B6-AA0D470594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171" y="1947187"/>
            <a:ext cx="11182350" cy="190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94A5A1-4650-3D6F-1037-5C88A23B5A4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9281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mạnh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C7EC27E-8FFF-77DC-9DF8-36619B2C439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2200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B26E61-A387-CD54-DB90-D02608A2AA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5119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8E6E55-AA08-9EBB-14E5-A4BCED351C4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28871" y="4017361"/>
            <a:ext cx="1752978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tổn thương gan (xơ gan)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65151C-3755-AACA-EDFF-ED443E929A0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09579" y="4017361"/>
            <a:ext cx="1649942" cy="77088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500"/>
              </a:spcAft>
              <a:buSzPct val="80000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 thư gan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5">
            <a:extLst>
              <a:ext uri="{FF2B5EF4-FFF2-40B4-BE49-F238E27FC236}">
                <a16:creationId xmlns:a16="http://schemas.microsoft.com/office/drawing/2014/main" id="{BF5CD9E5-C47B-AB05-3105-D9E00E1032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8815" y="438493"/>
            <a:ext cx="6088284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28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 gan B mạn tính ảnh hưởng đến gan của quý vị như thế nào?</a:t>
            </a:r>
            <a:endParaRPr lang="en-US" sz="28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68D87AA9-50E7-3AC7-5662-A70D44FCA0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19C1555A-2DD5-6E11-FC4D-319209A0A4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7</a:t>
            </a:fld>
            <a:endParaRPr lang="en-US" dirty="0">
              <a:solidFill>
                <a:srgbClr val="002664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935391-FB66-3F4C-CA1A-B1AC6BBE87E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92819" y="5230731"/>
            <a:ext cx="10812416" cy="815580"/>
            <a:chOff x="692819" y="5230731"/>
            <a:chExt cx="10812416" cy="815580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E693F33E-8350-6470-6286-3EDE10B0B7A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92819" y="5230731"/>
              <a:ext cx="10812416" cy="815580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04213B1-7074-D239-8B81-31590C92097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45236" y="5424891"/>
              <a:ext cx="10463230" cy="496711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vi-VN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 xét nghiệm ngay bây giờ có thể giúp ngăn ngừa các biến chứng về gan trong tương lai!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3408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69B3D2-C283-D1F7-2726-2E7B21947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C873ED-B243-8860-C201-7470104BC4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6F9BF-BA41-210A-BA6B-40B0D447EEA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87544140-0AC2-871A-248A-0E72910307B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8883" y="727189"/>
            <a:ext cx="4214827" cy="12289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 vị bị viêm gan B như thế nào?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930A6-5464-24A8-CEB4-C261080AC69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81039" y="1172193"/>
            <a:ext cx="6794587" cy="451361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dịch cơ thể (máu, tinh dịch, nước bọt hoặc dịch âm đạo) của người bị viêm gan B xâm nhập vào cơ thể người khác.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 quan hệ tình dục không có biện pháp ngăn ngừa với người bị viêm gan B (cấp tính hoặc mạn tính)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túy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lnSpc>
                <a:spcPct val="125000"/>
              </a:lnSpc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cạo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9034313-A4BF-E08B-7D4B-EA8AC085C84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2477" y="4493342"/>
            <a:ext cx="2178050" cy="2108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EE9B53-EE66-D904-21D0-5BE063BB607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0898" y="4531442"/>
            <a:ext cx="2520950" cy="2032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7B52F4E-33DC-DBE1-BB1A-06CC5F2385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30898" y="4780345"/>
            <a:ext cx="2520950" cy="6181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chemeClr val="bg1"/>
                </a:solidFill>
              </a:rPr>
              <a:t>Kể cả lượng máu quá ít không thể nhìn thấy</a:t>
            </a:r>
            <a:endParaRPr lang="en-US" sz="2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88373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8F8BD7-6F20-C786-3BAE-3A752EC0B5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9B5E76A-B547-4335-6A74-7519BC73DDD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0219" y="-1193010"/>
            <a:ext cx="6108700" cy="80518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643A6C1-9756-77D7-7012-996063835D3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333" y="4475263"/>
            <a:ext cx="7772400" cy="550046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47387C-E4AC-69E8-9BA2-D251622B7C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284ECE-61FF-9165-8AAB-E87A916F20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698983F-19F2-1CCD-A0FB-C019122959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4"/>
            <a:ext cx="6619093" cy="113082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+mn-lt"/>
              </a:rPr>
              <a:t>Quý vị bị viêm gan B mạn tính như thế nào?</a:t>
            </a:r>
            <a:endParaRPr lang="en-US" sz="4000" b="1" dirty="0">
              <a:solidFill>
                <a:srgbClr val="002664"/>
              </a:solidFill>
              <a:latin typeface="+mn-lt"/>
              <a:cs typeface="Poppins" pitchFamily="2" charset="7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C2DFFE-E1E3-46B4-DC45-C1D695F9BE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3" y="4994723"/>
            <a:ext cx="3380098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90% trẻ sơ </a:t>
            </a: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 bị nhiễm bệnh sẽ không loại bỏ được vi-rút và sẽ bị viêm gan B mạn tính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3950C08-24E1-879A-CEBE-7E4DB46246C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4994723"/>
            <a:ext cx="3225094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</a:rPr>
              <a:t>95% người lớn </a:t>
            </a:r>
            <a:r>
              <a:rPr lang="vi-VN" sz="2000" dirty="0">
                <a:solidFill>
                  <a:srgbClr val="002664"/>
                </a:solidFill>
              </a:rPr>
              <a:t>bị nhiễm vi-rút viêm gan B sẽ khỏi bệnh trong vòng 6 tháng</a:t>
            </a:r>
            <a:endParaRPr lang="en-US" sz="2000" dirty="0">
              <a:solidFill>
                <a:srgbClr val="002664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DDAE4C9-43AA-2DEC-8251-0AFFEB83785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293" y="2280391"/>
            <a:ext cx="7772400" cy="193514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63DE9D2A-BCC4-F90B-8455-3633FA3DE05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56772" y="2338636"/>
            <a:ext cx="3350983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 người mẹ bị viêm gan B (cấp tính hoặc mạn tính) lây truyền cho đứa con khi sinh ra nếu đứa con không được tiêm vắc-xin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EC30F05-F905-BE57-3B03-3592D9A8DA4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414505" y="2338636"/>
            <a:ext cx="2917110" cy="144658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đứa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truyền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đứa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qua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vết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cắt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băng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6924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161BDF-7950-0F11-B435-05B28DCE7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F738EB07-C608-2FBD-E752-CF4C081A6AB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6382" y="-674683"/>
            <a:ext cx="5861050" cy="21526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066ABE-40D1-2D32-C83F-5BB6D7B47F1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E1AE2B-EE40-5DA4-545D-70B477DB97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7DA4E2EF-DA5C-CD3B-BFEF-1888A2C6E2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57293" y="329255"/>
            <a:ext cx="6619093" cy="6275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từ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99AE18-3FBB-FCB0-426B-94BCBEC8BA7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29905" y="3243332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 hoặc hắt hơi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B80F63-B521-1D83-5D37-CA7433FB0F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77761" y="3243332"/>
            <a:ext cx="2295311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Ôm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nắm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65F00E-94A9-801B-DDAA-434DBC69D7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250985" y="3243332"/>
            <a:ext cx="2425028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Muỗi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côn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đốt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34C9141-014B-09DC-4AE7-A7A731F9AD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07940" y="5784497"/>
            <a:ext cx="367722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</a:rPr>
              <a:t>Ăn chung thức ăn, sử dụng chung vật dụng ăn uống và ly uống nước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2B6838-FA17-8AE6-52D7-7E58D23FF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85164" y="5784497"/>
            <a:ext cx="2480506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tắm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CCFF609-0556-E487-2F00-62ACA96D39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362577" y="5784497"/>
            <a:ext cx="2201844" cy="63448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Hồ bơi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862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90B73A-45B7-C0B0-9A72-3AABFED8D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C24AF460-EBEB-8BFD-E67A-E2EDE174B0CB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605249"/>
            <a:ext cx="6877999" cy="2631865"/>
            <a:chOff x="4881879" y="605249"/>
            <a:chExt cx="6877999" cy="2631865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9EB27959-063E-A5DF-68AF-DE4C4B88114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605249"/>
              <a:ext cx="6877999" cy="2631865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ound Same-side Corner of Rectangle 10">
              <a:extLst>
                <a:ext uri="{FF2B5EF4-FFF2-40B4-BE49-F238E27FC236}">
                  <a16:creationId xmlns:a16="http://schemas.microsoft.com/office/drawing/2014/main" id="{0D6C4139-AEAB-B607-47AD-C2437AA8C43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926082" y="1561046"/>
              <a:ext cx="2631865" cy="720271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cấp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17A3C1F-2C75-45BF-CFEA-FCA1FF82FF5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881879" y="3406323"/>
            <a:ext cx="6877999" cy="3012657"/>
            <a:chOff x="4881879" y="3406323"/>
            <a:chExt cx="6877999" cy="301265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585495BB-F727-BA2D-B86C-2C58586C0400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881879" y="3406323"/>
              <a:ext cx="6877999" cy="3012657"/>
            </a:xfrm>
            <a:prstGeom prst="roundRect">
              <a:avLst>
                <a:gd name="adj" fmla="val 343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ound Same-side Corner of Rectangle 13">
              <a:extLst>
                <a:ext uri="{FF2B5EF4-FFF2-40B4-BE49-F238E27FC236}">
                  <a16:creationId xmlns:a16="http://schemas.microsoft.com/office/drawing/2014/main" id="{7E81545C-0CD4-0030-9A41-DDEE473DE63D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 rot="16200000">
              <a:off x="3735685" y="4552517"/>
              <a:ext cx="3012657" cy="720270"/>
            </a:xfrm>
            <a:prstGeom prst="round2SameRect">
              <a:avLst>
                <a:gd name="adj1" fmla="val 7297"/>
                <a:gd name="adj2" fmla="val 0"/>
              </a:avLst>
            </a:prstGeom>
            <a:solidFill>
              <a:srgbClr val="00C2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mạn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tính</a:t>
              </a:r>
              <a:endParaRPr lang="en-US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BFFD1D7-55DE-C599-4D6B-572A34A6E4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D2925-C0D9-BC88-EA3B-71C0A0272D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14142524-A5BE-BAB2-FF12-8771A76EABD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455651"/>
            <a:ext cx="397084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triệu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chứng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768F29-9413-00F6-7CEC-65BDE24B4F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897925"/>
            <a:ext cx="5509548" cy="168116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bụng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Nước tiểu sẫm màu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Mệt mỏi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Buồn nôn, nôn ói hoặc chán ăn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Phân nhạt màu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Vàng da và vàng mắt (vàng da)</a:t>
            </a:r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A4E8168-AB7C-B684-5E51-87D504CD1A6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26239" y="3748880"/>
            <a:ext cx="5509548" cy="258549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Đau bụng ở bên phải cơ thể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Đau nhức, nhức mỏi và sốt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Lo lắng hoặc trầm cảm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Bệnh tiểu đường 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Buồn nôn, nôn ói hoặc chán ăn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Phát ban da hoặc ngứa da</a:t>
            </a:r>
            <a:endParaRPr lang="en-PH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dirty="0">
                <a:solidFill>
                  <a:srgbClr val="002664"/>
                </a:solidFill>
              </a:rPr>
              <a:t>Vàng da và vàng mắt (vàng da)</a:t>
            </a:r>
            <a:endParaRPr lang="en-US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3445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3C70C7-0A2D-EF23-B139-B2A8CAA32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962BC02-6358-F857-32CF-973AA3AB463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7848" y="2233914"/>
            <a:ext cx="5511800" cy="5486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21CDE1-2FFE-9CAC-50A6-7E0C471840F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CD00AE-3995-87DA-E555-017D7B11111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DB035949-A3B8-ACDC-E9F9-C70165E45EA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43330" y="544325"/>
            <a:ext cx="11520721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duy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28B2906-0C1F-8385-8D2C-70E2591E571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6590415" y="2755900"/>
            <a:ext cx="1670050" cy="1346200"/>
            <a:chOff x="6590415" y="2755900"/>
            <a:chExt cx="1670050" cy="13462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C063B505-6269-E485-1FC0-FBC95B48499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590415" y="2755900"/>
              <a:ext cx="1670050" cy="1346200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69FDAA7-4531-F762-C78F-E76FAFE9C1FB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701259" y="2961297"/>
              <a:ext cx="1448362" cy="6181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500"/>
                </a:spcAft>
                <a:buClr>
                  <a:srgbClr val="00C296"/>
                </a:buClr>
                <a:buSzPct val="120000"/>
              </a:pP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Xét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nghiệm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này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nhanh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chóng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dễ</a:t>
              </a:r>
              <a:r>
                <a:rPr lang="en-AU" sz="1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2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dàng</a:t>
              </a:r>
              <a:endParaRPr lang="en-US" sz="1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55020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395F09-ABC7-ADF1-BF17-23A874FB1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D8BBDF3-4D2F-13D1-E85D-D4FE5B55124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79264" y="318375"/>
            <a:ext cx="2406650" cy="58928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BFDF2C-B103-9044-2011-F87C836AFB5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2E1897-A223-281D-124C-2A9E32F1F8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0" name="Title 5">
            <a:extLst>
              <a:ext uri="{FF2B5EF4-FFF2-40B4-BE49-F238E27FC236}">
                <a16:creationId xmlns:a16="http://schemas.microsoft.com/office/drawing/2014/main" id="{7527E5AC-E5E9-F396-105A-476126EB784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6" y="455651"/>
            <a:ext cx="3330316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C98AB04-856D-8742-AD74-CEC6AFD553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57" y="1688781"/>
            <a:ext cx="3192276" cy="14833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500"/>
              </a:spcAft>
              <a:buClr>
                <a:srgbClr val="00C296"/>
              </a:buClr>
              <a:buSzPct val="12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loại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phát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B,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dễ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thực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hiện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7F03500-66D2-EDA0-75B9-CF74A6DB4A5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1105845"/>
            <a:ext cx="6428420" cy="265592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Bị viêm gan B mạn tính và cần được chăm sóc và điều trị</a:t>
            </a:r>
            <a:endParaRPr lang="en-US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lại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vắc-xin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720FF7-AC7F-1F01-304F-601041A265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50781" y="4409954"/>
            <a:ext cx="6428420" cy="225706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(GP)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</a:t>
            </a: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Kế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hoạch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Gia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Australia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7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0E1F1-0265-C382-8734-98EFA03C4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24C4CE46-F254-3F82-DD5C-5A4A81906C6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586" y="-734295"/>
            <a:ext cx="5581650" cy="18859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D6F80F0-7C35-FEAC-404C-A6CC0A2934E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3837" y="2842342"/>
            <a:ext cx="3200400" cy="7518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64E8F2-F912-0A28-8C78-A6730413E8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F12BE0A-2C68-FCAD-2BCE-EB4A0A26A45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3BD10864-AE59-B38A-60CD-ABCE88A49BC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51349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22C4BE-7638-1D25-1D70-CE07436495D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cũng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Có người thân trong gia đình bị viêm gan B</a:t>
            </a:r>
            <a:endParaRPr lang="en-US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Sống chung với người bị viêm gan B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Đã quan hệ tình dục mà không dùng bao cao su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Đã từng thực hiện các thủ thuật y khoa, nha khoa hoặc thẩm mỹ ở nước ngoài mà thiết bị đã sử dụng không sạch sẽ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Quý vị bị viêm gan C hoặc HIV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Quý vị đã tiêm chích ma túy hoặc steroid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0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Đã truyền máu ở nước ngoài hoặc trước năm 1990 tại Úc</a:t>
            </a:r>
            <a:r>
              <a:rPr lang="en-PH" sz="2000" dirty="0">
                <a:solidFill>
                  <a:srgbClr val="002664"/>
                </a:solidFill>
              </a:rPr>
              <a:t>.</a:t>
            </a:r>
            <a:endParaRPr lang="en-US" sz="2000" dirty="0">
              <a:solidFill>
                <a:srgbClr val="002664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E540D2-565C-EDF1-11A1-8C410A20493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0534" y="1083795"/>
            <a:ext cx="4292600" cy="21526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E4C5CA7-6B5D-E7A7-01A2-C1DB9056C5C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631171" y="1374804"/>
            <a:ext cx="3797625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quốc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phổ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biến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xét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7664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E11D2-5FBA-BE3B-D8EE-8069A069C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E64253D7-81F8-E97C-19FF-A8890867079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373" y="0"/>
            <a:ext cx="4438650" cy="8039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3AA0EF0-3B6D-1073-1595-A8A38268BED9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934901" y="5359078"/>
            <a:ext cx="6130496" cy="918159"/>
            <a:chOff x="4934901" y="5359078"/>
            <a:chExt cx="6130496" cy="918159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E0AF06D0-968B-7A60-9B39-EEEE90604462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65538" y="5359078"/>
              <a:ext cx="6099859" cy="91815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8557633-57AD-BC29-0EEE-F2A2ABBFED7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934901" y="5437426"/>
              <a:ext cx="4625787" cy="74345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sẽ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cho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biết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liệu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có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phải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tiếp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tục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điều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trị</a:t>
              </a:r>
              <a:r>
                <a:rPr lang="en-AU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hay </a:t>
              </a:r>
              <a:r>
                <a:rPr lang="en-AU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endPara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C466DD-0601-B84E-33E7-7670B1B027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24071D-298C-8A13-3178-379F8A7433C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15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1" name="Title 5">
            <a:extLst>
              <a:ext uri="{FF2B5EF4-FFF2-40B4-BE49-F238E27FC236}">
                <a16:creationId xmlns:a16="http://schemas.microsoft.com/office/drawing/2014/main" id="{2260AC0C-1B3B-D917-F069-EBF253B4FB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35926" y="580763"/>
            <a:ext cx="3615213" cy="1300388"/>
          </a:xfrm>
        </p:spPr>
        <p:txBody>
          <a:bodyPr anchor="t">
            <a:noAutofit/>
          </a:bodyPr>
          <a:lstStyle/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mạn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tính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3B13E29-9129-7085-3081-3BC620825D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1230956"/>
            <a:ext cx="5968451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dirty="0">
                <a:solidFill>
                  <a:srgbClr val="002664"/>
                </a:solidFill>
                <a:cs typeface="Calibri" panose="020F0502020204030204" pitchFamily="34" charset="0"/>
              </a:rPr>
              <a:t>Nếu bị viêm gan B mạn tính, quý vị cần đi khám bác sĩ thường xuyên (mỗi 6-12 tháng) để xét nghiệm sức khỏe gan, vì tổn thương gan có thể xảy ra bất cứ lúc nào.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4323C0-81B7-15F9-9062-652D7C55168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184401" y="3295017"/>
            <a:ext cx="2878010" cy="130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 trị có thể làm giảm tổn thương gan và giảm nguy cơ bị ung thư gan.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14389CD-1342-04C0-0581-2CC6EB0E45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5071" y="2531345"/>
            <a:ext cx="2743200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157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0D06A7-A1F1-1489-7C11-D72BEC4536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F5A0BF-95F8-FD6B-FCD1-28689C8E31D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5CEFE8-6137-6FC7-C32C-1E964A310D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16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591AE4BD-B20E-0B26-16A1-B2A67D003D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709426"/>
            <a:ext cx="6963735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thế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tôi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36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36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B?</a:t>
            </a:r>
            <a:endParaRPr lang="en-US" sz="36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F45C95-4EFD-27AA-6BEB-9908C2B1BBF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3" y="2160120"/>
            <a:ext cx="7936009" cy="28122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vắc-xin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tốt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nhất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vệ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Ở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vắc-xin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phòng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trẻ sơ sinh</a:t>
            </a:r>
            <a:endParaRPr lang="en-US" sz="2000" dirty="0">
              <a:solidFill>
                <a:srgbClr val="002664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trẻ em và thanh thiếu niên</a:t>
            </a:r>
            <a:endParaRPr lang="en-PH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 đình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tiếp xúc gần gũi với người bị viêm </a:t>
            </a:r>
            <a:r>
              <a:rPr lang="en-PH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</a:t>
            </a: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 B.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0F07DAF-DB87-13FB-EF4F-659A3A51D7B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20861" y="5260902"/>
            <a:ext cx="5914663" cy="933972"/>
            <a:chOff x="520861" y="5260902"/>
            <a:chExt cx="5914663" cy="933972"/>
          </a:xfrm>
        </p:grpSpPr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DE6AB0EE-70A0-28DB-2724-4E7CDA451EC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260902"/>
              <a:ext cx="5914663" cy="933972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F1BF5D8-A755-227A-94E4-C821AD7F5BB3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20861" y="5353161"/>
              <a:ext cx="5914663" cy="795413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 algn="ctr">
                <a:spcAft>
                  <a:spcPts val="1500"/>
                </a:spcAft>
                <a:buClr>
                  <a:srgbClr val="00C296"/>
                </a:buClr>
                <a:buSzPct val="120000"/>
              </a:pP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Hãy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hỏi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về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tiêm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vắc-xin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ngừa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4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</a:t>
              </a:r>
              <a:endParaRPr lang="en-US" sz="24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365EAE8-C2AF-C11C-AC92-E1D1B2F95886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8571442" y="1210795"/>
            <a:ext cx="2755900" cy="1898650"/>
            <a:chOff x="8571442" y="1210795"/>
            <a:chExt cx="2755900" cy="1898650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BD05CC7-394A-A6A9-A35B-58DA3DEDC06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571442" y="1210795"/>
              <a:ext cx="2755900" cy="1898650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1BDEB97-D20B-F680-6927-D39C9D4DE9E8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8679070" y="1490407"/>
              <a:ext cx="249434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32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TIÊM VẮC XIN</a:t>
              </a:r>
              <a:endParaRPr lang="en-US" sz="3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30330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348B4F-256A-D041-A554-C5D2081B7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19A84440-8151-93CF-BE35-F1D3FFD0A2D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9488" y="-1002494"/>
            <a:ext cx="5372100" cy="25146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FF9EF-9E2E-6483-77F3-3EC945FA28C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F9BDE-FF0D-3770-27C1-587B0912DF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17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9" name="Title 5">
            <a:extLst>
              <a:ext uri="{FF2B5EF4-FFF2-40B4-BE49-F238E27FC236}">
                <a16:creationId xmlns:a16="http://schemas.microsoft.com/office/drawing/2014/main" id="{D19C4450-DEEB-39F7-10F6-4F9D138AC7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442993"/>
            <a:ext cx="6540594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ngăn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chặn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lây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D6206A-7B15-0936-3F8C-6056FEAB9C3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6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Tránh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tiếp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xúc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cạo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râu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chải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đánh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răng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vật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C18E42F-F0C7-566A-68E5-967B30CDB7E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244769" y="4425569"/>
            <a:ext cx="2696902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xăm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xỏ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khuyên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tộc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khác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890212C-BAFE-E241-3E86-4EAC007C4D3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19777" y="4425569"/>
            <a:ext cx="2411393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dirty="0">
                <a:solidFill>
                  <a:srgbClr val="002664"/>
                </a:solidFill>
              </a:rPr>
              <a:t>Luôn sử dụng bao cao su và chất bôi trơn khi quan hệ tình dục</a:t>
            </a:r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B667A1-30A9-242A-BAA7-1CB0CDF38CA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4425569"/>
            <a:ext cx="2361235" cy="13003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bất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cụ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nào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tiêm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chích</a:t>
            </a:r>
            <a:r>
              <a:rPr lang="en-AU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 </a:t>
            </a:r>
            <a:r>
              <a:rPr lang="en-AU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túy</a:t>
            </a:r>
            <a:endParaRPr lang="en-US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49700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2891AB-E3EB-57CD-18EC-13BF18D48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A7BFEE-9D03-46DD-1C05-7EC3400D921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CBED7-D438-365F-0C62-0A1F812FE5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18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9" name="Title 5">
            <a:extLst>
              <a:ext uri="{FF2B5EF4-FFF2-40B4-BE49-F238E27FC236}">
                <a16:creationId xmlns:a16="http://schemas.microsoft.com/office/drawing/2014/main" id="{9E241E69-28DF-5B79-224F-0F30677160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31366" y="1006891"/>
            <a:ext cx="4250104" cy="202691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Hiểu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vấn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đề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kỳ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xoay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BECDB82-057B-6782-995E-BCDDD9DB41A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484553" y="1013905"/>
            <a:ext cx="6233314" cy="20886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</a:rPr>
              <a:t>Nhiều người bị viêm gan siêu vi lâu dài bị ảnh hưởng bởi vấn đề kỳ thị liên quan đến viêm gan B vì:</a:t>
            </a:r>
            <a:endParaRPr lang="en-US" sz="2000" b="1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định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Hành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4F0421A-5430-D29D-99FE-018D4D53C9E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5001707"/>
            <a:ext cx="5905936" cy="1062579"/>
            <a:chOff x="5484554" y="5001707"/>
            <a:chExt cx="5905936" cy="1062579"/>
          </a:xfrm>
        </p:grpSpPr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2DB434CF-6387-06F5-205C-B45748E3842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001707"/>
              <a:ext cx="5905936" cy="1062579"/>
            </a:xfrm>
            <a:prstGeom prst="roundRect">
              <a:avLst>
                <a:gd name="adj" fmla="val 8275"/>
              </a:avLst>
            </a:prstGeom>
            <a:solidFill>
              <a:srgbClr val="0026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6B2A4EF-3F74-45BF-FE8C-2B52B353729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5179054"/>
              <a:ext cx="5905936" cy="707886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Vấn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đề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kỳ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thị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tạo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ra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rào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cản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đối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với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việc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chăm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sóc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sức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khỏe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hỗ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trợ</a:t>
              </a:r>
              <a:r>
                <a:rPr lang="en-AU" sz="20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C2FEFCE-2ADD-5C19-E7F8-61964E19D73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5484554" y="3428999"/>
            <a:ext cx="5905936" cy="1395361"/>
            <a:chOff x="5484554" y="3428999"/>
            <a:chExt cx="5905936" cy="1395361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169D1915-09C0-4A8F-35C0-999553285FA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428999"/>
              <a:ext cx="5905936" cy="1395361"/>
            </a:xfrm>
            <a:prstGeom prst="roundRect">
              <a:avLst>
                <a:gd name="adj" fmla="val 8275"/>
              </a:avLst>
            </a:prstGeom>
            <a:solidFill>
              <a:srgbClr val="73D3E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1E6C01B-EB05-C2AA-6944-2A810B6B7295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484554" y="3593480"/>
              <a:ext cx="5905936" cy="1200329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algn="ctr"/>
              <a:r>
                <a:rPr lang="vi-VN" sz="24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Những giả định này có thể ảnh hưởng đến ý muốn tiết lộ tình trạng họ bị viêm gan B.</a:t>
              </a:r>
              <a:endParaRPr lang="en-US" sz="24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7015E9B8-ED6C-4C48-DA89-5659BF0A367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99965" y="225841"/>
            <a:ext cx="781050" cy="78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66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6A01B-F389-0F33-CF22-563777E56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29940E-628B-79A3-3047-F4E6BC31C8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817" y="11575"/>
            <a:ext cx="6800850" cy="79883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84E799-8745-B76A-D81E-472ACD1F32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56A1F-3802-D9F0-DCDF-321ADD2279D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19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12" name="Title 5">
            <a:extLst>
              <a:ext uri="{FF2B5EF4-FFF2-40B4-BE49-F238E27FC236}">
                <a16:creationId xmlns:a16="http://schemas.microsoft.com/office/drawing/2014/main" id="{CFCDAA82-47A3-0667-187F-283CD176EF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570314"/>
            <a:ext cx="6184792" cy="6181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nên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ai</a:t>
            </a:r>
          </a:p>
          <a:p>
            <a:pPr>
              <a:lnSpc>
                <a:spcPts val="4200"/>
              </a:lnSpc>
            </a:pPr>
            <a:endParaRPr lang="en-US" sz="32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EF83EA-D37E-622F-3FCA-4307FB30911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8940" y="1504150"/>
            <a:ext cx="6233314" cy="19146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endParaRPr lang="en-US" sz="2000" b="1" dirty="0">
              <a:solidFill>
                <a:srgbClr val="002664"/>
              </a:solidFill>
              <a:latin typeface="Public Sans Medium" pitchFamily="2" charset="77"/>
            </a:endParaRPr>
          </a:p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 luật, quý vị phải thông báo trong những trường hợp dưới đây: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máu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Khi hiến tặng nội tạng và tinh trùng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Khi quý vị nộp đơn mua bảo hiểm sức khỏe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Nếu quý vị gia nhập Lực lượng Quốc phòng Úc 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Khi quý vị nộp đơn xin thị thực để sống ở Úc</a:t>
            </a:r>
            <a:endParaRPr lang="en-PH" sz="2000" dirty="0">
              <a:solidFill>
                <a:srgbClr val="002664"/>
              </a:solidFill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Nếu quý vị là nhân viên chăm sóc sức khỏe </a:t>
            </a:r>
            <a:r>
              <a:rPr lang="en-PH" sz="2000" dirty="0">
                <a:solidFill>
                  <a:srgbClr val="002664"/>
                </a:solidFill>
              </a:rPr>
              <a:t>    </a:t>
            </a:r>
            <a:r>
              <a:rPr lang="vi-VN" sz="2000" dirty="0">
                <a:solidFill>
                  <a:srgbClr val="002664"/>
                </a:solidFill>
              </a:rPr>
              <a:t>thực hiện các thủ thuật y khoa</a:t>
            </a:r>
            <a:endParaRPr lang="en-US" sz="2000" dirty="0">
              <a:solidFill>
                <a:srgbClr val="002664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B8360B5-BFF5-BC56-3714-9561C507650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12185" y="1504150"/>
            <a:ext cx="3986304" cy="19146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phải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báo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 chủ nơi quý vị đang làm việc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đồng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nghiệp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học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endParaRPr lang="en-AU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tế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882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8A59ACE-D55B-D8B6-8579-661372AA6E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F66B6B4-431F-8A36-4D62-4F24F49B3B6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E8DAD6-4A02-1AB4-14E0-CDE2D51DEBA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20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98B74DD4-2311-EEC3-8470-5BE4A264C2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118" y="513139"/>
            <a:ext cx="3592063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Nhờ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đỡ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ở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đâu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E2CD0F-3365-FA69-6520-D54FF79C1664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1568449"/>
            <a:ext cx="6850344" cy="958952"/>
            <a:chOff x="4423398" y="1568449"/>
            <a:chExt cx="6850344" cy="958952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326EACC-DB4E-D43C-ADFF-3CBD0FA5E07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1568449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4C019CC-DAB9-D10E-EC32-2553438971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1697627"/>
              <a:ext cx="6629858" cy="718195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Liver clinics and specialists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chuyên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1800 803 990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www.hep.org.au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01D3A13-A7E1-CD92-E4EC-CDC606F288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2780123"/>
            <a:ext cx="6850344" cy="958952"/>
            <a:chOff x="4423398" y="2780123"/>
            <a:chExt cx="6850344" cy="958952"/>
          </a:xfrm>
        </p:grpSpPr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610942C3-BA14-674F-B789-86D3E4B20087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2780123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B5F10B8-ECFE-D676-7B86-9D54A5373CAC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2916821"/>
              <a:ext cx="6629858" cy="819916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Sexual health clinics -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Phòng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khám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sức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khỏe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tình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          </a:t>
              </a:r>
              <a:r>
                <a:rPr lang="en-AU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dục</a:t>
              </a:r>
              <a:r>
                <a:rPr lang="en-AU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 </a:t>
              </a:r>
              <a:r>
                <a:rPr lang="en-US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1800 451 624 </a:t>
              </a:r>
              <a:r>
                <a:rPr lang="en-US" sz="1600" dirty="0">
                  <a:solidFill>
                    <a:srgbClr val="002664"/>
                  </a:solidFill>
                  <a:latin typeface="Public Sans ExtraLight" pitchFamily="2" charset="77"/>
                </a:rPr>
                <a:t>www.health.nsw.gov.au/sexualhealth</a:t>
              </a:r>
              <a:endParaRPr lang="en-US" sz="1600" dirty="0">
                <a:latin typeface="Public Sans ExtraLight" pitchFamily="2" charset="77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C7D2A05-55C6-09BE-81D8-E4C2101B382A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3991797"/>
            <a:ext cx="6850344" cy="1100869"/>
            <a:chOff x="4423398" y="3991797"/>
            <a:chExt cx="6850344" cy="1100869"/>
          </a:xfrm>
        </p:grpSpPr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DEE56CA5-68E0-C682-2BB7-98A4BF27C129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3991797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EDB00FC-0239-9D61-01A7-E70BDD148FBA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4148735"/>
              <a:ext cx="6629858" cy="94393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Multicultural HIV and Hepatitis Service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Dịch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vụ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HIV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và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đa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văn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hóa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dirty="0">
                  <a:solidFill>
                    <a:srgbClr val="002664"/>
                  </a:solidFill>
                  <a:latin typeface="Public Sans ExtraLight"/>
                </a:rPr>
                <a:t>www.mhahs.org.au</a:t>
              </a:r>
              <a:endParaRPr lang="en-US" dirty="0">
                <a:latin typeface="Public Sans ExtraLight"/>
              </a:endParaRP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C28F44E-79E8-A49D-2844-4AF5241D43C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665338"/>
            <a:ext cx="6850344" cy="718195"/>
            <a:chOff x="4423398" y="665338"/>
            <a:chExt cx="6850344" cy="71819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D058B2E-7AD3-1649-C62E-5CF364083311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665338"/>
              <a:ext cx="6850343" cy="718195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70FA83-D722-A0E2-2AD3-0514EF10014D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844660"/>
              <a:ext cx="6629858" cy="49871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Bác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sĩ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của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quý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vị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hoặc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GP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9E3C861-77DF-90BC-C4A5-53A732647A1F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4423398" y="5203471"/>
            <a:ext cx="6850344" cy="958952"/>
            <a:chOff x="4423398" y="5203471"/>
            <a:chExt cx="6850344" cy="958952"/>
          </a:xfrm>
        </p:grpSpPr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6E80B3D0-3A02-40F9-1A10-78B843157CD6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423398" y="5203471"/>
              <a:ext cx="6850343" cy="958952"/>
            </a:xfrm>
            <a:prstGeom prst="roundRect">
              <a:avLst>
                <a:gd name="adj" fmla="val 827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132F92-394E-A5CC-27E9-02CE57CE8D5F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4643884" y="5334070"/>
              <a:ext cx="6629858" cy="79579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spcAft>
                  <a:spcPts val="100"/>
                </a:spcAft>
                <a:buClr>
                  <a:srgbClr val="00C296"/>
                </a:buClr>
                <a:buSzPct val="120000"/>
              </a:pP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Hepatitis NSW -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Viêm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gan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2000" b="1" dirty="0" err="1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Úc</a:t>
              </a:r>
              <a:r>
                <a:rPr lang="en-AU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-</a:t>
              </a:r>
              <a:r>
                <a:rPr lang="en-US" sz="2000" b="1" dirty="0">
                  <a:solidFill>
                    <a:srgbClr val="002664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1800 803 990</a:t>
              </a:r>
              <a:br>
                <a:rPr lang="en-US" sz="2000" b="1" dirty="0">
                  <a:solidFill>
                    <a:srgbClr val="002664"/>
                  </a:solidFill>
                  <a:latin typeface="Public Sans Medium" pitchFamily="2" charset="77"/>
                </a:rPr>
              </a:br>
              <a:r>
                <a:rPr lang="en-US" dirty="0">
                  <a:solidFill>
                    <a:srgbClr val="002664"/>
                  </a:solidFill>
                  <a:latin typeface="Public Sans ExtraLight" pitchFamily="2" charset="77"/>
                </a:rPr>
                <a:t>www.hep.org.au</a:t>
              </a:r>
              <a:endParaRPr lang="en-US" dirty="0">
                <a:latin typeface="Public Sans ExtraLight" pitchFamily="2" charset="77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94FEC8B-4415-7A9E-43F4-CDD9E14CE1D8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10475822" y="2627709"/>
            <a:ext cx="1477896" cy="1098550"/>
            <a:chOff x="10494345" y="1961249"/>
            <a:chExt cx="1477896" cy="1098550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D9A06CE-DE70-D922-6F78-53798B4CD4A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94345" y="1961249"/>
              <a:ext cx="1477896" cy="1098550"/>
            </a:xfrm>
            <a:prstGeom prst="rect">
              <a:avLst/>
            </a:prstGeom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B4B9927-1B51-6BAB-55D9-F2FD86035DE7}"/>
                </a:ext>
              </a:extLst>
            </p:cNvPr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0494345" y="2155954"/>
              <a:ext cx="147789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Không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AU" sz="14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cần</a:t>
              </a:r>
              <a:r>
                <a:rPr lang="en-AU" sz="14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Medicare</a:t>
              </a:r>
              <a:endPara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90138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13C0BB-3321-1692-EBD2-884E0E692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DC492AE-F1D0-DD58-128F-2AF7900A4BD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9507" y="1820196"/>
            <a:ext cx="6400800" cy="56832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310985-392D-129B-8ED6-E507FD209A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22" name="Slide Number Placeholder 3">
            <a:extLst>
              <a:ext uri="{FF2B5EF4-FFF2-40B4-BE49-F238E27FC236}">
                <a16:creationId xmlns:a16="http://schemas.microsoft.com/office/drawing/2014/main" id="{2844BD39-5F6B-E27F-D321-88657CD099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49427" y="641898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pPr/>
              <a:t>21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3" name="Title 5">
            <a:extLst>
              <a:ext uri="{FF2B5EF4-FFF2-40B4-BE49-F238E27FC236}">
                <a16:creationId xmlns:a16="http://schemas.microsoft.com/office/drawing/2014/main" id="{7E2D0E56-559F-C088-46C5-FD7AFFC045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7" y="1036956"/>
            <a:ext cx="6184792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giúp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CE10E8D-978F-3CF4-40FF-5520937E620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2366" y="2775147"/>
            <a:ext cx="8071465" cy="188667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>
              <a:spcAft>
                <a:spcPts val="20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Nếu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hỗ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trợ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để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chuyện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bác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sĩ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hoặc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cấp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chăm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sóc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sức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khỏe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bằng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ngôn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ngữ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mình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Gọi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đến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(TIS)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số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13 14 50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này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bảo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mật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spcAft>
                <a:spcPts val="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Yêu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tân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đặt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hẹn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miễn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phí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52FF6C-11D6-363E-C975-4953838135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1583" y="402662"/>
            <a:ext cx="3448050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9121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A60D61-5C58-FBBE-A430-51713F540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5C6A899-CDAE-EED4-DF6F-E528F4AF5AF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0423" y="-689988"/>
            <a:ext cx="3295650" cy="715645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4D7BD-E76C-70DD-EBC3-03932337375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BF4BA-7CA4-332A-BA54-089D551ADC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22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88E3AF0-7257-B859-5DAF-ACFDA76162C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7764" y="438493"/>
            <a:ext cx="5582909" cy="13003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vi-VN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Hôm nay chúng ta đã học được gì?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CA8F95-0019-6689-B3FB-97B6AE5B402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171196" y="2168436"/>
            <a:ext cx="7678454" cy="382098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1500"/>
              </a:spcAft>
              <a:buClr>
                <a:srgbClr val="00C296"/>
              </a:buClr>
              <a:buSzPct val="120000"/>
            </a:pPr>
            <a:r>
              <a:rPr lang="en-AU" sz="2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Đúng</a:t>
            </a:r>
            <a:r>
              <a:rPr lang="en-AU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hay Sai?</a:t>
            </a:r>
            <a:endParaRPr lang="en-US" sz="2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Quý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thể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bị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khi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hệ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tình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dục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không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cao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</a:rPr>
              <a:t>Cách duy nhất để biết tôi bị viêm gan B là khi da chuyển sang màu vàng. </a:t>
            </a:r>
            <a:endParaRPr lang="en-PH" sz="2000" kern="100" dirty="0">
              <a:solidFill>
                <a:srgbClr val="002664"/>
              </a:solidFill>
              <a:cs typeface="Times New Roman" panose="02020603050405020304" pitchFamily="18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</a:rPr>
              <a:t>Quý vị có thể bảo vệ mình khỏi bị viêm gan B bằng cách uống vitamin và ăn thực phẩm bổ dưỡng.</a:t>
            </a:r>
            <a:endParaRPr lang="en-PH" sz="2000" kern="100" dirty="0">
              <a:solidFill>
                <a:srgbClr val="002664"/>
              </a:solidFill>
              <a:cs typeface="Times New Roman" panose="02020603050405020304" pitchFamily="18" charset="0"/>
            </a:endParaRPr>
          </a:p>
          <a:p>
            <a:pPr marL="457200" indent="-457200">
              <a:spcAft>
                <a:spcPts val="1500"/>
              </a:spcAft>
              <a:buClr>
                <a:srgbClr val="002664"/>
              </a:buClr>
              <a:buSzPct val="100000"/>
              <a:buFont typeface="+mj-lt"/>
              <a:buAutoNum type="arabicPeriod"/>
            </a:pPr>
            <a:r>
              <a:rPr lang="vi-VN" sz="2000" dirty="0">
                <a:solidFill>
                  <a:srgbClr val="002664"/>
                </a:solidFill>
              </a:rPr>
              <a:t>Nếu quý vị đã xăm hình ở nước ngoài và không chắc rằng thiết bị đã sử dụng có sạch không, quý vị nên đi xét nghiệm.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0789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AAF00C-50E3-98E4-E370-7B19DC528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6E314-5D04-7BAE-FE10-27AF2AFB1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rgbClr val="002664"/>
                </a:solidFill>
                <a:latin typeface="Public Sans Medium" pitchFamily="2" charset="77"/>
              </a:rPr>
              <a:t>mhahs.org.au</a:t>
            </a:r>
            <a:endParaRPr lang="en-US" sz="1100" dirty="0"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A94E2A-D98E-A6CD-BAF3-ABB9ADF8B8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23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2" name="Title 5">
            <a:extLst>
              <a:ext uri="{FF2B5EF4-FFF2-40B4-BE49-F238E27FC236}">
                <a16:creationId xmlns:a16="http://schemas.microsoft.com/office/drawing/2014/main" id="{B14D6591-6FA0-B526-8038-DF1B0BA391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774665"/>
            <a:ext cx="6691384" cy="12548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42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điều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trọng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cần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ghi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endParaRPr lang="en-US" sz="4000" b="1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3AE4FA-49AF-643A-DE8D-5FC5D8E0807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4449" y="2379309"/>
            <a:ext cx="8008040" cy="35624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noAutofit/>
          </a:bodyPr>
          <a:lstStyle/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bệnh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nhiễm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trùng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vi-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rút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 </a:t>
            </a:r>
            <a:r>
              <a:rPr lang="en-AU" sz="2000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gây</a:t>
            </a:r>
            <a:r>
              <a:rPr lang="en-AU" sz="2000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ra</a:t>
            </a:r>
            <a:endParaRPr lang="en-US" sz="2000" dirty="0">
              <a:solidFill>
                <a:srgbClr val="0026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Viêm gan B mạn tính (dài hạn) phổ biến trong cộng đồng chúng ta</a:t>
            </a:r>
            <a:endParaRPr lang="en-PH" sz="2000" kern="100" dirty="0">
              <a:solidFill>
                <a:srgbClr val="002664"/>
              </a:solidFill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Viêm gan B mạn tính lây truyền từ mẹ sang con khi sinh nở</a:t>
            </a:r>
            <a:endParaRPr lang="en-PH" sz="2000" kern="100" dirty="0">
              <a:solidFill>
                <a:srgbClr val="002664"/>
              </a:solidFill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Cách duy nhất để biết quý vị có bị viêm gan B hay không là xét nghiệm máu viêm gan B</a:t>
            </a:r>
            <a:endParaRPr lang="en-PH" sz="2000" kern="100" dirty="0">
              <a:solidFill>
                <a:srgbClr val="002664"/>
              </a:solidFill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Có cách điều trị. Cách điều trị này an toàn và hiệu quả</a:t>
            </a:r>
            <a:endParaRPr lang="en-PH" sz="2000" kern="100" dirty="0">
              <a:solidFill>
                <a:srgbClr val="002664"/>
              </a:solidFill>
              <a:cs typeface="Arial" panose="020B0604020202020204" pitchFamily="34" charset="0"/>
            </a:endParaRPr>
          </a:p>
          <a:p>
            <a:pPr marL="342900" indent="-342900">
              <a:spcAft>
                <a:spcPts val="1500"/>
              </a:spcAft>
              <a:buClr>
                <a:srgbClr val="00C296"/>
              </a:buClr>
              <a:buSzPct val="120000"/>
              <a:buFont typeface="Wingdings" pitchFamily="2" charset="2"/>
              <a:buChar char="ü"/>
            </a:pPr>
            <a:r>
              <a:rPr lang="vi-VN" sz="2000" dirty="0">
                <a:solidFill>
                  <a:srgbClr val="002664"/>
                </a:solidFill>
              </a:rPr>
              <a:t>Nếu không điều trị, viêm gan B mạn tính có thể khiến gan bị tổn thương và bị ung thư gan</a:t>
            </a:r>
            <a:r>
              <a:rPr lang="en-PH" sz="2000" dirty="0">
                <a:solidFill>
                  <a:srgbClr val="002664"/>
                </a:solidFill>
              </a:rPr>
              <a:t>.</a:t>
            </a:r>
            <a:endParaRPr lang="en-US" sz="2000" dirty="0">
              <a:solidFill>
                <a:srgbClr val="00266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904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3D3AAE-69D1-001A-3410-4E4601C9DA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BB8EF-F1EA-17A5-CD7D-6F232798D0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ftr" sz="quarter" idx="11"/>
          </p:nvPr>
        </p:nvSpPr>
        <p:spPr>
          <a:xfrm>
            <a:off x="199373" y="6418980"/>
            <a:ext cx="4114800" cy="365125"/>
          </a:xfrm>
        </p:spPr>
        <p:txBody>
          <a:bodyPr/>
          <a:lstStyle/>
          <a:p>
            <a:pPr algn="l"/>
            <a:r>
              <a:rPr lang="en-US" sz="1100" dirty="0" err="1">
                <a:solidFill>
                  <a:schemeClr val="bg1"/>
                </a:solidFill>
                <a:latin typeface="Public Sans Medium" pitchFamily="2" charset="77"/>
              </a:rPr>
              <a:t>mhahs.org.au</a:t>
            </a:r>
            <a:endParaRPr lang="en-US" sz="1100" dirty="0">
              <a:solidFill>
                <a:schemeClr val="bg1"/>
              </a:solidFill>
              <a:latin typeface="Public Sans Medium" pitchFamily="2" charset="77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59E67B-D737-20F3-D754-82DF682DCB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sldNum" sz="quarter" idx="12"/>
          </p:nvPr>
        </p:nvSpPr>
        <p:spPr>
          <a:xfrm>
            <a:off x="9249427" y="6418980"/>
            <a:ext cx="2743200" cy="365125"/>
          </a:xfrm>
        </p:spPr>
        <p:txBody>
          <a:bodyPr/>
          <a:lstStyle/>
          <a:p>
            <a:fld id="{BAE164D0-F1D5-E746-8C23-B606447DAA2B}" type="slidenum">
              <a:rPr lang="en-US" smtClean="0">
                <a:solidFill>
                  <a:srgbClr val="002664"/>
                </a:solidFill>
              </a:rPr>
              <a:t>24</a:t>
            </a:fld>
            <a:endParaRPr lang="en-US" dirty="0">
              <a:solidFill>
                <a:srgbClr val="002664"/>
              </a:solidFill>
            </a:endParaRPr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7288242A-2D77-0469-85D1-0933090B8B1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04545" y="3135394"/>
            <a:ext cx="5582909" cy="7884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4200"/>
              </a:lnSpc>
            </a:pPr>
            <a:r>
              <a:rPr lang="en-AU" sz="7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Câu</a:t>
            </a:r>
            <a:r>
              <a:rPr lang="en-AU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7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AU" sz="7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7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5901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E88D92-5D27-27EA-B5AF-BBE91CF02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017FDC-251A-2814-39E0-1926BB410F2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521" y="5436401"/>
            <a:ext cx="1327150" cy="1289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2D30662-311E-31FF-9D04-56E99B89DF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00625" y="2118426"/>
            <a:ext cx="8793271" cy="272258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4500"/>
              </a:lnSpc>
            </a:pPr>
            <a:r>
              <a:rPr lang="vi-VN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dịch vụ dưới đây soạn thảo:</a:t>
            </a:r>
            <a:r>
              <a:rPr lang="en-US" sz="2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Dịch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vụ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HIV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Viêm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ts val="4500"/>
              </a:lnSpc>
            </a:pP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văn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4000" b="1" dirty="0" err="1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hóa</a:t>
            </a:r>
            <a:r>
              <a:rPr lang="en-AU" sz="4000" b="1" dirty="0">
                <a:solidFill>
                  <a:srgbClr val="0026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NSW (</a:t>
            </a: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NSW Multicultural HIV </a:t>
            </a:r>
            <a:b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</a:br>
            <a:r>
              <a:rPr lang="en-US" sz="4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and Hepatitis Service)</a:t>
            </a:r>
          </a:p>
          <a:p>
            <a:pPr>
              <a:lnSpc>
                <a:spcPts val="3500"/>
              </a:lnSpc>
            </a:pPr>
            <a:r>
              <a:rPr lang="en-US" sz="2000" b="1" dirty="0">
                <a:solidFill>
                  <a:srgbClr val="002664"/>
                </a:solidFill>
                <a:latin typeface="Public Sans Medium" pitchFamily="2" charset="77"/>
                <a:cs typeface="Poppins" pitchFamily="2" charset="77"/>
              </a:rPr>
              <a:t>(MHAHS)  </a:t>
            </a:r>
            <a:r>
              <a:rPr lang="en-US" sz="3000" b="1" dirty="0">
                <a:solidFill>
                  <a:srgbClr val="002664"/>
                </a:solidFill>
                <a:latin typeface="Poppins" pitchFamily="2" charset="77"/>
                <a:cs typeface="Poppins" pitchFamily="2" charset="77"/>
              </a:rPr>
              <a:t>mhahs.org.au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7A0797D-EFBB-FE88-5006-12BBC251A141}"/>
              </a:ext>
            </a:extLst>
          </p:cNvPr>
          <p:cNvSpPr txBox="1"/>
          <p:nvPr/>
        </p:nvSpPr>
        <p:spPr>
          <a:xfrm>
            <a:off x="561315" y="679010"/>
            <a:ext cx="35399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b="1"/>
              <a:t>August 2025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81524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FABCE039FD94AB088FC586ECBB7A5" ma:contentTypeVersion="15" ma:contentTypeDescription="Create a new document." ma:contentTypeScope="" ma:versionID="82b396a88bd882a696ef6219b2f9e43e">
  <xsd:schema xmlns:xsd="http://www.w3.org/2001/XMLSchema" xmlns:xs="http://www.w3.org/2001/XMLSchema" xmlns:p="http://schemas.microsoft.com/office/2006/metadata/properties" xmlns:ns2="6bf971bb-b6c5-471b-bc74-c5aba1a73da4" xmlns:ns3="def4e026-5643-48f8-83fb-50bd11837b84" targetNamespace="http://schemas.microsoft.com/office/2006/metadata/properties" ma:root="true" ma:fieldsID="62d13584a16800423a15fb96d5404267" ns2:_="" ns3:_="">
    <xsd:import namespace="6bf971bb-b6c5-471b-bc74-c5aba1a73da4"/>
    <xsd:import namespace="def4e026-5643-48f8-83fb-50bd11837b8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f971bb-b6c5-471b-bc74-c5aba1a73d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a4c9e2d-f8e3-4a57-bac9-17bee8f457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f4e026-5643-48f8-83fb-50bd11837b8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41794bb7-35cd-484e-b731-64c8d04a08fb}" ma:internalName="TaxCatchAll" ma:showField="CatchAllData" ma:web="def4e026-5643-48f8-83fb-50bd11837b8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ef4e026-5643-48f8-83fb-50bd11837b84" xsi:nil="true"/>
    <lcf76f155ced4ddcb4097134ff3c332f xmlns="6bf971bb-b6c5-471b-bc74-c5aba1a73da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6804A66-18F1-42C7-A3B5-7A5F656567CD}"/>
</file>

<file path=customXml/itemProps2.xml><?xml version="1.0" encoding="utf-8"?>
<ds:datastoreItem xmlns:ds="http://schemas.openxmlformats.org/officeDocument/2006/customXml" ds:itemID="{99ECD75E-E5B5-45B7-A089-E90A3C2D4F5E}"/>
</file>

<file path=customXml/itemProps3.xml><?xml version="1.0" encoding="utf-8"?>
<ds:datastoreItem xmlns:ds="http://schemas.openxmlformats.org/officeDocument/2006/customXml" ds:itemID="{434F163D-315F-4CFB-9222-AA11993EF396}"/>
</file>

<file path=docProps/app.xml><?xml version="1.0" encoding="utf-8"?>
<Properties xmlns="http://schemas.openxmlformats.org/officeDocument/2006/extended-properties" xmlns:vt="http://schemas.openxmlformats.org/officeDocument/2006/docPropsVTypes">
  <TotalTime>2272</TotalTime>
  <Words>2199</Words>
  <Application>Microsoft Office PowerPoint</Application>
  <PresentationFormat>Widescreen</PresentationFormat>
  <Paragraphs>218</Paragraphs>
  <Slides>25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5" baseType="lpstr">
      <vt:lpstr>Aptos</vt:lpstr>
      <vt:lpstr>Aptos Display</vt:lpstr>
      <vt:lpstr>Arial</vt:lpstr>
      <vt:lpstr>Calibri</vt:lpstr>
      <vt:lpstr>Poppins</vt:lpstr>
      <vt:lpstr>Public Sans ExtraLight</vt:lpstr>
      <vt:lpstr>Public Sans Medium</vt:lpstr>
      <vt:lpstr>Times New Roman</vt:lpstr>
      <vt:lpstr>Wingdings</vt:lpstr>
      <vt:lpstr>Office Theme</vt:lpstr>
      <vt:lpstr>PowerPoint Presentation</vt:lpstr>
      <vt:lpstr>Tại sao viêm gan B lại quan trọng?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Điều trị viêm gan B mạn tính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Lively</dc:creator>
  <cp:lastModifiedBy>Denise Voros (Sydney LHD)</cp:lastModifiedBy>
  <cp:revision>105</cp:revision>
  <dcterms:created xsi:type="dcterms:W3CDTF">2025-06-03T07:12:24Z</dcterms:created>
  <dcterms:modified xsi:type="dcterms:W3CDTF">2025-09-29T00:20:11Z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76a44f01-6907-4156-9b79-a71e6c56ad93_Enabled">
    <vt:lpwstr>true</vt:lpwstr>
  </property>
  <property fmtid="{D5CDD505-2E9C-101B-9397-08002B2CF9AE}" pid="3" name="MSIP_Label_76a44f01-6907-4156-9b79-a71e6c56ad93_SetDate">
    <vt:lpwstr>2025-09-29T00:19:27Z</vt:lpwstr>
  </property>
  <property fmtid="{D5CDD505-2E9C-101B-9397-08002B2CF9AE}" pid="4" name="MSIP_Label_76a44f01-6907-4156-9b79-a71e6c56ad93_Method">
    <vt:lpwstr>Privileged</vt:lpwstr>
  </property>
  <property fmtid="{D5CDD505-2E9C-101B-9397-08002B2CF9AE}" pid="5" name="MSIP_Label_76a44f01-6907-4156-9b79-a71e6c56ad93_Name">
    <vt:lpwstr>OFFICIAL</vt:lpwstr>
  </property>
  <property fmtid="{D5CDD505-2E9C-101B-9397-08002B2CF9AE}" pid="6" name="MSIP_Label_76a44f01-6907-4156-9b79-a71e6c56ad93_SiteId">
    <vt:lpwstr>a687a7bf-02db-43df-bcbb-e7a8bda611a2</vt:lpwstr>
  </property>
  <property fmtid="{D5CDD505-2E9C-101B-9397-08002B2CF9AE}" pid="7" name="MSIP_Label_76a44f01-6907-4156-9b79-a71e6c56ad93_ActionId">
    <vt:lpwstr>9a04b6c0-1595-4bba-bfb3-bb843011be58</vt:lpwstr>
  </property>
  <property fmtid="{D5CDD505-2E9C-101B-9397-08002B2CF9AE}" pid="8" name="MSIP_Label_76a44f01-6907-4156-9b79-a71e6c56ad93_ContentBits">
    <vt:lpwstr>0</vt:lpwstr>
  </property>
  <property fmtid="{D5CDD505-2E9C-101B-9397-08002B2CF9AE}" pid="9" name="MSIP_Label_76a44f01-6907-4156-9b79-a71e6c56ad93_Tag">
    <vt:lpwstr>10, 0, 1, 1</vt:lpwstr>
  </property>
  <property fmtid="{D5CDD505-2E9C-101B-9397-08002B2CF9AE}" pid="10" name="ContentTypeId">
    <vt:lpwstr>0x010100FC5FABCE039FD94AB088FC586ECBB7A5</vt:lpwstr>
  </property>
</Properties>
</file>