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7" r:id="rId4"/>
    <p:sldId id="259" r:id="rId5"/>
    <p:sldId id="260" r:id="rId6"/>
    <p:sldId id="280" r:id="rId7"/>
    <p:sldId id="279" r:id="rId8"/>
    <p:sldId id="262" r:id="rId9"/>
    <p:sldId id="263" r:id="rId10"/>
    <p:sldId id="264" r:id="rId11"/>
    <p:sldId id="265" r:id="rId12"/>
    <p:sldId id="281" r:id="rId13"/>
    <p:sldId id="266" r:id="rId14"/>
    <p:sldId id="267" r:id="rId15"/>
    <p:sldId id="268" r:id="rId16"/>
    <p:sldId id="269" r:id="rId17"/>
    <p:sldId id="270" r:id="rId18"/>
    <p:sldId id="282" r:id="rId19"/>
    <p:sldId id="271" r:id="rId20"/>
    <p:sldId id="278" r:id="rId21"/>
    <p:sldId id="272" r:id="rId22"/>
    <p:sldId id="273" r:id="rId23"/>
    <p:sldId id="283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1" clrIdx="0">
    <p:extLst>
      <p:ext uri="{19B8F6BF-5375-455C-9EA6-DF929625EA0E}">
        <p15:presenceInfo xmlns:p15="http://schemas.microsoft.com/office/powerpoint/2012/main" userId="2706e406a5661028" providerId="Windows Live"/>
      </p:ext>
    </p:extLst>
  </p:cmAuthor>
  <p:cmAuthor id="2" name="Yunseok Lee" initials="YL" lastIdx="3" clrIdx="1">
    <p:extLst>
      <p:ext uri="{19B8F6BF-5375-455C-9EA6-DF929625EA0E}">
        <p15:presenceInfo xmlns:p15="http://schemas.microsoft.com/office/powerpoint/2012/main" userId="Yunseok Lee" providerId="None"/>
      </p:ext>
    </p:extLst>
  </p:cmAuthor>
  <p:cmAuthor id="3" name="Guest User" initials="GU" lastIdx="1" clrIdx="2">
    <p:extLst>
      <p:ext uri="{19B8F6BF-5375-455C-9EA6-DF929625EA0E}">
        <p15:presenceInfo xmlns:p15="http://schemas.microsoft.com/office/powerpoint/2012/main" userId="S::urn:spo:tenantanon#a687a7bf-02db-43df-bcbb-e7a8bda611a2::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CCF2EA"/>
    <a:srgbClr val="73D3E1"/>
    <a:srgbClr val="00C296"/>
    <a:srgbClr val="BBDFFF"/>
    <a:srgbClr val="7DB1FF"/>
    <a:srgbClr val="FEE7C8"/>
    <a:srgbClr val="FFA969"/>
    <a:srgbClr val="B9A7FA"/>
    <a:srgbClr val="E7E1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943B33-B1C7-2E0F-F570-DE69BFE1C694}" v="6" dt="2025-07-18T07:46:47.1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88512" autoAdjust="0"/>
  </p:normalViewPr>
  <p:slideViewPr>
    <p:cSldViewPr snapToGrid="0">
      <p:cViewPr varScale="1">
        <p:scale>
          <a:sx n="99" d="100"/>
          <a:sy n="99" d="100"/>
        </p:scale>
        <p:origin x="7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EDB7E-DBF3-E533-5260-6ACB609B4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409C76-DE2C-7A39-F5E0-18511BFFF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AAFE53-33C2-9BF3-D22D-8CC921ECE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56D9E-1B38-9AAA-F35B-6F362E3CE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88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42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D5E62-B160-106B-A19C-1BB8E28FD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02AE0A-A1FF-4EB2-DD5B-235A6FD93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E32DB9-4F2A-F61D-808D-E38733EEB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774BF-34E7-1219-F37C-372B559A37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91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75C12-6C0A-FFDB-A837-692263696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C8C96D-A896-5A30-E7B4-67A9E76E0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29917C-7626-B39E-9C5F-825125E8A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맑은 고딕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06E63-4FDE-5031-9E76-A0A37DE25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922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emf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 이해하기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8DB944D-E828-2C48-B6F8-D38A089561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9351" y="266700"/>
            <a:ext cx="4013200" cy="632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간염이 왜 중요한가요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간염은 치료하지 않고 방치할 경우 심각한 간 손상과 간암을 유발할 수 있기 때문에 중요합니다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만성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간염은 우리 지역사회에서 흔한 질환입니다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ko-KR" alt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8DBBCA-F11E-3880-51D7-CCADDC87426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964608" y="4673250"/>
            <a:ext cx="5714248" cy="815580"/>
            <a:chOff x="5964608" y="4117665"/>
            <a:chExt cx="5714248" cy="81558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AE281DD-075F-06F8-615E-44C8E3E701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64608" y="4117665"/>
              <a:ext cx="571424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AFE89-137F-4C43-9D50-1D8ED8CE438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ko-KR" altLang="en-US" sz="1600" b="1" dirty="0">
                  <a:solidFill>
                    <a:schemeClr val="bg1"/>
                  </a:solidFill>
                  <a:latin typeface="Public Sans Medium"/>
                </a:rPr>
                <a:t>만성 </a:t>
              </a:r>
              <a:r>
                <a:rPr lang="en-US" altLang="ko-KR" sz="1600" b="1" dirty="0">
                  <a:solidFill>
                    <a:schemeClr val="bg1"/>
                  </a:solidFill>
                  <a:latin typeface="Public Sans Medium"/>
                </a:rPr>
                <a:t>B</a:t>
              </a:r>
              <a:r>
                <a:rPr lang="ko-KR" altLang="en-US" sz="1600" b="1" dirty="0">
                  <a:solidFill>
                    <a:schemeClr val="bg1"/>
                  </a:solidFill>
                  <a:latin typeface="Public Sans Medium"/>
                </a:rPr>
                <a:t>형 간염은 누구에게나 영향을 미칠 수 있습니다</a:t>
              </a:r>
              <a:r>
                <a:rPr lang="en-PH" altLang="ko-KR" sz="1600" b="1" dirty="0">
                  <a:solidFill>
                    <a:schemeClr val="bg1"/>
                  </a:solidFill>
                  <a:latin typeface="Public Sans Medium"/>
                </a:rPr>
                <a:t>.</a:t>
              </a:r>
              <a:endParaRPr lang="ko-KR" altLang="en-US" sz="1600" b="1" dirty="0">
                <a:solidFill>
                  <a:schemeClr val="bg1"/>
                </a:solidFill>
                <a:latin typeface="Public Sans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4FAA27-9F52-3B78-AAEB-AEBCF425BF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6420" y="3920041"/>
            <a:ext cx="2559050" cy="2622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9041" y="1503364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오늘 우리가 이야기할 내용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만성 </a:t>
            </a:r>
            <a:r>
              <a:rPr lang="en-US" altLang="ko-KR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형 간염 중심으로 </a:t>
            </a:r>
            <a:r>
              <a:rPr lang="en-US" altLang="ko-KR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형 간염에 대해 알아야 할 사항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형 간염에 걸리는 경로와 가능한 증상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검사 대상자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검사 장소 및 방법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형 간염의 예방과 치료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누구에게 말하고 누구에게 말하지 않는가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자세한 정보를 얻을 수 있는 곳</a:t>
            </a:r>
            <a:endParaRPr lang="en-US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5CA285-C769-F1D6-9CD1-32872BF074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653" y="-665838"/>
            <a:ext cx="5949950" cy="2768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558257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간염이란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6442" y="2556219"/>
            <a:ext cx="8123754" cy="19868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간염은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 바이러스에 의해 발생하는 간 감염입니다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이는 급성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단기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또는 만성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장기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일 수 있습니다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만성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간염은 간 손상과 간암을 유발할 수 있습니다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만성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걸린 많은 사람들은 자신이 이 병에 걸렸다는 사실을 모르고 있습니다</a:t>
            </a:r>
            <a:r>
              <a:rPr lang="en-PH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A342E1-64C0-E15D-B27E-F40A670ADE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1899327"/>
            <a:ext cx="6263516" cy="5621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간염은 간의 염증을 의미합니다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E89FB6-A76F-B74E-8EC8-C25EE38874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918" y="641214"/>
            <a:ext cx="3213100" cy="320675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26E4087-6BD9-9B39-EE59-2B9F3910CA9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463" y="5155299"/>
            <a:ext cx="8290480" cy="941116"/>
            <a:chOff x="463463" y="5155299"/>
            <a:chExt cx="8290480" cy="941116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98B54AC2-C534-19C5-15D0-1E420A7D44D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3463" y="5155299"/>
              <a:ext cx="8290480" cy="941116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867080A-821B-2B31-3F3E-DEA8DEBDE64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2065" y="5294718"/>
              <a:ext cx="7365408" cy="5621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/>
              <a:r>
                <a:rPr lang="ko-KR" altLang="en-US" sz="2000" b="1" dirty="0">
                  <a:solidFill>
                    <a:schemeClr val="bg1"/>
                  </a:solidFill>
                  <a:latin typeface="Public Sans Medium"/>
                </a:rPr>
                <a:t>호주에서 만성 </a:t>
              </a:r>
              <a:r>
                <a:rPr lang="en-US" altLang="ko-KR" sz="2000" b="1" dirty="0">
                  <a:solidFill>
                    <a:schemeClr val="bg1"/>
                  </a:solidFill>
                  <a:latin typeface="Public Sans Medium"/>
                </a:rPr>
                <a:t>B</a:t>
              </a:r>
              <a:r>
                <a:rPr lang="ko-KR" altLang="en-US" sz="2000" b="1" dirty="0">
                  <a:solidFill>
                    <a:schemeClr val="bg1"/>
                  </a:solidFill>
                  <a:latin typeface="Public Sans Medium"/>
                </a:rPr>
                <a:t>형 간염에 걸린 대부분의 사람들은 </a:t>
              </a:r>
              <a:r>
                <a:rPr lang="en-US" altLang="ko-KR" sz="2000" b="1" dirty="0">
                  <a:solidFill>
                    <a:schemeClr val="bg1"/>
                  </a:solidFill>
                  <a:latin typeface="Public Sans Medium"/>
                </a:rPr>
                <a:t>B</a:t>
              </a:r>
              <a:r>
                <a:rPr lang="ko-KR" altLang="en-US" sz="2000" b="1" dirty="0">
                  <a:solidFill>
                    <a:schemeClr val="bg1"/>
                  </a:solidFill>
                  <a:latin typeface="Public Sans Medium"/>
                </a:rPr>
                <a:t>형 간염이 흔한 국가에서 태어났습니다</a:t>
              </a:r>
              <a:endParaRPr lang="en-US" altLang="ko-KR" sz="2000" b="1" dirty="0">
                <a:solidFill>
                  <a:schemeClr val="bg1"/>
                </a:solidFill>
                <a:latin typeface="Public Sans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8FCA2BC-22C5-0D6E-F89A-B6D9182796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917" y="-677256"/>
            <a:ext cx="4730750" cy="24765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59BA8EA-E586-0B6B-ECF7-BF3043192A0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511970" y="2289098"/>
            <a:ext cx="4161637" cy="3475094"/>
            <a:chOff x="7511970" y="2289098"/>
            <a:chExt cx="4161637" cy="3475094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0037DFC9-D5C1-91B8-6DBE-1E646EC37C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 Same-side Corner of Rectangle 14">
              <a:extLst>
                <a:ext uri="{FF2B5EF4-FFF2-40B4-BE49-F238E27FC236}">
                  <a16:creationId xmlns:a16="http://schemas.microsoft.com/office/drawing/2014/main" id="{A9677C46-5996-E35B-11F6-2C4AF539A5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만성</a:t>
              </a:r>
              <a:r>
                <a:rPr lang="en-US" altLang="ko-KR" sz="2000" b="1" dirty="0">
                  <a:solidFill>
                    <a:srgbClr val="002664"/>
                  </a:solidFill>
                  <a:latin typeface="Public Sans Medium" pitchFamily="2" charset="77"/>
                </a:rPr>
                <a:t>(</a:t>
              </a:r>
              <a:r>
                <a:rPr lang="ko-KR" alt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장기</a:t>
              </a:r>
              <a:r>
                <a:rPr lang="en-US" altLang="ko-KR" sz="2000" b="1" dirty="0">
                  <a:solidFill>
                    <a:srgbClr val="002664"/>
                  </a:solidFill>
                  <a:latin typeface="Public Sans Medium" pitchFamily="2" charset="77"/>
                </a:rPr>
                <a:t>)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B689157-4E6E-F3EF-19C6-1DA10A6B026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13590" y="2289098"/>
            <a:ext cx="4161637" cy="3475094"/>
            <a:chOff x="3113590" y="2289098"/>
            <a:chExt cx="4161637" cy="3475094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C203F39E-95EC-1CA2-DB25-993B139BD56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 Same-side Corner of Rectangle 21">
              <a:extLst>
                <a:ext uri="{FF2B5EF4-FFF2-40B4-BE49-F238E27FC236}">
                  <a16:creationId xmlns:a16="http://schemas.microsoft.com/office/drawing/2014/main" id="{EB678294-2FA7-CD9A-7A13-9AE8480102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급성</a:t>
              </a:r>
              <a:r>
                <a:rPr lang="en-US" altLang="ko-KR" sz="2000" b="1" dirty="0">
                  <a:solidFill>
                    <a:srgbClr val="002664"/>
                  </a:solidFill>
                  <a:latin typeface="Public Sans Medium" pitchFamily="2" charset="77"/>
                </a:rPr>
                <a:t>(</a:t>
              </a:r>
              <a:r>
                <a:rPr lang="ko-KR" alt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단기</a:t>
              </a:r>
              <a:r>
                <a:rPr lang="en-US" altLang="ko-KR" sz="2000" b="1" dirty="0">
                  <a:solidFill>
                    <a:srgbClr val="002664"/>
                  </a:solidFill>
                  <a:latin typeface="Public Sans Medium" pitchFamily="2" charset="77"/>
                </a:rPr>
                <a:t>)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간염에 걸리면 어떻게 되나요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A046AA-4FDE-076F-C33A-E750B6124A7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3080867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급성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간염은 사람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보통 성인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이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6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개월 이내에 바이러스를 제거하는 경우입니다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98FE20-0794-4A47-94DF-D96F10F2586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4319358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일단 제거되면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 바이러스에 다시 감염될 수 없으며 다른 사람에게 전염시킬 수 없습니다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47C8C5-705B-2916-883B-CA80FE1B842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3080867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만성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간염은 감염이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6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개월 이상 지속되는 경우입니다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45A6BC-4F25-265D-2775-87B4AC2FA3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4319358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만성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간염은 간 손상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간경변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과 간암을 유발할 수 있습니다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29D6CE5-CB42-A73A-E5DC-E689CFF25C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4227" y="115800"/>
            <a:ext cx="1168400" cy="1168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1F1572-4E5A-7E27-E7F7-C1D8D5F418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02" y="1066885"/>
            <a:ext cx="774700" cy="774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EB8EA7-2E16-433F-E188-4A2B3B7159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C2C355-88A3-C113-61B1-2B75CA6271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850" y="2720975"/>
            <a:ext cx="11036300" cy="14160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C3DD33-C705-8164-1398-263EBB769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3EEA5-2B29-5392-F1DA-90D27461C7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6F98D39-51FA-92FD-1D2F-7D897629669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1158944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ko-KR" alt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사람이 </a:t>
            </a:r>
            <a:r>
              <a:rPr lang="en-US" altLang="ko-KR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간염에 걸릴 때 나이가 어릴수록 </a:t>
            </a:r>
            <a:br>
              <a:rPr lang="ko-KR" alt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ko-KR" alt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성인이 되어 만성 </a:t>
            </a:r>
            <a:r>
              <a:rPr lang="en-US" altLang="ko-KR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간염에 걸릴 위험이 높아집니다</a:t>
            </a: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6B9FB1-ADBC-6CF1-B3A5-6372605EB45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감염된 아기의 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90%</a:t>
            </a:r>
            <a:r>
              <a:rPr lang="ko-KR" altLang="en-US" sz="2000" dirty="0">
                <a:solidFill>
                  <a:srgbClr val="002664"/>
                </a:solidFill>
                <a:latin typeface="Public Sans Medium" pitchFamily="2" charset="77"/>
              </a:rPr>
              <a:t>는 바이러스가 사라지지 않고 만성 </a:t>
            </a:r>
            <a:r>
              <a:rPr lang="en-US" altLang="ko-KR" sz="2000" dirty="0">
                <a:solidFill>
                  <a:srgbClr val="002664"/>
                </a:solidFill>
                <a:latin typeface="Public Sans Medium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Medium" pitchFamily="2" charset="77"/>
              </a:rPr>
              <a:t>형 간염으로 발전합니다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21D46-05E4-570B-BA63-281C9F27FCB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altLang="ko-KR" sz="2000" dirty="0">
                <a:solidFill>
                  <a:srgbClr val="002664"/>
                </a:solidFill>
                <a:latin typeface="Public Sans Medium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Medium" pitchFamily="2" charset="77"/>
              </a:rPr>
              <a:t>형 간염 바이러스에 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감염된 성인의 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95%</a:t>
            </a:r>
            <a:r>
              <a:rPr lang="ko-KR" altLang="en-US" sz="2000" dirty="0">
                <a:solidFill>
                  <a:srgbClr val="002664"/>
                </a:solidFill>
                <a:latin typeface="Public Sans Medium" pitchFamily="2" charset="77"/>
              </a:rPr>
              <a:t>가 </a:t>
            </a:r>
            <a:r>
              <a:rPr lang="en-US" altLang="ko-KR" sz="2000" dirty="0">
                <a:solidFill>
                  <a:srgbClr val="002664"/>
                </a:solidFill>
                <a:latin typeface="Public Sans Medium" pitchFamily="2" charset="77"/>
              </a:rPr>
              <a:t>6</a:t>
            </a:r>
            <a:r>
              <a:rPr lang="ko-KR" altLang="en-US" sz="2000" dirty="0">
                <a:solidFill>
                  <a:srgbClr val="002664"/>
                </a:solidFill>
                <a:latin typeface="Public Sans Medium" pitchFamily="2" charset="77"/>
              </a:rPr>
              <a:t>개월 이내에 완치됩니다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18725A-76BD-865F-04E7-5DBA625D20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7850" y="2096779"/>
            <a:ext cx="11061749" cy="4779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성인이 되어 만성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걸릴 사람의 대략적인 수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76888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8132B10-9AF6-88A3-53E1-90C42E448FD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8E340C-F6D1-58F2-41B6-AA0D470594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71" y="1947187"/>
            <a:ext cx="11182350" cy="190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94A5A1-4650-3D6F-1037-5C88A23B5A4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281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건강한 간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7EC27E-8FFF-77DC-9DF8-36619B2C439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2200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급성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형 간염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26E61-A387-CD54-DB90-D02608A2AA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5119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만성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형 간염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8E6E55-AA08-9EBB-14E5-A4BCED351C4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28871" y="4017361"/>
            <a:ext cx="17529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간 손상</a:t>
            </a:r>
            <a:r>
              <a:rPr lang="en-US" altLang="ko-KR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간경변</a:t>
            </a:r>
            <a:r>
              <a:rPr lang="en-US" altLang="ko-KR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65151C-3755-AACA-EDFF-ED443E929A0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0957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간암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BF5CD9E5-C47B-AB05-3105-D9E00E1032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만성 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간염은 간에 어떤 영향을 미치나요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 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8D87AA9-50E7-3AC7-5662-A70D44FCA0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19C1555A-2DD5-6E11-FC4D-319209A0A4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E935391-FB66-3F4C-CA1A-B1AC6BBE87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92819" y="5230731"/>
            <a:ext cx="10812416" cy="815580"/>
            <a:chOff x="692819" y="5230731"/>
            <a:chExt cx="10812416" cy="815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693F33E-8350-6470-6286-3EDE10B0B7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2819" y="5230731"/>
              <a:ext cx="10812416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04213B1-7074-D239-8B81-31590C92097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236" y="5424891"/>
              <a:ext cx="10463230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ko-KR" alt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지금 검사를 받으면 향후 간 합병증을 예방하는 데 도움이 될 수 있습니다</a:t>
              </a:r>
              <a:r>
                <a:rPr lang="en-US" altLang="ko-KR" sz="2000" b="1" dirty="0">
                  <a:solidFill>
                    <a:schemeClr val="bg1"/>
                  </a:solidFill>
                  <a:latin typeface="Public Sans Medium" pitchFamily="2" charset="77"/>
                </a:rPr>
                <a:t>!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3408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8883" y="727189"/>
            <a:ext cx="4214827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간염은 어떻게 걸리나요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81039" y="1172193"/>
            <a:ext cx="6794587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B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형 간염에 걸린 사람의 체액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(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혈액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, 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정액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, 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타액 또는 질액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)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이 다른 사람의 몸에 들어갈 때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.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급성 또는 만성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b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에 걸린 사람과 보호 장치 없이 성관계를 가짐으로써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 약물 주입을 위한 장비 공유를 통해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 면도기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또는 문화적 의식에 사용되는 것을 포함하여 </a:t>
            </a:r>
            <a:b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 피가 포함되어 있을 수도 있는 기타 개인 물품을 공유함으로써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034313-A4BF-E08B-7D4B-EA8AC085C8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477" y="4493342"/>
            <a:ext cx="2178050" cy="2108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EE9B53-EE66-D904-21D0-5BE063BB60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0898" y="4531442"/>
            <a:ext cx="2520950" cy="2032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B52F4E-33DC-DBE1-BB1A-06CC5F2385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30898" y="4780345"/>
            <a:ext cx="2520950" cy="6181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chemeClr val="bg1"/>
                </a:solidFill>
                <a:latin typeface="Public Sans Medium"/>
              </a:rPr>
              <a:t>이는 너무 적은 양이어서 보이지 않는 혈액을 포함합니다</a:t>
            </a:r>
            <a:endParaRPr lang="en-US" sz="2000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9B5E76A-B547-4335-6A74-7519BC73DDD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43A6C1-9756-77D7-7012-996063835D3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4"/>
            <a:ext cx="6619093" cy="11308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만성 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간염은 어떻게 감염되나요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C2DFFE-E1E3-46B4-DC45-C1D695F9BE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감염된 아기의 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90%</a:t>
            </a:r>
            <a:r>
              <a:rPr lang="ko-KR" altLang="en-US" sz="2000" dirty="0">
                <a:solidFill>
                  <a:srgbClr val="002664"/>
                </a:solidFill>
                <a:latin typeface="Public Sans Medium" pitchFamily="2" charset="77"/>
              </a:rPr>
              <a:t>는 바이러스가 사라지지 않고 만성 </a:t>
            </a:r>
            <a:r>
              <a:rPr lang="en-US" altLang="ko-KR" sz="2000" dirty="0">
                <a:solidFill>
                  <a:srgbClr val="002664"/>
                </a:solidFill>
                <a:latin typeface="Public Sans Medium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Medium" pitchFamily="2" charset="77"/>
              </a:rPr>
              <a:t>형 간염으로 발전합니다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950C08-24E1-879A-CEBE-7E4DB46246C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altLang="ko-KR" sz="2000" dirty="0">
                <a:solidFill>
                  <a:srgbClr val="002664"/>
                </a:solidFill>
                <a:latin typeface="Public Sans Medium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Medium" pitchFamily="2" charset="77"/>
              </a:rPr>
              <a:t>형 간염 바이러스에 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감염된 성인의 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95%</a:t>
            </a:r>
            <a:r>
              <a:rPr lang="ko-KR" altLang="en-US" sz="2000" dirty="0">
                <a:solidFill>
                  <a:srgbClr val="002664"/>
                </a:solidFill>
                <a:latin typeface="Public Sans Medium" pitchFamily="2" charset="77"/>
              </a:rPr>
              <a:t>가 </a:t>
            </a:r>
            <a:r>
              <a:rPr lang="en-US" altLang="ko-KR" sz="2000" dirty="0">
                <a:solidFill>
                  <a:srgbClr val="002664"/>
                </a:solidFill>
                <a:latin typeface="Public Sans Medium" pitchFamily="2" charset="77"/>
              </a:rPr>
              <a:t>6</a:t>
            </a:r>
            <a:r>
              <a:rPr lang="ko-KR" altLang="en-US" sz="2000" dirty="0">
                <a:solidFill>
                  <a:srgbClr val="002664"/>
                </a:solidFill>
                <a:latin typeface="Public Sans Medium" pitchFamily="2" charset="77"/>
              </a:rPr>
              <a:t>개월 이내에 완치됩니다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DAE4C9-43AA-2DEC-8251-0AFFEB8378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93" y="2280391"/>
            <a:ext cx="7772400" cy="193514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3DE9D2A-BCC4-F90B-8455-3633FA3DE0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2" y="2338636"/>
            <a:ext cx="3350983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아기에게 백신 투여가 되지 않은 경우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급성 또는 만성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에 걸린 산모로부터 출생 시 아기에게 감염</a:t>
            </a:r>
            <a:r>
              <a:rPr lang="en-PH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30F05-F905-BE57-3B03-3592D9A8DA4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2338636"/>
            <a:ext cx="2917110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걸린 어린이로부터 덮여 있지 않은 피부 상처를 통해 다른 어린이에게로 감염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738EB07-C608-2FBD-E752-CF4C081A6A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382" y="-674683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DA4E2EF-DA5C-CD3B-BFEF-1888A2C6E2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5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다음을 통해 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간염에 걸릴 수는 없습니다</a:t>
            </a:r>
            <a:r>
              <a:rPr lang="en-PH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99AE18-3FBB-FCB0-426B-94BCBEC8BA7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29905" y="3243332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기침 또는 재채기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B80F63-B521-1D83-5D37-CA7433FB0FA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77761" y="3243332"/>
            <a:ext cx="2295311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포옹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키스 또는 손 잡기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65F00E-94A9-801B-DDAA-434DBC69D7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50985" y="3243332"/>
            <a:ext cx="2425028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모기 또는 기타 곤충 물림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4C9141-014B-09DC-4AE7-A7A731F9AD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07940" y="5784497"/>
            <a:ext cx="367722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음식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식기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음료수 잔을 공유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2B6838-FA17-8AE6-52D7-7E58D23FF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85164" y="5784497"/>
            <a:ext cx="2480506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욕실과 화장실을 공유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CFF609-0556-E487-2F00-62ACA96D395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62577" y="57844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수영장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C24AF460-EBEB-8BFD-E67A-E2EDE174B0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81879" y="605249"/>
            <a:ext cx="6877999" cy="2631865"/>
            <a:chOff x="4881879" y="605249"/>
            <a:chExt cx="6877999" cy="263186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9EB27959-063E-A5DF-68AF-DE4C4B88114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605249"/>
              <a:ext cx="6877999" cy="2631865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 Same-side Corner of Rectangle 10">
              <a:extLst>
                <a:ext uri="{FF2B5EF4-FFF2-40B4-BE49-F238E27FC236}">
                  <a16:creationId xmlns:a16="http://schemas.microsoft.com/office/drawing/2014/main" id="{0D6C4139-AEAB-B607-47AD-C2437AA8C43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926082" y="1561046"/>
              <a:ext cx="2631865" cy="720271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>
                  <a:solidFill>
                    <a:srgbClr val="002664"/>
                  </a:solidFill>
                  <a:latin typeface="Public Sans Medium" pitchFamily="2" charset="77"/>
                </a:rPr>
                <a:t>급성 </a:t>
              </a:r>
              <a:r>
                <a:rPr lang="en-US" b="1" dirty="0">
                  <a:solidFill>
                    <a:srgbClr val="002664"/>
                  </a:solidFill>
                  <a:latin typeface="Public Sans Medium" pitchFamily="2" charset="77"/>
                </a:rPr>
                <a:t>B</a:t>
              </a:r>
              <a:r>
                <a:rPr lang="ko-KR" altLang="en-US" b="1" dirty="0">
                  <a:solidFill>
                    <a:srgbClr val="002664"/>
                  </a:solidFill>
                  <a:latin typeface="Public Sans Medium" pitchFamily="2" charset="77"/>
                </a:rPr>
                <a:t>형 간염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17A3C1F-2C75-45BF-CFEA-FCA1FF82FF5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81879" y="3406323"/>
            <a:ext cx="6877999" cy="3012657"/>
            <a:chOff x="4881879" y="3406323"/>
            <a:chExt cx="6877999" cy="3012657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585495BB-F727-BA2D-B86C-2C58586C04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3406323"/>
              <a:ext cx="6877999" cy="3012657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 Same-side Corner of Rectangle 13">
              <a:extLst>
                <a:ext uri="{FF2B5EF4-FFF2-40B4-BE49-F238E27FC236}">
                  <a16:creationId xmlns:a16="http://schemas.microsoft.com/office/drawing/2014/main" id="{7E81545C-0CD4-0030-9A41-DDEE473DE63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735685" y="4552517"/>
              <a:ext cx="3012657" cy="720270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>
                  <a:solidFill>
                    <a:srgbClr val="002664"/>
                  </a:solidFill>
                  <a:latin typeface="Public Sans Medium" pitchFamily="2" charset="77"/>
                </a:rPr>
                <a:t>만성 </a:t>
              </a:r>
              <a:r>
                <a:rPr lang="en-US" b="1" dirty="0">
                  <a:solidFill>
                    <a:srgbClr val="002664"/>
                  </a:solidFill>
                  <a:latin typeface="Public Sans Medium" pitchFamily="2" charset="77"/>
                </a:rPr>
                <a:t>B</a:t>
              </a:r>
              <a:r>
                <a:rPr lang="ko-KR" altLang="en-US" b="1" dirty="0">
                  <a:solidFill>
                    <a:srgbClr val="002664"/>
                  </a:solidFill>
                  <a:latin typeface="Public Sans Medium" pitchFamily="2" charset="77"/>
                </a:rPr>
                <a:t>형 간염 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397084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간염의 증상은 무엇인가요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897925"/>
            <a:ext cx="5509548" cy="16811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복통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짙은 소변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피로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메스꺼움</a:t>
            </a:r>
            <a:r>
              <a:rPr lang="en-US" altLang="ko-KR" sz="18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구토 또는 식욕 부진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옅은 대변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노란색 피부와 눈</a:t>
            </a:r>
            <a:r>
              <a:rPr lang="en-US" altLang="ko-KR" sz="18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황달</a:t>
            </a:r>
            <a:r>
              <a:rPr lang="en-US" altLang="ko-KR" sz="1800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endParaRPr lang="en-US" sz="18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4E8168-AB7C-B684-5E51-87D504CD1A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3748880"/>
            <a:ext cx="5509548" cy="25854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몸의 오른쪽 복통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아픔</a:t>
            </a:r>
            <a:r>
              <a:rPr lang="en-US" altLang="ko-KR" sz="18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통증 및 발열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불안 또는 우울증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당뇨병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메스꺼움</a:t>
            </a:r>
            <a:r>
              <a:rPr lang="en-US" altLang="ko-KR" sz="18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구토 또는 식욕 부진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피부 발진 또는 피부 가려움증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노란색 피부와 눈</a:t>
            </a:r>
            <a:r>
              <a:rPr lang="en-US" altLang="ko-KR" sz="18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sz="1800" dirty="0">
                <a:solidFill>
                  <a:srgbClr val="002664"/>
                </a:solidFill>
                <a:latin typeface="Public Sans ExtraLight" pitchFamily="2" charset="77"/>
              </a:rPr>
              <a:t>황달</a:t>
            </a:r>
            <a:r>
              <a:rPr lang="en-US" altLang="ko-KR" sz="1800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endParaRPr lang="en-US" sz="18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C70C7-0A2D-EF23-B139-B2A8CAA32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962BC02-6358-F857-32CF-973AA3AB46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848" y="2233914"/>
            <a:ext cx="5511800" cy="5486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21CDE1-2FFE-9CAC-50A6-7E0C47184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D00AE-3995-87DA-E555-017D7B1111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B035949-A3B8-ACDC-E9F9-C70165E45E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544325"/>
            <a:ext cx="1152072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만성 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간염에 걸렸는지 여부를 알 수 있는 유일한 방법은 혈액 검사를 받는 것입니다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28B2906-0C1F-8385-8D2C-70E2591E571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590415" y="2755900"/>
            <a:ext cx="1670050" cy="1346200"/>
            <a:chOff x="6590415" y="2755900"/>
            <a:chExt cx="1670050" cy="13462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063B505-6269-E485-1FC0-FBC95B48499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90415" y="2755900"/>
              <a:ext cx="1670050" cy="13462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9FDAA7-4531-F762-C78F-E76FAFE9C1F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01259" y="2961297"/>
              <a:ext cx="1448362" cy="61817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ko-KR" altLang="en-US" sz="1600" b="1" dirty="0">
                  <a:solidFill>
                    <a:schemeClr val="bg1"/>
                  </a:solidFill>
                  <a:latin typeface="Public Sans Medium"/>
                </a:rPr>
                <a:t>이는 빠르고 쉽습니다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5502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8BBDF3-4D2F-13D1-E85D-D4FE5B5512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9264" y="318375"/>
            <a:ext cx="2406650" cy="5892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6" y="455651"/>
            <a:ext cx="3330316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altLang="ko-KR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 검사를 받으시나요</a:t>
            </a:r>
            <a:r>
              <a:rPr lang="en-US" altLang="ko-KR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B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형 간염에 대한 혈액 검사에는 여러 가지 유형이 있으며 쉽고 비밀이 보장됩니다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1105845"/>
            <a:ext cx="6428420" cy="26559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검사 결과를 통해 다음과 같은 사실을 확인할 수 있습니다</a:t>
            </a:r>
            <a:r>
              <a:rPr lang="en-PH" altLang="ko-KR" sz="2000" b="1" dirty="0">
                <a:solidFill>
                  <a:srgbClr val="002664"/>
                </a:solidFill>
                <a:latin typeface="Public Sans Medium" pitchFamily="2" charset="77"/>
              </a:rPr>
              <a:t>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만성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 감염 여부 및 케어와 치료가 필요한지 여부</a:t>
            </a:r>
            <a:endParaRPr lang="en-PH" altLang="ko-KR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대한 보호가 형성되어 재발될 수 없는지 여부</a:t>
            </a:r>
            <a:endParaRPr lang="en-PH" altLang="ko-KR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대한 보호가 없어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 예방 접종이 필요한지 여부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720FF7-AC7F-1F01-304F-601041A265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4409954"/>
            <a:ext cx="6428420" cy="22570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다음에서 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B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형 간염 검사를 받을 수 있습니다</a:t>
            </a:r>
            <a:r>
              <a:rPr lang="en-PH" altLang="ko-KR" sz="2000" b="1" dirty="0">
                <a:solidFill>
                  <a:srgbClr val="002664"/>
                </a:solidFill>
                <a:latin typeface="Public Sans Medium" pitchFamily="2" charset="77"/>
              </a:rPr>
              <a:t>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일반의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GP)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NSW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성 보건 클리닉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NSW Sexual Health clinics)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가족 계획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Australia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(Family Planning Australia)</a:t>
            </a: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4C4CE46-F254-3F82-DD5C-5A4A81906C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586" y="-734295"/>
            <a:ext cx="5581650" cy="1885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6F80F0-7C35-FEAC-404C-A6CC0A2934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3837" y="2842342"/>
            <a:ext cx="3200400" cy="7518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513493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누가 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 검사를 받아야 하나요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다음과 같은 경우에도 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B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형 간염 검사를 받는 것이 중요합니다</a:t>
            </a:r>
            <a:r>
              <a:rPr lang="en-PH" altLang="ko-KR" sz="2000" b="1" dirty="0">
                <a:solidFill>
                  <a:srgbClr val="002664"/>
                </a:solidFill>
                <a:latin typeface="Public Sans Medium" pitchFamily="2" charset="77"/>
              </a:rPr>
              <a:t>:</a:t>
            </a:r>
            <a:endParaRPr lang="en-US" sz="2000" b="1" dirty="0">
              <a:latin typeface="Public Sans Medium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가족 중에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걸린 사람이 있는 경우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걸린 사람과 함께 생활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콘돔 없이 성관계를 가짐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해외에서 사용된 장비가 깨끗하지 않은 의료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치과 또는 미용 시술을 받은 적이 있음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C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 또는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HIV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에 감염됨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약물이나 스테로이드를 주사했음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해외에서 수혈을 받았거나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1990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년 이전에 호주에서 수혈을 받음</a:t>
            </a:r>
            <a:r>
              <a:rPr lang="en-PH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E540D2-565C-EDF1-11A1-8C410A2049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534" y="1083795"/>
            <a:ext cx="4292600" cy="21526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4C5CA7-6B5D-E7A7-01A2-C1DB9056C5C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31171" y="1374804"/>
            <a:ext cx="3797625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altLang="ko-KR" sz="2000" b="1" dirty="0">
                <a:solidFill>
                  <a:srgbClr val="002664"/>
                </a:solidFill>
                <a:latin typeface="Public Sans Medium"/>
              </a:rPr>
              <a:t>B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/>
              </a:rPr>
              <a:t>형 간염이 흔한 국가에서 태어났거나 살았던 경우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/>
              </a:rPr>
              <a:t>, B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/>
              </a:rPr>
              <a:t>형 간염 검사를 받는 것이 중요합니다</a:t>
            </a:r>
            <a:endParaRPr lang="en-US" sz="2000" b="1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64253D7-81F8-E97C-19FF-A889086707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0"/>
            <a:ext cx="4438650" cy="80391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3AA0EF0-3B6D-1073-1595-A8A38268BED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934901" y="5359078"/>
            <a:ext cx="6130496" cy="918159"/>
            <a:chOff x="4934901" y="5359078"/>
            <a:chExt cx="6130496" cy="91815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E0AF06D0-968B-7A60-9B39-EEEE906044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65538" y="5359078"/>
              <a:ext cx="6099859" cy="91815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557633-57AD-BC29-0EEE-F2A2ABBFED7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34901" y="5437426"/>
              <a:ext cx="4625787" cy="74345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ko-KR" altLang="en-US" sz="2000" b="1" dirty="0">
                  <a:solidFill>
                    <a:schemeClr val="bg1"/>
                  </a:solidFill>
                  <a:latin typeface="Public Sans Medium"/>
                </a:rPr>
                <a:t>치료가 필요한지 여부를 의사가 알려줄 것입니다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361521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만성 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 치료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1230956"/>
            <a:ext cx="5968451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만성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걸렸다면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 손상은 언제든지 발생할 수 있으므로 정기적으로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(6-12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개월마다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의사를 만나 간 건강 상태를 점검해야 합니다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4323C0-81B7-15F9-9062-652D7C55168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3295017"/>
            <a:ext cx="2878010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/>
              </a:rPr>
              <a:t>치료를 통해 간 손상을 줄이고 간암의 위험을 줄일 수 있습니다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/>
              </a:rPr>
              <a:t>.</a:t>
            </a:r>
            <a:endParaRPr lang="en-US" sz="2000" b="1" dirty="0">
              <a:latin typeface="Public Sans Medium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4389CD-1342-04C0-0581-2CC6EB0E45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071" y="2531345"/>
            <a:ext cx="27432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91AE4BD-B20E-0B26-16A1-B2A67D003D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696373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 감염으로부터 어떻게 자신을 보호하나요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F45C95-4EFD-27AA-6BEB-9908C2B1BB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백신 접종은 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B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형 간염을 예방하는 가장 좋은 방법입니다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.</a:t>
            </a:r>
            <a:endParaRPr lang="en-US" sz="2000" b="1" dirty="0">
              <a:latin typeface="Public Sans Medium" pitchFamily="2" charset="77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호주에서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 백신 접종은 다음 대상자에 대해 무료입니다</a:t>
            </a:r>
            <a:r>
              <a:rPr lang="en-PH" altLang="ko-KR" sz="2000" dirty="0">
                <a:solidFill>
                  <a:srgbClr val="002664"/>
                </a:solidFill>
                <a:latin typeface="Public Sans ExtraLight" pitchFamily="2" charset="77"/>
              </a:rPr>
              <a:t>: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신생아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 어린이와 청소년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 가족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걸린 사람과 밀접하게 접촉한 사람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F07DAF-DB87-13FB-EF4F-659A3A51D7B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20861" y="5260902"/>
            <a:ext cx="5914663" cy="933972"/>
            <a:chOff x="520861" y="5260902"/>
            <a:chExt cx="5914663" cy="933972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DE6AB0EE-70A0-28DB-2724-4E7CDA451E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260902"/>
              <a:ext cx="5914663" cy="933972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1BF5D8-A755-227A-94E4-C821AD7F5BB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353161"/>
              <a:ext cx="5914663" cy="79541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altLang="ko-KR" sz="2000" b="1" dirty="0">
                  <a:solidFill>
                    <a:srgbClr val="002664"/>
                  </a:solidFill>
                  <a:latin typeface="Public Sans Medium"/>
                </a:rPr>
                <a:t>B</a:t>
              </a:r>
              <a:r>
                <a:rPr lang="ko-KR" altLang="en-US" sz="2000" b="1" dirty="0">
                  <a:solidFill>
                    <a:srgbClr val="002664"/>
                  </a:solidFill>
                  <a:latin typeface="Public Sans Medium"/>
                </a:rPr>
                <a:t>형 간염 백신 접종에 대해 의사에게 문의하십시오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65EAE8-C2AF-C11C-AC92-E1D1B2F9588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71442" y="1210795"/>
            <a:ext cx="2755900" cy="1898650"/>
            <a:chOff x="8571442" y="1210795"/>
            <a:chExt cx="2755900" cy="18986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BD05CC7-394A-A6A9-A35B-58DA3DEDC06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1442" y="1210795"/>
              <a:ext cx="2755900" cy="18986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BDEB97-D20B-F680-6927-D39C9D4DE9E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679070" y="1490407"/>
              <a:ext cx="249434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30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백신 접종</a:t>
              </a:r>
              <a:endParaRPr lang="en-US" sz="3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9A84440-8151-93CF-BE35-F1D3FFD0A2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488" y="-1002494"/>
            <a:ext cx="5372100" cy="251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540594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간염의 확산을 막는 다른 방법들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6206A-7B15-0936-3F8C-6056FEAB9C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2516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혈액 대 혈액 접촉을 피하세요</a:t>
            </a:r>
            <a:r>
              <a:rPr lang="en-US" altLang="ko-KR" dirty="0">
                <a:solidFill>
                  <a:srgbClr val="002664"/>
                </a:solidFill>
                <a:latin typeface="Public Sans ExtraLight" pitchFamily="2" charset="77"/>
              </a:rPr>
              <a:t>: </a:t>
            </a: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면도기</a:t>
            </a:r>
            <a:r>
              <a:rPr lang="en-US" altLang="ko-KR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칫솔 또는 기타 개인 물품을 공유하지 마세요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18E42F-F0C7-566A-68E5-967B30CDB7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44769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 문신</a:t>
            </a:r>
            <a:r>
              <a:rPr lang="en-US" altLang="ko-KR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피어싱 또는 기타 전통적인 관행을 위한 장비 혹은 바늘을 공유하지 마세요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90212C-BAFE-E241-3E86-4EAC007C4D3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19777" y="4425569"/>
            <a:ext cx="2411393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 성관계를 가질 때는 항상 콘돔과 윤활제를 사용하세요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B667A1-30A9-242A-BAA7-1CB0CDF38CA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4425569"/>
            <a:ext cx="2361235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 약물 주입에 사용되는 주사기나 장비를 공유하지 마세요</a:t>
            </a:r>
            <a:endParaRPr lang="en-US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2891AB-E3EB-57CD-18EC-13BF18D48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A7BFEE-9D03-46DD-1C05-7EC3400D92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CBED7-D438-365F-0C62-0A1F812FE5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9E241E69-28DF-5B79-224F-0F30677160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1006891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간염에 대한 낙인 이해하기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ECDB82-057B-6782-995E-BCDDD9DB41A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013905"/>
            <a:ext cx="6233314" cy="20886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바이러스성 간염에 걸린 많은 사람들은 다음과 같은 이유로 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B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형 간염과 관련된 낙인에 영향을 받습니다</a:t>
            </a:r>
            <a:r>
              <a:rPr lang="en-PH" altLang="ko-KR" sz="2000" b="1" dirty="0">
                <a:solidFill>
                  <a:srgbClr val="002664"/>
                </a:solidFill>
                <a:latin typeface="Public Sans Medium" pitchFamily="2" charset="77"/>
              </a:rPr>
              <a:t>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그들이 어떻게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걸렸는지에 대한 편견들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간염과 관련된 행동</a:t>
            </a:r>
            <a:r>
              <a:rPr lang="en-PH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4F0421A-5430-D29D-99FE-018D4D53C9E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5001707"/>
            <a:ext cx="5905936" cy="1062579"/>
            <a:chOff x="5484554" y="5001707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2DB434CF-6387-06F5-205C-B45748E3842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5001707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6B2A4EF-3F74-45BF-FE8C-2B52B353729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5179054"/>
              <a:ext cx="5905936" cy="4001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ko-KR" altLang="en-US" sz="2000" b="1" dirty="0">
                  <a:solidFill>
                    <a:srgbClr val="CCF2EA"/>
                  </a:solidFill>
                  <a:latin typeface="Public Sans Medium"/>
                </a:rPr>
                <a:t>낙인은 의료 및 지원에 장벽을 만듭니다</a:t>
              </a:r>
              <a:r>
                <a:rPr lang="en-US" altLang="ko-KR" sz="2000" b="1" dirty="0">
                  <a:solidFill>
                    <a:srgbClr val="CCF2EA"/>
                  </a:solidFill>
                  <a:latin typeface="Public Sans Medium"/>
                </a:rPr>
                <a:t>.</a:t>
              </a:r>
              <a:endParaRPr lang="en-US" sz="2000" b="1" dirty="0">
                <a:solidFill>
                  <a:srgbClr val="CCF2EA"/>
                </a:solidFill>
                <a:latin typeface="Public Sans Medium" pitchFamily="2" charset="77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C2FEFCE-2ADD-5C19-E7F8-61964E19D7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3428999"/>
            <a:ext cx="5905936" cy="1395361"/>
            <a:chOff x="5484554" y="3428999"/>
            <a:chExt cx="5905936" cy="1395361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169D1915-09C0-4A8F-35C0-999553285F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28999"/>
              <a:ext cx="5905936" cy="1395361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E6C01B-EB05-C2AA-6944-2A810B6B729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593480"/>
              <a:ext cx="5905936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ko-KR" altLang="en-US" sz="2000" b="1" dirty="0">
                  <a:solidFill>
                    <a:srgbClr val="002664"/>
                  </a:solidFill>
                  <a:latin typeface="Public Sans Medium"/>
                </a:rPr>
                <a:t>이러한 편견은 </a:t>
              </a:r>
              <a:r>
                <a:rPr lang="en-US" altLang="ko-KR" sz="2000" b="1" dirty="0">
                  <a:solidFill>
                    <a:srgbClr val="002664"/>
                  </a:solidFill>
                  <a:latin typeface="Public Sans Medium"/>
                </a:rPr>
                <a:t>B</a:t>
              </a:r>
              <a:r>
                <a:rPr lang="ko-KR" altLang="en-US" sz="2000" b="1" dirty="0">
                  <a:solidFill>
                    <a:srgbClr val="002664"/>
                  </a:solidFill>
                  <a:latin typeface="Public Sans Medium"/>
                </a:rPr>
                <a:t>형 간염 상태를 공개하려는 개인의 의지에 영향을 미칠 수 있습니다</a:t>
              </a:r>
              <a:r>
                <a:rPr lang="en-US" altLang="ko-KR" sz="2000" b="1" dirty="0">
                  <a:solidFill>
                    <a:srgbClr val="002664"/>
                  </a:solidFill>
                  <a:latin typeface="Public Sans Medium"/>
                </a:rPr>
                <a:t>.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015E9B8-ED6C-4C48-DA89-5659BF0A36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9965" y="225841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6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A29940E-628B-79A3-3047-F4E6BC31C8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817" y="11575"/>
            <a:ext cx="6800850" cy="7988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CFCDAA82-47A3-0667-187F-283CD176EFC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570314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누구에게 말하고 누구에게 말할 필요가 없는가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EF83EA-D37E-622F-3FCA-4307FB3091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504150"/>
            <a:ext cx="6233314" cy="1914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법에 따라 다음의 경우 반드시 사람들에게 말해야 합니다</a:t>
            </a:r>
            <a:r>
              <a:rPr lang="en-PH" altLang="ko-KR" sz="2000" b="1" dirty="0">
                <a:solidFill>
                  <a:srgbClr val="002664"/>
                </a:solidFill>
                <a:latin typeface="Public Sans Medium" pitchFamily="2" charset="77"/>
              </a:rPr>
              <a:t>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헌혈할 때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장기와 정자를 기증할 때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보험에 가입할 때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호주 국방군에 입대하는 경우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호주에 거주하기 위해 비자를 신청할 때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의료 시술을 하는 의료 종사자인 경우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8360B5-BFF5-BC56-3714-9561C50765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504150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다음과 같은 사람들에게 말할 필요는 없습니다</a:t>
            </a:r>
            <a:r>
              <a:rPr lang="en-PH" altLang="ko-KR" sz="2000" b="1" dirty="0">
                <a:solidFill>
                  <a:srgbClr val="002664"/>
                </a:solidFill>
                <a:latin typeface="Public Sans Medium" pitchFamily="2" charset="77"/>
              </a:rPr>
              <a:t>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직장 상사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함께 일하거나 함께 학교에 다니는 사람들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가족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의료 전문인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A59ACE-D55B-D8B6-8579-661372AA6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66B6B4-431F-8A36-4D62-4F24F49B3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8DAD6-4A02-1AB4-14E0-CDE2D51DEB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98B74DD4-2311-EEC3-8470-5BE4A264C2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도움을 받을 수 있는 곳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E2CD0F-3365-FA69-6520-D54FF79C166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326EACC-DB4E-D43C-ADFF-3CBD0FA5E07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C019CC-DAB9-D10E-EC32-2553438971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Liver clinics and specialists - </a:t>
              </a:r>
              <a:r>
                <a:rPr lang="ko-KR" altLang="en-US" sz="2000" b="1" dirty="0">
                  <a:solidFill>
                    <a:srgbClr val="002664"/>
                  </a:solidFill>
                  <a:latin typeface="Public Sans Medium"/>
                </a:rPr>
                <a:t>간 클리닉 및 전문의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 </a:t>
              </a: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1800 803 990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www.hep.org.au</a:t>
              </a:r>
              <a:endParaRPr lang="en-US" dirty="0">
                <a:latin typeface="Public Sans ExtraLigh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1D3A13-A7E1-CD92-E4EC-CDC606F2887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10942C3-BA14-674F-B789-86D3E4B2008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B5F10B8-ECFE-D676-7B86-9D54A5373CA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Sexual health clinics - </a:t>
              </a:r>
              <a:r>
                <a:rPr lang="ko-KR" altLang="en-US" sz="2000" b="1" dirty="0">
                  <a:solidFill>
                    <a:srgbClr val="002664"/>
                  </a:solidFill>
                  <a:latin typeface="Public Sans Medium"/>
                </a:rPr>
                <a:t>성 건강 클리닉 </a:t>
              </a:r>
              <a:r>
                <a:rPr lang="en-PH" altLang="ko-KR" sz="2000" dirty="0"/>
                <a:t>- 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1800 451 624</a:t>
              </a: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dirty="0" err="1">
                  <a:solidFill>
                    <a:srgbClr val="002664"/>
                  </a:solidFill>
                  <a:latin typeface="Public Sans ExtraLight" pitchFamily="2" charset="77"/>
                </a:rPr>
                <a:t>www.health.nsw.gov.au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/</a:t>
              </a:r>
              <a:r>
                <a:rPr lang="en-US" dirty="0" err="1">
                  <a:solidFill>
                    <a:srgbClr val="002664"/>
                  </a:solidFill>
                  <a:latin typeface="Public Sans ExtraLight" pitchFamily="2" charset="77"/>
                </a:rPr>
                <a:t>sexualhealth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C7D2A05-55C6-09BE-81D8-E4C2101B38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DEE56CA5-68E0-C682-2BB7-98A4BF27C12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EDB00FC-0239-9D61-01A7-E70BDD148FB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Multicultural HIV and Hepatitis Service - </a:t>
              </a:r>
              <a:r>
                <a:rPr lang="ko-KR" altLang="en-US" sz="2000" b="1" dirty="0">
                  <a:solidFill>
                    <a:srgbClr val="002664"/>
                  </a:solidFill>
                  <a:latin typeface="Public Sans Medium"/>
                  <a:ea typeface="맑은 고딕"/>
                </a:rPr>
                <a:t>다문화 </a:t>
              </a:r>
              <a:r>
                <a:rPr lang="en-US" altLang="ko-KR" sz="2000" b="1" dirty="0">
                  <a:solidFill>
                    <a:srgbClr val="002664"/>
                  </a:solidFill>
                  <a:latin typeface="Public Sans Medium"/>
                  <a:ea typeface="맑은 고딕"/>
                </a:rPr>
                <a:t>HIV </a:t>
              </a:r>
              <a:r>
                <a:rPr lang="ko-KR" altLang="en-US" sz="2000" b="1" dirty="0">
                  <a:solidFill>
                    <a:srgbClr val="002664"/>
                  </a:solidFill>
                  <a:latin typeface="Public Sans Medium"/>
                  <a:ea typeface="맑은 고딕"/>
                </a:rPr>
                <a:t>및 간염 서비스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www.mhahs.org.au</a:t>
              </a:r>
              <a:endParaRPr lang="en-US" dirty="0">
                <a:latin typeface="Public Sans ExtraLigh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28F44E-79E8-A49D-2844-4AF5241D43C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3D058B2E-7AD3-1649-C62E-5CF36408331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70FA83-D722-A0E2-2AD3-0514EF10014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Your doctor or GP - </a:t>
              </a:r>
              <a:r>
                <a:rPr lang="ko-KR" alt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귀하의 의사 또는 </a:t>
              </a:r>
              <a:r>
                <a:rPr lang="en-US" altLang="ko-KR" sz="2000" b="1" dirty="0">
                  <a:solidFill>
                    <a:srgbClr val="002664"/>
                  </a:solidFill>
                  <a:latin typeface="Public Sans Medium" pitchFamily="2" charset="77"/>
                </a:rPr>
                <a:t>GP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E3C861-77DF-90BC-C4A5-53A732647A1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E80B3D0-3A02-40F9-1A10-78B843157CD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132F92-394E-A5CC-27E9-02CE57CE8D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Hepatitis NSW – NSW</a:t>
              </a:r>
              <a:r>
                <a:rPr lang="ko-KR" altLang="en-US" sz="2000" b="1" dirty="0">
                  <a:solidFill>
                    <a:srgbClr val="002664"/>
                  </a:solidFill>
                  <a:latin typeface="Public Sans Medium"/>
                  <a:ea typeface="맑은 고딕"/>
                </a:rPr>
                <a:t> 간염 </a:t>
              </a:r>
              <a:r>
                <a:rPr lang="en-PH" altLang="ko-KR" sz="2000" b="1" dirty="0">
                  <a:solidFill>
                    <a:srgbClr val="002664"/>
                  </a:solidFill>
                  <a:latin typeface="Public Sans Medium"/>
                  <a:ea typeface="맑은 고딕"/>
                </a:rPr>
                <a:t>-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1800 803 990</a:t>
              </a:r>
              <a:br>
                <a:rPr lang="en-US" sz="2000" b="1" dirty="0">
                  <a:latin typeface="Public Sans Medium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www.hep.org.au</a:t>
              </a:r>
              <a:endParaRPr lang="en-US" dirty="0">
                <a:latin typeface="Public Sans ExtraLight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94FEC8B-4415-7A9E-43F4-CDD9E14CE1D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D9A06CE-DE70-D922-6F78-53798B4CD4A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B4B9927-1B51-6BAB-55D9-F2FD86035DE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메디케어 필요 없음</a:t>
              </a:r>
              <a:endParaRPr lang="en-US" sz="1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9013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C492AE-F1D0-DD58-128F-2AF7900A4B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모국어로 도움이 필요하시나요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의사 또는 의료 제공자와 모국어로 대화하길 원하시는 경우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번역 및 통역 서비스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(TIS)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에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13 14 50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으로 전화하십시오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이 서비스는 무료이며 비밀이 유지됩니다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접수 담당자에게 무료 통역사를 예약해 달라고 요청하십시오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52FF6C-11D6-363E-C975-4953838135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5C6A899-CDAE-EED4-DF6F-E528F4AF5A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423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오늘 우리가 배운 것이 무엇일까요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71196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참인가요 거짓인가요</a:t>
            </a:r>
            <a:r>
              <a:rPr lang="en-PH" altLang="ko-KR" sz="2000" b="1" dirty="0">
                <a:solidFill>
                  <a:srgbClr val="002664"/>
                </a:solidFill>
                <a:latin typeface="Public Sans Medium" pitchFamily="2" charset="77"/>
              </a:rPr>
              <a:t>?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콘돔 없이 성관계를 가지면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걸릴 수 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걸렸다는 것을 알 수 있는 유일한 방법은 피부가 노랗게 변할 때이다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비타민을 복용하고 건강한 음식을 섭취함으로써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걸리지 않도록 자신을 보호할 수 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해외에서 문신을 한 적이 있고 사용된 장비가 깨끗한지 확실하지 않은 경우 검사를 받아야 한다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AAF00C-50E3-98E4-E370-7B19DC528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26E314-5D04-7BAE-FE10-27AF2AFB16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94E2A-D98E-A6CD-BAF3-ABB9ADF8B8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B14D6591-6FA0-B526-8038-DF1B0BA391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774665"/>
            <a:ext cx="6691384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기억해야 할 중요한 메시지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3AE4FA-49AF-643A-DE8D-5FC5D8E08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379309"/>
            <a:ext cx="8008040" cy="3562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간염은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 바이러스에 의해 발생하는 간 감염입니다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만성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장기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은 우리 지역사회에서 흔한 질환입니다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만성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간염은 출생 시 산모로부터 아기에게 전파됩니다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걸렸는지 알 수 있는 유일한 방법은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 혈액 검사를 받는 것입니다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치료가 가능합니다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치료는 안전하고 효과적입니다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치료하지 않으면 만성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간염은 간 손상과 간암으로 이어질 수 있습니다</a:t>
            </a:r>
            <a:r>
              <a:rPr lang="en-PH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039904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ko-KR" altLang="en-US" sz="6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질문 있으세요</a:t>
            </a:r>
            <a:r>
              <a:rPr lang="en-US" altLang="ko-KR" sz="6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ko-KR" altLang="en-US" sz="2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  <a:t>개발자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  <a:t>:</a:t>
            </a:r>
            <a:r>
              <a:rPr lang="en-US" sz="4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  <a:t>and Hepatitis Service</a:t>
            </a:r>
          </a:p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  <a:t>(</a:t>
            </a:r>
            <a:r>
              <a:rPr lang="en-US" altLang="ko-KR" sz="4000" b="1" dirty="0">
                <a:solidFill>
                  <a:srgbClr val="002664"/>
                </a:solidFill>
                <a:latin typeface="Public Sans Medium"/>
                <a:cs typeface="Poppins" panose="00000500000000000000" pitchFamily="2" charset="0"/>
              </a:rPr>
              <a:t>NSW </a:t>
            </a:r>
            <a:r>
              <a:rPr lang="ko-KR" altLang="en-US" sz="4000" b="1" dirty="0">
                <a:solidFill>
                  <a:srgbClr val="002664"/>
                </a:solidFill>
                <a:latin typeface="Public Sans Medium"/>
                <a:cs typeface="Poppins" panose="00000500000000000000" pitchFamily="2" charset="0"/>
              </a:rPr>
              <a:t>다문화 </a:t>
            </a:r>
            <a:r>
              <a:rPr lang="en-US" altLang="ko-KR" sz="4000" b="1" dirty="0">
                <a:solidFill>
                  <a:srgbClr val="002664"/>
                </a:solidFill>
                <a:latin typeface="Public Sans Medium"/>
                <a:cs typeface="Poppins" panose="00000500000000000000" pitchFamily="2" charset="0"/>
              </a:rPr>
              <a:t>HIV </a:t>
            </a:r>
            <a:r>
              <a:rPr lang="ko-KR" altLang="en-US" sz="4000" b="1" dirty="0">
                <a:solidFill>
                  <a:srgbClr val="002664"/>
                </a:solidFill>
                <a:latin typeface="Public Sans Medium"/>
                <a:cs typeface="Poppins" panose="00000500000000000000" pitchFamily="2" charset="0"/>
              </a:rPr>
              <a:t>및 간염 </a:t>
            </a:r>
            <a:endParaRPr lang="en-PH" altLang="ko-KR" sz="4000" b="1" dirty="0">
              <a:solidFill>
                <a:srgbClr val="002664"/>
              </a:solidFill>
              <a:latin typeface="Public Sans Medium"/>
              <a:cs typeface="Poppins" panose="00000500000000000000" pitchFamily="2" charset="0"/>
            </a:endParaRPr>
          </a:p>
          <a:p>
            <a:pPr>
              <a:lnSpc>
                <a:spcPts val="45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ublic Sans Medium"/>
                <a:cs typeface="Poppins" panose="00000500000000000000" pitchFamily="2" charset="0"/>
              </a:rPr>
              <a:t>서비스</a:t>
            </a:r>
            <a:r>
              <a:rPr lang="en-PH" altLang="ko-KR" sz="4000" b="1" dirty="0">
                <a:solidFill>
                  <a:srgbClr val="002664"/>
                </a:solidFill>
                <a:latin typeface="Public Sans Medium"/>
                <a:cs typeface="Poppins" panose="00000500000000000000" pitchFamily="2" charset="0"/>
              </a:rPr>
              <a:t>)</a:t>
            </a:r>
            <a:endParaRPr lang="en-US" sz="4000" b="1" dirty="0">
              <a:solidFill>
                <a:srgbClr val="002664"/>
              </a:solidFill>
              <a:latin typeface="Public Sans Medium"/>
              <a:cs typeface="Poppins" panose="00000500000000000000" pitchFamily="2" charset="0"/>
            </a:endParaRP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Public Sans Medium"/>
                <a:cs typeface="Poppins" pitchFamily="2" charset="77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Public Sans Medium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50A08C-C5A9-390A-3F5E-539D6E3CE4CF}"/>
              </a:ext>
            </a:extLst>
          </p:cNvPr>
          <p:cNvSpPr txBox="1"/>
          <p:nvPr/>
        </p:nvSpPr>
        <p:spPr>
          <a:xfrm>
            <a:off x="5640404" y="2974206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BE69FA-0159-7FA6-5EB1-81AB62B34B32}"/>
              </a:ext>
            </a:extLst>
          </p:cNvPr>
          <p:cNvSpPr txBox="1"/>
          <p:nvPr/>
        </p:nvSpPr>
        <p:spPr>
          <a:xfrm>
            <a:off x="423512" y="481263"/>
            <a:ext cx="3262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C0B8474-B85E-4719-91DA-23C3ECAC3527}"/>
</file>

<file path=customXml/itemProps2.xml><?xml version="1.0" encoding="utf-8"?>
<ds:datastoreItem xmlns:ds="http://schemas.openxmlformats.org/officeDocument/2006/customXml" ds:itemID="{D383A951-2E17-4BE3-B649-20FB2CB1A7F4}"/>
</file>

<file path=customXml/itemProps3.xml><?xml version="1.0" encoding="utf-8"?>
<ds:datastoreItem xmlns:ds="http://schemas.openxmlformats.org/officeDocument/2006/customXml" ds:itemID="{30986FEB-7D88-4537-963E-95DF261D7869}"/>
</file>

<file path=docProps/app.xml><?xml version="1.0" encoding="utf-8"?>
<Properties xmlns="http://schemas.openxmlformats.org/officeDocument/2006/extended-properties" xmlns:vt="http://schemas.openxmlformats.org/officeDocument/2006/docPropsVTypes">
  <TotalTime>2325</TotalTime>
  <Words>1494</Words>
  <Application>Microsoft Office PowerPoint</Application>
  <PresentationFormat>Widescreen</PresentationFormat>
  <Paragraphs>220</Paragraphs>
  <Slides>25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맑은 고딕</vt:lpstr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B형 간염이 왜 중요한가요?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만성 B형 간염 치료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121</cp:revision>
  <dcterms:created xsi:type="dcterms:W3CDTF">2025-06-03T07:12:24Z</dcterms:created>
  <dcterms:modified xsi:type="dcterms:W3CDTF">2025-11-06T01:08:40Z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2025-09-29T00:08:34Z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ef4e170a-cc64-4873-9b17-d1a840090d31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