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584088-9695-B457-C6D7-96B5938044F6}" name="farhana.amin595@gmail.com" initials="fa" userId="S::urn:spo:guest#farhana.amin595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na Salera" initials="AS" lastIdx="2" clrIdx="0">
    <p:extLst>
      <p:ext uri="{19B8F6BF-5375-455C-9EA6-DF929625EA0E}">
        <p15:presenceInfo xmlns:p15="http://schemas.microsoft.com/office/powerpoint/2012/main" userId="Alona Sale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2EA"/>
    <a:srgbClr val="73D3E1"/>
    <a:srgbClr val="00C296"/>
    <a:srgbClr val="002664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C9C3CD-A54C-98D7-6844-A4AB1D1D5C08}" v="39" dt="2025-07-21T05:25:03.9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hana.amin595@gmail.com" userId="S::urn:spo:guest#farhana.amin595@gmail.com::" providerId="AD" clId="Web-{E7C9C3CD-A54C-98D7-6844-A4AB1D1D5C08}"/>
    <pc:docChg chg="mod modSld">
      <pc:chgData name="farhana.amin595@gmail.com" userId="S::urn:spo:guest#farhana.amin595@gmail.com::" providerId="AD" clId="Web-{E7C9C3CD-A54C-98D7-6844-A4AB1D1D5C08}" dt="2025-07-21T05:25:03.902" v="36" actId="20577"/>
      <pc:docMkLst>
        <pc:docMk/>
      </pc:docMkLst>
      <pc:sldChg chg="modSp">
        <pc:chgData name="farhana.amin595@gmail.com" userId="S::urn:spo:guest#farhana.amin595@gmail.com::" providerId="AD" clId="Web-{E7C9C3CD-A54C-98D7-6844-A4AB1D1D5C08}" dt="2025-07-21T05:11:26.484" v="28" actId="20577"/>
        <pc:sldMkLst>
          <pc:docMk/>
          <pc:sldMk cId="3062177363" sldId="257"/>
        </pc:sldMkLst>
        <pc:spChg chg="mod">
          <ac:chgData name="farhana.amin595@gmail.com" userId="S::urn:spo:guest#farhana.amin595@gmail.com::" providerId="AD" clId="Web-{E7C9C3CD-A54C-98D7-6844-A4AB1D1D5C08}" dt="2025-07-21T05:11:26.484" v="28" actId="20577"/>
          <ac:spMkLst>
            <pc:docMk/>
            <pc:sldMk cId="3062177363" sldId="257"/>
            <ac:spMk id="9" creationId="{6AB4FED3-60EB-7139-58C8-875ACE1B40C7}"/>
          </ac:spMkLst>
        </pc:spChg>
      </pc:sldChg>
      <pc:sldChg chg="modSp">
        <pc:chgData name="farhana.amin595@gmail.com" userId="S::urn:spo:guest#farhana.amin595@gmail.com::" providerId="AD" clId="Web-{E7C9C3CD-A54C-98D7-6844-A4AB1D1D5C08}" dt="2025-07-21T05:25:03.902" v="36" actId="20577"/>
        <pc:sldMkLst>
          <pc:docMk/>
          <pc:sldMk cId="813766417" sldId="267"/>
        </pc:sldMkLst>
        <pc:spChg chg="mod">
          <ac:chgData name="farhana.amin595@gmail.com" userId="S::urn:spo:guest#farhana.amin595@gmail.com::" providerId="AD" clId="Web-{E7C9C3CD-A54C-98D7-6844-A4AB1D1D5C08}" dt="2025-07-21T05:25:03.902" v="36" actId="20577"/>
          <ac:spMkLst>
            <pc:docMk/>
            <pc:sldMk cId="813766417" sldId="267"/>
            <ac:spMk id="12" creationId="{5E4C5CA7-6B5D-E7A7-01A2-C1DB9056C5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s-IN" sz="4800" b="1">
                <a:solidFill>
                  <a:srgbClr val="002664"/>
                </a:solidFill>
                <a:latin typeface="Poppins" panose="00000500000000000000" pitchFamily="2" charset="0"/>
                <a:cs typeface="Shonar Bangla" panose="020B0502040204020203" pitchFamily="34" charset="0"/>
              </a:rPr>
              <a:t>হেপাটাইটিস বি বোঝা</a:t>
            </a:r>
            <a:endParaRPr lang="en-US" sz="4800" b="1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as-IN" b="1">
                <a:solidFill>
                  <a:srgbClr val="002664"/>
                </a:solidFill>
                <a:latin typeface="Poppins" panose="00000500000000000000" pitchFamily="2" charset="0"/>
                <a:cs typeface="Shonar Bangla" panose="020B0502040204020203" pitchFamily="34" charset="0"/>
              </a:rPr>
              <a:t>হেপাটাইটিস বি কেন গুরুত্বপূর্ণ?</a:t>
            </a:r>
            <a:endParaRPr lang="en-US" b="1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Shonar Bangla" panose="020B0502040204020203" pitchFamily="34" charset="0"/>
                <a:cs typeface="+mj-cs"/>
              </a:rPr>
              <a:t>হেপাটাইটিস বি গুরুত্বপূর্ণ কারণ চিকিৎসা না করা হলে এটি গুরুতর লিভারের ক্ষতি এবং লিভার ক্যান্সারের কারণ হতে পারে।</a:t>
            </a: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Shonar Bangla" panose="020B0502040204020203" pitchFamily="34" charset="0"/>
                <a:cs typeface="+mj-cs"/>
              </a:rPr>
              <a:t>আমাদের সমাজে দীর্ঘস্থায়ী হেপাটাইটিস বি সাধারণ।</a:t>
            </a: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endParaRPr lang="as-IN" sz="2000">
              <a:solidFill>
                <a:srgbClr val="002664"/>
              </a:solidFill>
              <a:latin typeface="Shonar Bangla" panose="020B0502040204020203" pitchFamily="34" charset="0"/>
              <a:cs typeface="+mj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64608" y="4673250"/>
            <a:ext cx="5714248" cy="815580"/>
            <a:chOff x="5964608" y="4117665"/>
            <a:chExt cx="571424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64608" y="4117665"/>
              <a:ext cx="571424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s-IN" sz="1600" b="1">
                  <a:solidFill>
                    <a:schemeClr val="bg1"/>
                  </a:solidFill>
                  <a:latin typeface="Public Sans Medium"/>
                </a:rPr>
                <a:t>দীর্ঘস্থায়ী হেপাটাইটিস বি যে কাউকে আক্রান্ত করতে পারে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9041" y="1503364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b="1">
                <a:solidFill>
                  <a:srgbClr val="002664"/>
                </a:solidFill>
                <a:latin typeface="Poppins" panose="00000500000000000000" pitchFamily="2" charset="0"/>
                <a:cs typeface="Shonar Bangla" panose="020B0502040204020203" pitchFamily="34" charset="0"/>
              </a:rPr>
              <a:t>আজ আমরা কথা বলবো</a:t>
            </a:r>
            <a:r>
              <a:rPr lang="en-PH" b="1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...</a:t>
            </a:r>
            <a:endParaRPr lang="en-US" b="1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দীর্ঘস্থায়ী হেপাটাইটিস বি-এর উপর দৃষ্টি নিবদ্ধ করে হেপাটাইটিস বি সম্পর্কে আপনার যা জানা দরকার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কীভাবে হয় এবং সম্ভাব্য লক্ষণগুলি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কাদের পরীক্ষা করানো উচিত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err="1">
                <a:solidFill>
                  <a:srgbClr val="002664"/>
                </a:solidFill>
                <a:latin typeface="Vrinda"/>
                <a:ea typeface="+mn-lt"/>
                <a:cs typeface="Vrinda"/>
              </a:rPr>
              <a:t>কোথায়</a:t>
            </a:r>
            <a:r>
              <a:rPr lang="as-IN" sz="2000">
                <a:solidFill>
                  <a:srgbClr val="002664"/>
                </a:solidFill>
                <a:latin typeface="Vrinda"/>
                <a:ea typeface="+mn-lt"/>
                <a:cs typeface="Vrinda"/>
              </a:rPr>
              <a:t> এবং </a:t>
            </a:r>
            <a:r>
              <a:rPr lang="as-IN" sz="2000" err="1">
                <a:solidFill>
                  <a:srgbClr val="002664"/>
                </a:solidFill>
                <a:latin typeface="Vrinda"/>
                <a:ea typeface="+mn-lt"/>
                <a:cs typeface="Vrinda"/>
              </a:rPr>
              <a:t>কিভাবে</a:t>
            </a:r>
            <a:r>
              <a:rPr lang="as-IN" sz="2000">
                <a:solidFill>
                  <a:srgbClr val="002664"/>
                </a:solidFill>
                <a:latin typeface="Vrinda"/>
                <a:ea typeface="+mn-lt"/>
                <a:cs typeface="Vrinda"/>
              </a:rPr>
              <a:t> </a:t>
            </a:r>
            <a:r>
              <a:rPr lang="as-IN" sz="2000" err="1">
                <a:solidFill>
                  <a:srgbClr val="002664"/>
                </a:solidFill>
                <a:latin typeface="Vrinda"/>
                <a:ea typeface="+mn-lt"/>
                <a:cs typeface="Vrinda"/>
              </a:rPr>
              <a:t>পরীক্ষা</a:t>
            </a:r>
            <a:r>
              <a:rPr lang="as-IN" sz="2000">
                <a:solidFill>
                  <a:srgbClr val="002664"/>
                </a:solidFill>
                <a:latin typeface="Vrinda"/>
                <a:ea typeface="+mn-lt"/>
                <a:cs typeface="Vrinda"/>
              </a:rPr>
              <a:t> </a:t>
            </a:r>
            <a:r>
              <a:rPr lang="as-IN" sz="2000" err="1">
                <a:solidFill>
                  <a:srgbClr val="002664"/>
                </a:solidFill>
                <a:latin typeface="Vrinda"/>
                <a:ea typeface="+mn-lt"/>
                <a:cs typeface="Vrinda"/>
              </a:rPr>
              <a:t>করাবেন</a:t>
            </a:r>
            <a:r>
              <a:rPr lang="as-IN" sz="2000">
                <a:solidFill>
                  <a:srgbClr val="002664"/>
                </a:solidFill>
                <a:latin typeface="Vrinda"/>
                <a:cs typeface="Vrinda"/>
              </a:rPr>
              <a:t> 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প্রতিরোধ এবং চিকিৎসা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আপনি কাকে বলবেন আর কাকে বলবেননা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আরও তথ্য কোথায় পাওয়া যাবে</a:t>
            </a: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কী?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6442" y="25562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হল হেপাটাইটিস বি ভাইরাসের কারণে সৃষ্ট একটি লিভারের সংক্রমণ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এটি তীব্র (স্বল্পমেয়াদী) বা দীর্ঘস্থায়ী (দীর্ঘমেয়াদী) হতে পারে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দীর্ঘস্থায়ী হেপাটাইটিস বি লিভারের ক্ষতি এবং লিভার ক্যান্সারের কারণ হতে পারে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/>
              </a:rPr>
              <a:t>দীর্ঘস্থায়ী হেপাটাইটিস বি-তে আক্রান্ত অনেক মানুষ জানেন না যে তাদের এটি রয়েছে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342E1-64C0-E15D-B27E-F40A670ADE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 হেপাটাইটিস মানে লিভার বা যকৃতের প্রদাহ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9FB6-A76F-B74E-8EC8-C25EE38874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26E4087-6BD9-9B39-EE59-2B9F3910CA9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4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8B54AC2-C534-19C5-15D0-1E420A7D44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7080A-821B-2B31-3F3E-DEA8DEBDE64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as-IN" sz="2000" b="1">
                  <a:solidFill>
                    <a:schemeClr val="bg1"/>
                  </a:solidFill>
                  <a:latin typeface="Public Sans Medium"/>
                </a:rPr>
                <a:t>অস্ট্রেলিয়ায়, দীর্ঘস্থায়ী হেপাটাইটিস বি আক্রান্ত বেশিরভাগ মানুষ এমন দেশে জন্মগ্রহণ করেন যেখানে হেপাটাইটিস বি সাধারণ।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s-IN" sz="2000" b="1">
                  <a:solidFill>
                    <a:srgbClr val="002664"/>
                  </a:solidFill>
                  <a:latin typeface="Public Sans Medium" pitchFamily="2" charset="77"/>
                </a:rPr>
                <a:t>দীর্ঘস্থায়ী (দীর্ঘমেয়াদী)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s-IN" sz="2000" b="1">
                  <a:solidFill>
                    <a:srgbClr val="002664"/>
                  </a:solidFill>
                  <a:latin typeface="Public Sans Medium" pitchFamily="2" charset="77"/>
                </a:rPr>
                <a:t> তীব্র (স্বল্পমেয়াদী)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হলে কী হয়?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তীব্র হেপাটাইটিস বি হলো যখন একজন ব্যক্তি (সাধারণত একজন প্রাপ্তবয়স্ক) ৬ মাসের মধ্যে ভাইরাস থেকে মুক্তি পান।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8FE20-0794-4A47-94DF-D96F10F258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একবার তারা এটি পরিষ্কার করে ফেললে, তারা আবার হেপাটাইটিস বি ভাইরাসে সংক্রামিত হতে পারেন না এবং অন্যদের মধ্যে এটি সংক্রমণ করতে পারেন না।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দীর্ঘস্থায়ী হেপাটাইটিস বি হল যখন সংক্রমণ ৬ মাসের বেশি স্থায়ী হয়।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5A6BC-4F25-265D-2775-87B4AC2FA3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দীর্ঘস্থায়ী হেপাটাইটিস বি লিভারের ক্ষতি (সিরোসিস) এবং লিভার ক্যান্সারের কারণ হতে পারে। </a:t>
            </a: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একজন ব্যক্তির হেপাটাইটিস বি যত কম বয়সে হয়, </a:t>
            </a:r>
            <a:b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প্রাপ্তবয়স্ক হিসেবে দীর্ঘস্থায়ী হেপাটাইটিস বি হওয়ার ঝুঁকি তত বেশি</a:t>
            </a:r>
            <a:endParaRPr lang="en-US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B9FB1-ADBC-6CF1-B3A5-6372605EB4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সংক্রামিত শিশুদের মধ্যে ৯০% </a:t>
            </a:r>
            <a:r>
              <a:rPr lang="as-IN" sz="2000">
                <a:solidFill>
                  <a:srgbClr val="002664"/>
                </a:solidFill>
                <a:latin typeface="Public Sans Medium" pitchFamily="2" charset="77"/>
              </a:rPr>
              <a:t>ভাইরাসটি থেকে মুক্তি পাবে না এবং দীর্ঘস্থায়ী হেপাটাইটিস বি-তে আক্রান্ত হবে।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21D46-05E4-570B-BA63-281C9F27F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Medium" pitchFamily="2" charset="77"/>
              </a:rPr>
              <a:t>হেপাটাইটিস বি ভাইরাসে আক্রান্ত</a:t>
            </a: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 প্রাপ্তবয়স্কদের মধ্যে ৯৫% </a:t>
            </a:r>
            <a:r>
              <a:rPr lang="as-IN" sz="2000">
                <a:solidFill>
                  <a:srgbClr val="002664"/>
                </a:solidFill>
                <a:latin typeface="Public Sans Medium" pitchFamily="2" charset="77"/>
              </a:rPr>
              <a:t>৬ মাসের মধ্যে এটি সেরে ওঠেন।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প্রাপ্তবয়স্কদের মধ্যে দীর্ঘস্থায়ী হেপাটাইটিস বি আক্রান্ত হওয়ার আনুমানিক সংখ্যা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E340C-F6D1-58F2-41B6-AA0D4705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সুস্থ লিভার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তীব্র হেপাটাইটিস বি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ক্রনিক দীর্ঘস্থায়ী হেপাটাইটিস বি 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লিভারের ক্ষতি (সিরোসিস)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লিভার ক্যান্সার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BF5CD9E5-C47B-AB05-3105-D9E00E1032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দীর্ঘস্থায়ী হেপাটাইটিস বি আপনার </a:t>
            </a:r>
            <a:endParaRPr lang="en-AU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লিভারকে কীভাবে প্রভাবিত করে? </a:t>
            </a:r>
            <a:endParaRPr lang="en-US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>
              <a:solidFill>
                <a:srgbClr val="002664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935391-FB66-3F4C-CA1A-B1AC6BBE87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693F33E-8350-6470-6286-3EDE10B0B7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4213B1-7074-D239-8B81-31590C9209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s-IN" sz="2000" b="1">
                  <a:solidFill>
                    <a:schemeClr val="bg1"/>
                  </a:solidFill>
                  <a:latin typeface="Public Sans Medium" pitchFamily="2" charset="77"/>
                </a:rPr>
                <a:t>এখনই পরীক্ষা করালে ভবিষ্যতে লিভারের জটিলতা প্রতিরোধ করা যেতে পারে!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88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কীভাবে হয়?</a:t>
            </a:r>
            <a:endParaRPr lang="en-US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81039" y="1172193"/>
            <a:ext cx="6794587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b="1">
                <a:solidFill>
                  <a:srgbClr val="002664"/>
                </a:solidFill>
                <a:latin typeface="Public Sans Medium" pitchFamily="2" charset="77"/>
              </a:rPr>
              <a:t>যখন হেপাটাইটিস বি আক্রান্ত ব্যক্তির শরীরের তরল (রক্ত, বীর্য, লালা বা যোনি তরল) অন্য ব্যক্তির শরীরে প্রবেশ করে।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হেপাটাইটিস বি (তীব্র বা দীর্ঘস্থায়ী) আক্রান্ত ব্যক্তির সাথে সুরক্ষা ছাড়াই যৌন মিলনের মাধ্যমে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মাদক বা ওষুধের ইনজেকশনের সরঞ্জাম শেয়ার করে নেওয়ার মাধ্যমে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ক্ষুর বা অন্যান্য ব্যক্তিগত জিনিসপত্র শেয়ার করার মাধ্যমে যাতে</a:t>
            </a:r>
            <a:r>
              <a:rPr lang="en-PH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রক্ত ​​থাকতে পারে, সাংস্কৃতিক আচার-অনুষ্ঠানের জন্য ব্যবহৃত জিনিসপত্র সহ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52F4E-33DC-DBE1-BB1A-06CC5F2385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0898" y="4780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chemeClr val="bg1"/>
                </a:solidFill>
                <a:latin typeface="Public Sans Medium"/>
              </a:rPr>
              <a:t>এর মধ্যে রক্তের পরিমাণও অন্তর্ভুক্ত যা দেখা যায় না।</a:t>
            </a: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4"/>
            <a:ext cx="6619093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আপনি কীভাবে দীর্ঘস্থায়ী </a:t>
            </a:r>
            <a:endParaRPr lang="en-AU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বি-তে আক্রান্ত হন?</a:t>
            </a:r>
            <a:endParaRPr lang="en-US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সংক্রামিত ৯০% </a:t>
            </a:r>
            <a:r>
              <a:rPr lang="as-IN" sz="2000">
                <a:solidFill>
                  <a:srgbClr val="002664"/>
                </a:solidFill>
                <a:latin typeface="Public Sans Medium" pitchFamily="2" charset="77"/>
              </a:rPr>
              <a:t>শিশু ভাইরাস থেকে মুক্তি পায় না এবং দীর্ঘস্থায়ী হেপাটাইটিস বি-তে আক্রান্ত হয়।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Medium" pitchFamily="2" charset="77"/>
              </a:rPr>
              <a:t>হেপাটাইটিস বি </a:t>
            </a: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ভাইরাসে আক্রান্ত ৯৫% </a:t>
            </a:r>
            <a:r>
              <a:rPr lang="as-IN" sz="2000">
                <a:solidFill>
                  <a:srgbClr val="002664"/>
                </a:solidFill>
                <a:latin typeface="Public Sans Medium" pitchFamily="2" charset="77"/>
              </a:rPr>
              <a:t>প্রাপ্তবয়স্ক ৬ মাসের মধ্যে এটি থেকে মুক্তি পান।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হেপাটাইটিস বি (তীব্র বা দীর্ঘস্থায়ী) আক্রান্ত মায়ের কাছ থেকে জন্মের সময় তার শিশুর কাছে যদি শিশুটিকে টিকা না দেওয়া হয়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আক্রান্ত শিশু থেকে শুরু করে অন্যান্য শিশুদের ত্বকে কাপড়ের মাধ্যমে, যদি তারা ঢেকে না থাকে</a:t>
            </a: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4E2EF-DA5C-CD3B-BFEF-1888A2C6E2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আপনি নিম্নলিখিতগুলি থেকে </a:t>
            </a:r>
            <a:endParaRPr lang="en-AU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সংক্রমিত হবেন না...</a:t>
            </a:r>
            <a:endParaRPr lang="en-US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কাশি বা হাঁচি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আলিঙ্গন, চুম্বন অথবা হাত ধরা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মশা বা অন্যান্য পোকামাকড়ের কামড়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খাবার, খাবারের জন্য বাসনপত্র এবং পানীয়ের গ্লাস শেয়ার করা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বাথরুম এবং টয়লেট শেয়ার করা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সুইমিং পুল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s-IN" b="1">
                  <a:solidFill>
                    <a:srgbClr val="002664"/>
                  </a:solidFill>
                  <a:latin typeface="Public Sans Medium" pitchFamily="2" charset="77"/>
                </a:rPr>
                <a:t>তীব্র হেপাটাইটিস বি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s-IN" b="1">
                  <a:solidFill>
                    <a:srgbClr val="002664"/>
                  </a:solidFill>
                  <a:latin typeface="Public Sans Medium" pitchFamily="2" charset="77"/>
                </a:rPr>
                <a:t>ক্রনিক বা দীর্ঘস্থায়ী হেপাটাইসিস বি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এর লক্ষণগুলি কী কী?</a:t>
            </a:r>
            <a:endParaRPr lang="en-US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পেট ব্যাথা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গাঢ় প্রস্রাব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ক্লান্তি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বমি বমি ভাব, বমি বা ক্ষুধা হ্রাস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ফ্যাকাশে মল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হলুদ ত্বক এবং চোখ (জন্ডিস)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শরীরের ডান দিকে পেটে ব্যথা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ব্যথা, যন্ত্রণা এবং জ্বর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উদ্বেগ বা বিষণ্নতা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ডায়াবেটিস</a:t>
            </a:r>
            <a:endParaRPr lang="en-PH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বমি বমি ভাব, বমি বা ক্ষুধা হ্রাস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ত্বকে ফুসকুড়ি বা চুলকানি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800">
                <a:solidFill>
                  <a:srgbClr val="002664"/>
                </a:solidFill>
                <a:latin typeface="Public Sans ExtraLight" pitchFamily="2" charset="77"/>
              </a:rPr>
              <a:t>হলুদ ত্বক এবং চোখ (জন্ডিস)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দীর্ঘস্থায়ী হেপাটাইটিস বি আছে কিনা </a:t>
            </a:r>
            <a:endParaRPr lang="en-AU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তা জানার একমাত্র উপায় হল </a:t>
            </a:r>
            <a:endParaRPr lang="en-AU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রক্ত ​​পরীক্ষা করা।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8B2906-0C1F-8385-8D2C-70E2591E57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590415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063B505-6269-E485-1FC0-FBC95B4849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9FDAA7-4531-F762-C78F-E76FAFE9C1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s-IN" sz="2000" b="1">
                  <a:solidFill>
                    <a:schemeClr val="bg1"/>
                  </a:solidFill>
                  <a:latin typeface="Public Sans Medium"/>
                </a:rPr>
                <a:t>এটি দ্রুত এবং সহজ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333031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</a:t>
            </a:r>
            <a:endParaRPr lang="en-AU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পরীক্ষা</a:t>
            </a:r>
            <a:r>
              <a:rPr lang="en-AU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AU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করানো</a:t>
            </a:r>
            <a:endParaRPr lang="en-US" sz="28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b="1">
                <a:solidFill>
                  <a:srgbClr val="002664"/>
                </a:solidFill>
                <a:latin typeface="Public Sans Medium" pitchFamily="2" charset="77"/>
              </a:rPr>
              <a:t>হেপাটাইটিস বি-এর জন্য বিভিন্ন ধরণের রক্ত ​​পরীক্ষা রয়েছে, সেগুলি সহজ এবং গোপনীয়।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পরীক্ষার ফলাফল আপনাকে জানাবে যে আপনার যদি:</a:t>
            </a:r>
            <a:endParaRPr lang="en-US" sz="2000" b="1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দীর্ঘস্থায়ী হেপাটাইটিস বি সংক্রমণ থাকে এবং যত্ন ও চিকিৎসার প্রয়োজন হয়</a:t>
            </a:r>
            <a:endParaRPr lang="en-PH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এর বিরুদ্ধে সুরক্ষা তৈরি হয়েছে, এবং আবার এটি হতে পারে না</a:t>
            </a:r>
            <a:endParaRPr lang="en-PH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এর বিরুদ্ধে সুরক্ষা নেই, এবং হেপাটাইটিস বি টিকা প্রয়োজন।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আপনি এখানে হেপাটাইটিস বি পরীক্ষা করাতে পারেন: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জেনারেল প্র্যাকটিশনার (জিপি) বা ডাক্তার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NSW </a:t>
            </a: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যৌন স্বাস্থ্য ক্লিনিক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পরিবার পরিকল্পনা 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Australia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51349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কাদের হেপাটাইটিস বি </a:t>
            </a:r>
            <a:endParaRPr lang="en-AU" sz="36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পরীক্ষা করানো উচিত?</a:t>
            </a:r>
            <a:endParaRPr lang="en-US" sz="36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s-IN" b="1">
                <a:solidFill>
                  <a:srgbClr val="002664"/>
                </a:solidFill>
                <a:latin typeface="Public Sans Medium" pitchFamily="2" charset="77"/>
              </a:rPr>
              <a:t>হেপাটাইটিস বি পরীক্ষা করানোও গুরুত্বপূর্ণ যদি আপনি বা </a:t>
            </a:r>
            <a:br>
              <a:rPr lang="en-PH" b="1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as-IN" b="1">
                <a:solidFill>
                  <a:srgbClr val="002664"/>
                </a:solidFill>
                <a:latin typeface="Public Sans Medium" pitchFamily="2" charset="77"/>
              </a:rPr>
              <a:t>আপনার: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পরিবারের কোনও সদস্যের হেপাটাইটিস বি থাকে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আক্রান্ত ব্যক্তির সাথে বসবাস করেন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কনডম ছাড়া যৌনমিলন করে থাকেন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বিদেশে চিকিৎসা, দাঁতের বা প্রসাধনী পদ্ধতি সম্পন্ন করে্ন যেখানে ব্যবহৃত সরঞ্জামগুলি পরিষ্কার ছিল না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আপনার হেপাটাইটিস সি বা এইচআইভি আছে।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আপনি ওষুধ বা স্টেরয়েড ইনজেকশন দিয়েছেন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>
                <a:solidFill>
                  <a:srgbClr val="002664"/>
                </a:solidFill>
                <a:latin typeface="Public Sans ExtraLight"/>
              </a:rPr>
              <a:t>বিদেশে রক্ত ​​সঞ্চালন করেছেন, অথবা ১৯৯০ সালের আগে অস্ট্রেলিয়ায়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5CA7-6B5D-E7A7-01A2-C1DB9056C5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117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যদি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আপনি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এমন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কোনও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দেশে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জন্মগ্রহণ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করেন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বা বসবাস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করে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থাকেন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যেখানে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হেপাটাইটিস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বি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সাধারণ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,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তাহলে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আপনার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হেপাটাইটিস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বি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পরীক্ষা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করানো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 </a:t>
            </a:r>
            <a:r>
              <a:rPr lang="as-IN" sz="1600" b="1" dirty="0" err="1">
                <a:solidFill>
                  <a:srgbClr val="002664"/>
                </a:solidFill>
                <a:latin typeface="Public Sans Medium"/>
                <a:cs typeface="Vrinda"/>
              </a:rPr>
              <a:t>গুরুত্বপূর্ণ</a:t>
            </a:r>
            <a:r>
              <a:rPr lang="as-IN" sz="1600" b="1" dirty="0">
                <a:solidFill>
                  <a:srgbClr val="002664"/>
                </a:solidFill>
                <a:latin typeface="Public Sans Medium"/>
                <a:cs typeface="Vrinda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s-IN" b="1">
                  <a:solidFill>
                    <a:schemeClr val="bg1"/>
                  </a:solidFill>
                  <a:latin typeface="Public Sans Medium"/>
                </a:rPr>
                <a:t>আপনার চিকিৎসা চালিয়ে যাওয়ার প্রয়োজন কিনা তা আপনার ডাক্তার আপনাকে বলবেন। 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দীর্ঘস্থায়ী </a:t>
            </a:r>
            <a:br>
              <a:rPr lang="en-AU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এর</a:t>
            </a:r>
            <a:r>
              <a:rPr lang="en-AU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চিকিৎসা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যদি আপনার দীর্ঘস্থায়ী হেপাটাইটিস বি থাকে, তাহলে আপনার লিভারের স্বাস্থ্য পরীক্ষা করার জন্য নিয়মিত (প্রতি ৬-১২ মাস অন্তর) আপনার ডাক্তারের সাথে দেখা করা উচিত, কারণ লিভারের ক্ষতি যেকোনো সময় হতে পারে।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323C0-81B7-15F9-9062-652D7C5516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/>
              </a:rPr>
              <a:t>চিকিৎসার মাধ্যমে লিভারের ক্ষতি কমানো যায় এবং লিভার ক্যান্সারের ঝুঁকি কমানো যায়।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91AE4BD-B20E-0B26-16A1-B2A67D003D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69637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থেকে নিজেকে </a:t>
            </a:r>
            <a:endParaRPr lang="en-AU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কীভাবে রক্ষা করব? </a:t>
            </a:r>
            <a:endParaRPr lang="en-US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হেপাটাইটিস বি থেকে সুরক্ষিত থাকার সর্বোত্তম উপায় হল টিকা নেয়া। </a:t>
            </a: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অস্ট্রেলিয়ায়, হেপাটাইটিস বি টিকা যাদের জন্য বিনামূল্যেরঃ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নবজাতক শিশু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শিশু এবং কিশোররা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/>
              </a:rPr>
              <a:t>পরিবার হেপাটাইটিস বি আক্রান্ত ব্যক্তির ঘনিষ্ঠ সংস্পর্শে </a:t>
            </a:r>
            <a:br>
              <a:rPr lang="en-PH" sz="2000">
                <a:solidFill>
                  <a:srgbClr val="002664"/>
                </a:solidFill>
                <a:latin typeface="Public Sans ExtraLight"/>
              </a:rPr>
            </a:br>
            <a:r>
              <a:rPr lang="as-IN" sz="2000">
                <a:solidFill>
                  <a:srgbClr val="002664"/>
                </a:solidFill>
                <a:latin typeface="Public Sans ExtraLight"/>
              </a:rPr>
              <a:t>থাকা ব্যক্তিরা। </a:t>
            </a:r>
            <a:endParaRPr lang="en-US" sz="2000">
              <a:latin typeface="Public Sans ExtraLight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s-IN" sz="2000" b="1">
                  <a:solidFill>
                    <a:srgbClr val="002664"/>
                  </a:solidFill>
                  <a:latin typeface="Public Sans Medium"/>
                </a:rPr>
                <a:t>হেপাটাইটিস বি টিকা সম্পর্কে আপনার ডাক্তারের সাথে পরামর্শ করুন।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30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টিকা নিন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এর বিস্তার </a:t>
            </a:r>
            <a:endParaRPr lang="en-AU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বন্ধ করার অন্যান্য উপায় </a:t>
            </a:r>
            <a:endParaRPr lang="en-US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রক্তের সাথে রক্তের সংস্পর্শ এড়িয়ে চলুন: রেজার, টুথব্রাশ বা অন্যান্য ব্যক্তিগত জিনিসপত্র শেয়ার করবেন না।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 ট্যাটু, ছিদ্র, বা অন্যান্য ঐতিহ্যবাহী অনুশীলনের জন্য সূঁচ বা সরঞ্জাম শেয়ার করবেন না।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 যৌন মিলনের সময় সর্বদা কনডম এবং লুব্রিকেন্ট ব্যবহার করুন।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>
                <a:solidFill>
                  <a:srgbClr val="002664"/>
                </a:solidFill>
                <a:latin typeface="Public Sans ExtraLight" pitchFamily="2" charset="77"/>
              </a:rPr>
              <a:t>ওষুধ ইনজেকশনের জন্য ব্যবহৃত সূঁচ বা কোনও সরঞ্জাম ভাগাভাগি করবেন না।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E241E69-28DF-5B79-224F-0F30677160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সম্পর্কে কলঙ্ক বা অখ্যাতি বোঝা</a:t>
            </a:r>
            <a:endParaRPr lang="en-US" sz="3200" b="1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CDB82-057B-6782-995E-BCDDD9DB41A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ভাইরাল হেপাটাইটিসে আক্রান্ত অনেক মানুষ হেপাটাইটিস বি-এর সাথে সম্পর্কিত কলঙ্কের শিকার হন কারণ: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তাদের হেপাটাইটিস বি কীভাবে হয়েছিল সে সম্পর্কে অন্যদের অনুমান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/>
              </a:rPr>
              <a:t>হেপাটাইটিস বি এর সাথে সম্পর্কিত আচরণ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F0421A-5430-D29D-99FE-018D4D53C9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DB434CF-6387-06F5-205C-B45748E384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B2A4EF-3F74-45BF-FE8C-2B52B35372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179054"/>
              <a:ext cx="5905936" cy="76944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as-IN" sz="2200" b="1">
                  <a:solidFill>
                    <a:srgbClr val="CCF2EA"/>
                  </a:solidFill>
                  <a:latin typeface="Public Sans Medium"/>
                </a:rPr>
                <a:t>কলঙ্ক স্বাস্থ্যসেবা এবং সহায়তার ক্ষেত্রে বাধা সৃষ্টি করে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110799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as-IN" sz="2200" b="1">
                  <a:solidFill>
                    <a:srgbClr val="002664"/>
                  </a:solidFill>
                  <a:latin typeface="Public Sans Medium"/>
                </a:rPr>
                <a:t>এই অনুমানগুলি একজন ব্যক্তির হেপাটাইটিস বি অবস্থা প্রকাশ করার ইচ্ছাকে প্রভাবিত করতে পারে।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CFCDAA82-47A3-0667-187F-283CD176EF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703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কাকে বলবেন আর কাকে বলবেন না</a:t>
            </a:r>
            <a:endParaRPr lang="en-US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আইন অনুসারে আপনাকে যেসব লোকদের বলতে হবে: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রক্ত দিলে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অঙ্গ এবং শুক্রাণু দান করার সময়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যখন আপনি বীমার জন্য আবেদন করবেন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/>
              </a:rPr>
              <a:t>আপনি যদি অস্ট্রেলিয়ান প্রতিরক্ষা বাহিনীতে যোগদান করেন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/>
              </a:rPr>
              <a:t>যখন আপনি অস্ট্রেলিয়ায় বসবাসের জন্য ভিসার জন্য আবেদন করবেন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আপনি যদি একজন স্বাস্থ্যসেবা কর্মী হন যিনি </a:t>
            </a:r>
            <a:br>
              <a:rPr lang="en-PH" sz="200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চিকিৎসা করেন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আপনাকে বলতে হবে না: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কর্মস্থলে আপনার বসকে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আপনি যাদের সাথে কাজ করেন বা যাদের সাথে স্কুলে যান তাদেরকে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পরিবারের সদস্যদের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স্বাস্থ্য পেশাদারদের</a:t>
            </a: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কোথায় সাহায্য </a:t>
            </a:r>
            <a:endParaRPr lang="en-AU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2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পাওয়া যাবে</a:t>
            </a:r>
            <a:endParaRPr lang="en-US" sz="32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>
                  <a:solidFill>
                    <a:srgbClr val="002664"/>
                  </a:solidFill>
                  <a:latin typeface="Public Sans Medium"/>
                </a:rPr>
                <a:t>Liver clinics and specialists (</a:t>
              </a:r>
              <a:r>
                <a:rPr lang="as-IN" sz="1600" b="1">
                  <a:solidFill>
                    <a:srgbClr val="002664"/>
                  </a:solidFill>
                  <a:latin typeface="Public Sans Medium"/>
                </a:rPr>
                <a:t>লিভার ক্লিনিক এবং বিশেষজ্ঞ</a:t>
              </a:r>
              <a:r>
                <a:rPr lang="en-PH" sz="1600" b="1">
                  <a:solidFill>
                    <a:srgbClr val="002664"/>
                  </a:solidFill>
                  <a:latin typeface="Public Sans Medium"/>
                </a:rPr>
                <a:t>)</a:t>
              </a:r>
              <a:r>
                <a:rPr lang="as-IN" sz="1600" b="1">
                  <a:solidFill>
                    <a:srgbClr val="002664"/>
                  </a:solidFill>
                  <a:latin typeface="Public Sans Medium"/>
                </a:rPr>
                <a:t> - 1800 803 990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>
                  <a:solidFill>
                    <a:srgbClr val="002664"/>
                  </a:solidFill>
                  <a:latin typeface="Public Sans Medium"/>
                </a:rPr>
                <a:t>www.hep.org.au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1D3A13-A7E1-CD92-E4EC-CDC606F288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0942C3-BA14-674F-B789-86D3E4B200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5F10B8-ECFE-D676-7B86-9D54A5373CA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>
                  <a:solidFill>
                    <a:srgbClr val="002664"/>
                  </a:solidFill>
                  <a:latin typeface="Public Sans Medium" pitchFamily="2" charset="77"/>
                </a:rPr>
                <a:t>Sexual health clinics (</a:t>
              </a:r>
              <a:r>
                <a:rPr lang="as-IN" sz="1600" b="1">
                  <a:solidFill>
                    <a:srgbClr val="002664"/>
                  </a:solidFill>
                  <a:latin typeface="Public Sans Medium" pitchFamily="2" charset="77"/>
                </a:rPr>
                <a:t>যৌন স্বাস্থ্য ক্লিনিক</a:t>
              </a:r>
              <a:r>
                <a:rPr lang="en-PH" sz="1600" b="1">
                  <a:solidFill>
                    <a:srgbClr val="002664"/>
                  </a:solidFill>
                  <a:latin typeface="Public Sans Medium" pitchFamily="2" charset="77"/>
                </a:rPr>
                <a:t>)</a:t>
              </a:r>
              <a:r>
                <a:rPr lang="as-IN" sz="1600" b="1">
                  <a:solidFill>
                    <a:srgbClr val="002664"/>
                  </a:solidFill>
                  <a:latin typeface="Public Sans Medium" pitchFamily="2" charset="77"/>
                </a:rPr>
                <a:t> - 1800 451 624 </a:t>
              </a:r>
              <a:r>
                <a:rPr lang="en-US" sz="1600">
                  <a:solidFill>
                    <a:srgbClr val="002664"/>
                  </a:solidFill>
                  <a:latin typeface="Public Sans Medium" pitchFamily="2" charset="77"/>
                </a:rPr>
                <a:t>www.health.nsw.gov.au/sexualhealth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>
                  <a:solidFill>
                    <a:srgbClr val="002664"/>
                  </a:solidFill>
                  <a:latin typeface="Public Sans Medium"/>
                </a:rPr>
                <a:t>Multicultural HIV and Hepatitis Service - </a:t>
              </a:r>
              <a:r>
                <a:rPr lang="as-IN" sz="1600" b="1">
                  <a:solidFill>
                    <a:srgbClr val="002664"/>
                  </a:solidFill>
                  <a:latin typeface="Public Sans Medium"/>
                </a:rPr>
                <a:t>বহুসংস্কৃতির এইচআইভি এবং হেপাটাইটিস সি পরিষেবা 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>
                  <a:solidFill>
                    <a:srgbClr val="002664"/>
                  </a:solidFill>
                  <a:latin typeface="Public Sans Medium"/>
                </a:rPr>
                <a:t>www.mhahs.org.au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>
                  <a:solidFill>
                    <a:srgbClr val="002664"/>
                  </a:solidFill>
                  <a:latin typeface="Public Sans Medium" pitchFamily="2" charset="77"/>
                </a:rPr>
                <a:t>General Practitioner (GP) - </a:t>
              </a:r>
              <a:r>
                <a:rPr lang="as-IN" sz="1600" b="1">
                  <a:solidFill>
                    <a:srgbClr val="002664"/>
                  </a:solidFill>
                  <a:latin typeface="Public Sans Medium" pitchFamily="2" charset="77"/>
                </a:rPr>
                <a:t>জেনারেল প্র্যাকটিশনার (জিপি) বা ডাক্তার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>
                  <a:solidFill>
                    <a:srgbClr val="002664"/>
                  </a:solidFill>
                  <a:latin typeface="Public Sans Medium" pitchFamily="2" charset="77"/>
                </a:rPr>
                <a:t>Hepatitis NSW (</a:t>
              </a:r>
              <a:r>
                <a:rPr lang="as-IN" sz="1600" b="1">
                  <a:solidFill>
                    <a:srgbClr val="002664"/>
                  </a:solidFill>
                  <a:latin typeface="Public Sans Medium" pitchFamily="2" charset="77"/>
                </a:rPr>
                <a:t>হেপাটাইটিস </a:t>
              </a:r>
              <a:r>
                <a:rPr lang="en-US" sz="1600" b="1">
                  <a:solidFill>
                    <a:srgbClr val="002664"/>
                  </a:solidFill>
                  <a:latin typeface="Public Sans Medium" pitchFamily="2" charset="77"/>
                </a:rPr>
                <a:t>NSW) – 1800 803 990</a:t>
              </a:r>
              <a:br>
                <a:rPr lang="en-US" sz="1600" b="1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160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sz="160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14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কোনও </a:t>
              </a:r>
              <a:r>
                <a:rPr lang="en-US" sz="14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Medicare </a:t>
              </a:r>
              <a:r>
                <a:rPr lang="as-IN" sz="14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প্রয়োজন নেই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ভাষায় সাহায্য প্রয়োজন</a:t>
            </a:r>
            <a:endParaRPr lang="en-US" sz="36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আপনার ডাক্তার বা স্বাস্থ্যসেবা প্রদানকারীর সাথে আপনার ভাষায় কথা বলার ক্ষেত্রে যদি আপনার সাহায্যের প্রয়োজন হয়: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অনুবাদ ও দোভাষী পরিষেবা (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TIS)-</a:t>
            </a: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তে কল করুন 13 14 50 নম্বরে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পরিষেবাটি বিনামূল্যের এবং গোপনীয়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>
                <a:solidFill>
                  <a:srgbClr val="002664"/>
                </a:solidFill>
                <a:latin typeface="Public Sans ExtraLight"/>
              </a:rPr>
              <a:t>রিসেপশনিস্টকে আপনার জন্য একজন বিনামূল্যের দোভাষী বুক করতে বলুন</a:t>
            </a: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>
              <a:latin typeface="Public Sans ExtraLigh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</a:t>
            </a:r>
            <a:endParaRPr lang="en-AU" sz="36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কী শিখলাম?</a:t>
            </a:r>
            <a:endParaRPr lang="en-US" sz="36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196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>
                <a:solidFill>
                  <a:srgbClr val="002664"/>
                </a:solidFill>
                <a:latin typeface="Public Sans Medium" pitchFamily="2" charset="77"/>
              </a:rPr>
              <a:t>সত্য নাকি মিথ্যা</a:t>
            </a:r>
            <a:r>
              <a:rPr lang="en-PH" sz="2000" b="1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কনডম ছাড়া যৌন মিলনের ফলে হেপাটাইটিস বি হতে পারে।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আমার হেপাটাইটিস বি আছে কিনা তা জানার একমাত্র উপায় হল যখন ত্বক হলুদ হয়ে যায়।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ভিটামিন গ্রহণ এবং স্বাস্থ্যকর খাবার খাওয়ার মাধ্যমে আপনি হেপাটাইটিস বি থেকে নিজেকে রক্ষা করতে পারেন।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>
                <a:solidFill>
                  <a:srgbClr val="002664"/>
                </a:solidFill>
                <a:latin typeface="Public Sans ExtraLight" pitchFamily="2" charset="77"/>
              </a:rPr>
              <a:t>আপনার বিদেশে ট্যাটু হয়েছে এবং আপনি নিশ্চিত নন যে ব্যবহৃত সরঞ্জামগুলি পরিষ্কার ছিল কিনা, আপনার পরীক্ষা করানো উচিত।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6E314-5D04-7BAE-FE10-27AF2AFB1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94E2A-D98E-A6CD-BAF3-ABB9ADF8B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4D6591-6FA0-B526-8038-DF1B0BA391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মনে রাখার জন্য </a:t>
            </a:r>
            <a:endParaRPr lang="en-AU" sz="36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গুরুত্বপূর্ণ বার্তাগুলি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AE4FA-49AF-643A-DE8D-5FC5D8E08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3793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হল হেপাটাইটিস বি ভাইরাসের কারণে সৃষ্ট একটি লিভারের সংক্রমণ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>
                <a:solidFill>
                  <a:srgbClr val="002664"/>
                </a:solidFill>
                <a:latin typeface="Public Sans ExtraLight" pitchFamily="2" charset="77"/>
              </a:rPr>
              <a:t>আমাদের কমিউনিটির মধ্যে দীর্ঘস্থায়ী হেপাটাইটিস বি (দীর্ঘমেয়াদী) সাধারণ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>
                <a:solidFill>
                  <a:srgbClr val="002664"/>
                </a:solidFill>
                <a:latin typeface="Public Sans ExtraLight" pitchFamily="2" charset="77"/>
              </a:rPr>
              <a:t>জন্মের সময় মা থেকে শিশুর মধ্যে দীর্ঘস্থায়ী হেপাটাইটিস বি সংক্রমণ ঘটে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>
                <a:solidFill>
                  <a:srgbClr val="002664"/>
                </a:solidFill>
                <a:latin typeface="Public Sans ExtraLight" pitchFamily="2" charset="77"/>
              </a:rPr>
              <a:t>আপনার হেপাটাইটিস বি আছে কিনা তা জানার একমাত্র উপায় হল হেপাটাইটিস বি রক্ত ​​পরীক্ষা করা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>
                <a:solidFill>
                  <a:srgbClr val="002664"/>
                </a:solidFill>
                <a:latin typeface="Public Sans ExtraLight" pitchFamily="2" charset="77"/>
              </a:rPr>
              <a:t>চিকিৎসা পাওয়া যায়। এটি নিরাপদ এবং কার্যকর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>
                <a:solidFill>
                  <a:srgbClr val="002664"/>
                </a:solidFill>
                <a:latin typeface="Public Sans ExtraLight"/>
              </a:rPr>
              <a:t>চিকিৎসা ছাড়া দীর্ঘস্থায়ী হেপাটাইটিস বি লিভারের ক্ষতি এবং লিভার ক্যান্সারের কারণ হতে পারে</a:t>
            </a: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s-IN" sz="7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প্রশ্ন</a:t>
            </a:r>
            <a:r>
              <a:rPr lang="en-AU" sz="7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?</a:t>
            </a:r>
            <a:endParaRPr lang="as-IN" sz="7000" b="1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s-IN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ডেভেলপ করেছেনঃ</a:t>
            </a:r>
            <a:b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</a:t>
            </a:r>
            <a:r>
              <a:rPr lang="as-IN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বহুসংস্কৃতির এইচআইভি </a:t>
            </a:r>
            <a:endParaRPr lang="en-AU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as-IN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এবং হেপাটাইটিস পরিষেবা </a:t>
            </a:r>
            <a:endParaRPr lang="en-PH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2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E81C9E-4F62-436C-4680-4EE2B16A858F}"/>
              </a:ext>
            </a:extLst>
          </p:cNvPr>
          <p:cNvSpPr txBox="1"/>
          <p:nvPr/>
        </p:nvSpPr>
        <p:spPr>
          <a:xfrm>
            <a:off x="525101" y="4454305"/>
            <a:ext cx="324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FE39C00-F546-4AA0-8AF6-B93FD33379B7}"/>
</file>

<file path=customXml/itemProps2.xml><?xml version="1.0" encoding="utf-8"?>
<ds:datastoreItem xmlns:ds="http://schemas.openxmlformats.org/officeDocument/2006/customXml" ds:itemID="{33AB13FA-D645-4B9C-8F5B-E1278E4EBF4E}"/>
</file>

<file path=customXml/itemProps3.xml><?xml version="1.0" encoding="utf-8"?>
<ds:datastoreItem xmlns:ds="http://schemas.openxmlformats.org/officeDocument/2006/customXml" ds:itemID="{44426863-6D18-4ACD-962E-4BE4C275CBB6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1617</Words>
  <Application>Microsoft Office PowerPoint</Application>
  <PresentationFormat>Widescreen</PresentationFormat>
  <Paragraphs>230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Aptos</vt:lpstr>
      <vt:lpstr>Aptos Display</vt:lpstr>
      <vt:lpstr>Arial</vt:lpstr>
      <vt:lpstr>Poppins</vt:lpstr>
      <vt:lpstr>Public Sans ExtraLight</vt:lpstr>
      <vt:lpstr>Public Sans Medium</vt:lpstr>
      <vt:lpstr>Shonar Bangla</vt:lpstr>
      <vt:lpstr>Vrinda</vt:lpstr>
      <vt:lpstr>Wingdings</vt:lpstr>
      <vt:lpstr>Office Theme</vt:lpstr>
      <vt:lpstr>PowerPoint Presentation</vt:lpstr>
      <vt:lpstr>হেপাটাইটিস বি কেন গুরুত্বপূর্ণ?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দীর্ঘস্থায়ী  হেপাটাইটিস বি এর চিকিৎসা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7</cp:revision>
  <dcterms:created xsi:type="dcterms:W3CDTF">2025-06-03T07:12:24Z</dcterms:created>
  <dcterms:modified xsi:type="dcterms:W3CDTF">2025-09-28T23:50:39Z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2025-09-28T23:49:35Z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4ba4d30a-4408-49bc-b6b9-a455d201c986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