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FB1A7"/>
    <a:srgbClr val="FFE0DE"/>
    <a:srgbClr val="00C296"/>
    <a:srgbClr val="FEE7C8"/>
    <a:srgbClr val="FFA969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83"/>
    <p:restoredTop sz="91149" autoAdjust="0"/>
  </p:normalViewPr>
  <p:slideViewPr>
    <p:cSldViewPr snapToGrid="0">
      <p:cViewPr varScale="1">
        <p:scale>
          <a:sx n="102" d="100"/>
          <a:sy n="102" d="100"/>
        </p:scale>
        <p:origin x="13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6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60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6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50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33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24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38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55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swop.org.au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404997"/>
            <a:ext cx="6642041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Entender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el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VIH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2400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(Virus de </a:t>
            </a:r>
            <a:r>
              <a:rPr lang="en-US" sz="2400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inmunodeficiencia</a:t>
            </a:r>
            <a:r>
              <a:rPr lang="en-US" sz="2400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humana)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367899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Información básica sobre el VIH: ¿Qué necesitas saber?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Pruebas y tratamiento: Tomar el control de tu salud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Prevención del VIH: Pasos que puedes tomar para protegerte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Entender y acabar con el estigma asociado al VIH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Compartir tu estado de VIH: Qué debes tener en cuenta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Encontrar ayuda y apoyo para el VIH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748F614-3FA1-FA5A-364B-C1E90E3D75B8}"/>
              </a:ext>
            </a:extLst>
          </p:cNvPr>
          <p:cNvSpPr txBox="1"/>
          <p:nvPr/>
        </p:nvSpPr>
        <p:spPr>
          <a:xfrm>
            <a:off x="402573" y="1113899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Hoy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hablaremos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de…</a:t>
            </a: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8271A7C-CCD0-EF72-26B0-B9994E0549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50" y="1497730"/>
            <a:ext cx="3600450" cy="4895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514861E-17F6-DB38-3390-98851B1728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45945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6B77D7-ADF6-147C-33B8-6467D1210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2867378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621EB3-B0F8-EC84-DB7C-BA7617977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370653" y="1162756"/>
            <a:ext cx="5850503" cy="1377244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C296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DE131A-8779-1A29-D126-8248CE1D8F4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1651323"/>
            <a:ext cx="5023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El VIH ataca tu sistema inmunitario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0C452-18DE-A812-4369-C2086F63C1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3206045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El sistema inmunitario protege 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tu cuerpo de las enfermedades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5ED401-91D2-B6DF-54F5-31AE4AE536F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57333" y="4944534"/>
            <a:ext cx="5023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El VIH puede causar enfermedades </a:t>
            </a:r>
          </a:p>
          <a:p>
            <a:pPr algn="ctr"/>
            <a:r>
              <a:rPr lang="es-ES" sz="2000" b="1" dirty="0">
                <a:solidFill>
                  <a:schemeClr val="bg1"/>
                </a:solidFill>
                <a:latin typeface="Public Sans Medium" pitchFamily="2" charset="77"/>
              </a:rPr>
              <a:t>graves si no se trata</a:t>
            </a:r>
            <a:endParaRPr lang="en-US" sz="2000" b="1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17" name="Title 5">
            <a:extLst>
              <a:ext uri="{FF2B5EF4-FFF2-40B4-BE49-F238E27FC236}">
                <a16:creationId xmlns:a16="http://schemas.microsoft.com/office/drawing/2014/main" id="{A04CE3DF-6EE3-0841-5180-EFB1237482E9}"/>
              </a:ext>
            </a:extLst>
          </p:cNvPr>
          <p:cNvSpPr txBox="1">
            <a:spLocks/>
          </p:cNvSpPr>
          <p:nvPr/>
        </p:nvSpPr>
        <p:spPr>
          <a:xfrm>
            <a:off x="199373" y="677283"/>
            <a:ext cx="4203134" cy="7451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Qué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el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VIH?</a:t>
            </a: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055CDE0-9FD5-0D4E-E49F-3E02391F29D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3" y="4703666"/>
            <a:ext cx="7609012" cy="953825"/>
            <a:chOff x="462543" y="4703666"/>
            <a:chExt cx="7609012" cy="953825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9F587D3C-0CEE-28BC-A91B-C9ECE9FA839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4703666"/>
              <a:ext cx="7609011" cy="953825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21AC643-DBBD-5CA0-FA7B-D0CD7E42C31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3" y="4980523"/>
              <a:ext cx="760901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Public Sans Medium" pitchFamily="2" charset="77"/>
                </a:rPr>
                <a:t>Sin tratamiento, el VIH puede causar SIDA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438493"/>
            <a:ext cx="490571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¿El VIH y el SIDA son lo mismo?	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123" y="2115282"/>
            <a:ext cx="7986535" cy="20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Son diferentes. </a:t>
            </a:r>
            <a:endParaRPr lang="es-ES" sz="2000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SIDA significa Síndrome de Inmunodeficiencia Adquirida.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El SIDA se produce cuando el sistema inmunitario está muy dañado.</a:t>
            </a:r>
          </a:p>
          <a:p>
            <a:pPr marL="342900" indent="-342900">
              <a:lnSpc>
                <a:spcPct val="125000"/>
              </a:lnSpc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El SIDA te pone muy enfermo.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CA94F7E-3BFE-12FD-0F05-A976E07517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3088" y="276917"/>
            <a:ext cx="4286250" cy="140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65379"/>
            <a:ext cx="518195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¿Cómo afecta el VIH a tu cuerpo?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AD9EAD-F41D-6407-B12F-8BF991BA22E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11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Tu sistema inmunitario te protege de las infecciones y te mantiene sano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3D6C5-5FB4-D831-7E1C-8F598DAD828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85066" y="4597435"/>
            <a:ext cx="270933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El VIH ataca las células de tu sistema inmunitario (células CD4), que ayudan a combatir los gérmenes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DE2478-BB5B-B3BA-3555-D31AD9170F6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75021" y="4597435"/>
            <a:ext cx="264160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b="1" dirty="0">
                <a:solidFill>
                  <a:srgbClr val="002664"/>
                </a:solidFill>
                <a:latin typeface="Public Sans Medium" pitchFamily="2" charset="77"/>
              </a:rPr>
              <a:t>Sin tratamiento, </a:t>
            </a:r>
            <a:r>
              <a:rPr lang="es-ES" dirty="0">
                <a:solidFill>
                  <a:srgbClr val="002664"/>
                </a:solidFill>
                <a:latin typeface="Public Sans Medium" pitchFamily="2" charset="77"/>
              </a:rPr>
              <a:t>el VIH debilita el sistema inmunitario y puede causar SIDA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193843-BC42-6AC2-AF79-E2DC9567260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55288" y="4597435"/>
            <a:ext cx="247226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b="1" dirty="0">
                <a:solidFill>
                  <a:srgbClr val="002664"/>
                </a:solidFill>
                <a:latin typeface="Public Sans Medium" pitchFamily="2" charset="77"/>
              </a:rPr>
              <a:t>Con tratamiento,</a:t>
            </a:r>
            <a:r>
              <a:rPr lang="es-ES" dirty="0">
                <a:solidFill>
                  <a:srgbClr val="002664"/>
                </a:solidFill>
                <a:latin typeface="Public Sans Medium" pitchFamily="2" charset="77"/>
              </a:rPr>
              <a:t> el VIH se controla y el sistema inmunitario se mantiene resistente</a:t>
            </a:r>
            <a:endParaRPr lang="en-US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431B88AF-27AA-B876-1E33-36F5946FA3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68" y="290960"/>
            <a:ext cx="3498850" cy="159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D601E2-BFB3-FAA0-88A3-4424C1AAF5A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13427" y="4484547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Tener relaciones sexuales sin condón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F30BBF-6916-98FA-8510-BB4E75CF7BB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20622" y="4484547"/>
            <a:ext cx="21787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Compartir agujas y otros equipos para inyectarse drogas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4413-85C9-6022-C480-BAAB1600298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11804" y="4484547"/>
            <a:ext cx="201964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Hacerse "piercing" (perforaciones) o tatuajes con material no esterilizado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C5347-1C75-8B3F-4FEB-E2E03F6BA18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58756" y="4484547"/>
            <a:ext cx="2381955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Transfusiones de sangre y procedimientos médicos no esterilizados hechos en algunos países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D39254-F44D-020F-32E8-AFFCA1E0A70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40711" y="4484547"/>
            <a:ext cx="2280356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De una madre VIH positiva a su hijo durante el embarazo, el parto o la lactancia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D9C514-81BA-2DAF-D3F1-FC14E46535F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1087885"/>
            <a:ext cx="9505978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El VIH se encuentra en los fluidos corporales, </a:t>
            </a: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como la sangre, la leche materna, </a:t>
            </a:r>
          </a:p>
          <a:p>
            <a:pPr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el semen y los fluidos vaginales. Se transmite cuando los fluidos corporales de una persona con VIH entran en el cuerpo de otra persona.</a:t>
            </a:r>
          </a:p>
          <a:p>
            <a:pPr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67DAB4DC-E084-89FB-3918-1AC8DEB74E81}"/>
              </a:ext>
            </a:extLst>
          </p:cNvPr>
          <p:cNvSpPr txBox="1"/>
          <p:nvPr/>
        </p:nvSpPr>
        <p:spPr>
          <a:xfrm>
            <a:off x="300972" y="469401"/>
            <a:ext cx="7059383" cy="7708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¿Cómo se contagia el VIH?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ACABC9D-DE2D-09F7-4746-2AC6FF872A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052" y="-684067"/>
            <a:ext cx="6229350" cy="2324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2F12BE-0387-33F0-415E-C5EA620163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160004" y="3219111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Toser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estornudar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97370-F309-B076-F517-34AC0E4025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04178" y="3219111"/>
            <a:ext cx="2122311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Besar,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abrazar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llorar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07BFFD-A6DF-9D1F-5359-64EA66829AB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321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Compartir una cama con alguien que tiene VIH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4CF6E-7642-CEF2-C1E2-B9F7ABC0B5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20538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Picaduras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de mosquitos o de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otros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insectos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B92474-FB48-891E-89CA-6F9314DFB6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75201" y="5759111"/>
            <a:ext cx="2957690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Compartir un inodoro, una bañera o una ducha con alguien que tiene VIH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73A23-1F7B-B5AE-8EE2-D6103179E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32627" y="5759111"/>
            <a:ext cx="2626484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s-ES" dirty="0">
                <a:solidFill>
                  <a:srgbClr val="002664"/>
                </a:solidFill>
                <a:latin typeface="Public Sans ExtraLight" pitchFamily="2" charset="77"/>
              </a:rPr>
              <a:t>Compartir comida con alguien que tiene VIH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44B9236D-3863-0C7C-BF39-6947AA0DA890}"/>
              </a:ext>
            </a:extLst>
          </p:cNvPr>
          <p:cNvSpPr txBox="1"/>
          <p:nvPr/>
        </p:nvSpPr>
        <p:spPr>
          <a:xfrm>
            <a:off x="447198" y="357478"/>
            <a:ext cx="6229350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No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puedes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contagiarte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VIH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por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76F1A37-2351-C185-E8D5-5C1D664314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4233" y="-1330"/>
            <a:ext cx="4730750" cy="8039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AF2AD0-ECCA-C19D-EC80-C0BB294FDF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9" y="0"/>
            <a:ext cx="4610100" cy="9239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4311" y="1114854"/>
            <a:ext cx="4114799" cy="14656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¿Cuáles son los síntomas de VIH?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F7B5F8-14BF-6168-463E-48D155B28E8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94127" y="2577434"/>
            <a:ext cx="3092450" cy="2349500"/>
            <a:chOff x="1366660" y="2592167"/>
            <a:chExt cx="3092450" cy="23495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6E17CB-8023-931C-6E84-93F2175EBE6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66660" y="2592167"/>
              <a:ext cx="3092450" cy="23495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C0D11C6-8F6A-50A2-BF94-9CD4EE412F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512708" y="3429000"/>
              <a:ext cx="2822223" cy="120790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s-ES" sz="2000" b="1" dirty="0">
                  <a:solidFill>
                    <a:srgbClr val="002664"/>
                  </a:solidFill>
                  <a:latin typeface="Public Sans Medium"/>
                </a:rPr>
                <a:t>Puede que no tengas síntomas cuando recién te contagias el VIH.</a:t>
              </a:r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EA26C8B-12EF-FCCC-59E5-8F42AABA90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1114855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Los </a:t>
            </a: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síntomas iniciales </a:t>
            </a: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pueden parecerse a la gripe e incluyen: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Sentirse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 mal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</a:rPr>
              <a:t>Cansancio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D63397-AFEC-CE38-E6DF-60CC1ECB42B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53924" y="2966233"/>
            <a:ext cx="6434966" cy="15719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Más adelant</a:t>
            </a: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e, pueden aparecer</a:t>
            </a: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 síntomas </a:t>
            </a: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Medium" pitchFamily="2" charset="77"/>
              </a:rPr>
              <a:t>como: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Dolores y molestias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Fiebre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Sudores cuando estás en la cama a la noche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Erupciones en la piel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8B568E1-5FF9-CF2B-58EB-17EA280B6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5044" y="-713605"/>
            <a:ext cx="4914900" cy="1892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A50DE3E-B470-EE6C-6D06-E4F8577509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5492"/>
            <a:ext cx="2858920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AEA7151F-F49A-8096-E888-30ACF02A9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3570" y="1304463"/>
            <a:ext cx="2858919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Análisis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 de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sangre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B54881A-DC1D-463B-064C-322521E4D4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8" y="1305492"/>
            <a:ext cx="8325571" cy="4846952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29C7DF23-D2F6-BB4B-EA0D-DEC25D5575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62859" y="1304463"/>
            <a:ext cx="8325568" cy="671093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Análisis de sangre con un pinchazo en el dedo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graphicFrame>
        <p:nvGraphicFramePr>
          <p:cNvPr id="13" name="Table 5">
            <a:extLst>
              <a:ext uri="{FF2B5EF4-FFF2-40B4-BE49-F238E27FC236}">
                <a16:creationId xmlns:a16="http://schemas.microsoft.com/office/drawing/2014/main" id="{9A15B5FF-DD45-B97F-AD70-C228A88063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734417"/>
              </p:ext>
            </p:extLst>
          </p:nvPr>
        </p:nvGraphicFramePr>
        <p:xfrm>
          <a:off x="403568" y="1975556"/>
          <a:ext cx="285891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919">
                  <a:extLst>
                    <a:ext uri="{9D8B030D-6E8A-4147-A177-3AD203B41FA5}">
                      <a16:colId xmlns:a16="http://schemas.microsoft.com/office/drawing/2014/main" val="426240960"/>
                    </a:ext>
                  </a:extLst>
                </a:gridCol>
              </a:tblGrid>
              <a:tr h="604105"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Análisis de VIH en la </a:t>
                      </a:r>
                    </a:p>
                    <a:p>
                      <a:pPr algn="ctr"/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sangre (anticuerpos)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24739"/>
                  </a:ext>
                </a:extLst>
              </a:tr>
              <a:tr h="192647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Pequeña muestra de sangre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La sangre se envía a un laboratorio para el análisis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Los resultados están listos en 1 a 3 días y muestran si tienes VIH</a:t>
                      </a: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471753"/>
                  </a:ext>
                </a:extLst>
              </a:tr>
              <a:tr h="1173327">
                <a:tc>
                  <a:txBody>
                    <a:bodyPr/>
                    <a:lstStyle/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Tu médico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Clínicas de salud sexual</a:t>
                      </a:r>
                    </a:p>
                    <a:p>
                      <a:pPr algn="ctr"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Centros de planificación familiar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7891104"/>
                  </a:ext>
                </a:extLst>
              </a:tr>
            </a:tbl>
          </a:graphicData>
        </a:graphic>
      </p:graphicFrame>
      <p:graphicFrame>
        <p:nvGraphicFramePr>
          <p:cNvPr id="14" name="Table 12">
            <a:extLst>
              <a:ext uri="{FF2B5EF4-FFF2-40B4-BE49-F238E27FC236}">
                <a16:creationId xmlns:a16="http://schemas.microsoft.com/office/drawing/2014/main" id="{3259A33A-4A89-E518-C088-854C69E80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62850"/>
              </p:ext>
            </p:extLst>
          </p:nvPr>
        </p:nvGraphicFramePr>
        <p:xfrm>
          <a:off x="3462851" y="1975556"/>
          <a:ext cx="832557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347">
                  <a:extLst>
                    <a:ext uri="{9D8B030D-6E8A-4147-A177-3AD203B41FA5}">
                      <a16:colId xmlns:a16="http://schemas.microsoft.com/office/drawing/2014/main" val="4231518005"/>
                    </a:ext>
                  </a:extLst>
                </a:gridCol>
                <a:gridCol w="2760347">
                  <a:extLst>
                    <a:ext uri="{9D8B030D-6E8A-4147-A177-3AD203B41FA5}">
                      <a16:colId xmlns:a16="http://schemas.microsoft.com/office/drawing/2014/main" val="2082350159"/>
                    </a:ext>
                  </a:extLst>
                </a:gridCol>
                <a:gridCol w="212201">
                  <a:extLst>
                    <a:ext uri="{9D8B030D-6E8A-4147-A177-3AD203B41FA5}">
                      <a16:colId xmlns:a16="http://schemas.microsoft.com/office/drawing/2014/main" val="2180770610"/>
                    </a:ext>
                  </a:extLst>
                </a:gridCol>
                <a:gridCol w="2592677">
                  <a:extLst>
                    <a:ext uri="{9D8B030D-6E8A-4147-A177-3AD203B41FA5}">
                      <a16:colId xmlns:a16="http://schemas.microsoft.com/office/drawing/2014/main" val="2449617632"/>
                    </a:ext>
                  </a:extLst>
                </a:gridCol>
              </a:tblGrid>
              <a:tr h="669851">
                <a:tc>
                  <a:txBody>
                    <a:bodyPr/>
                    <a:lstStyle/>
                    <a:p>
                      <a:pPr algn="ctr"/>
                      <a:endParaRPr lang="en-AU" sz="800" baseline="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algn="ctr"/>
                      <a:r>
                        <a:rPr lang="en-AU" sz="1800" baseline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Prueba</a:t>
                      </a:r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r>
                        <a:rPr lang="en-AU" sz="1800" baseline="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rápida</a:t>
                      </a:r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de VIH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Prueba con muestra de sangre seca (DBS)</a:t>
                      </a:r>
                      <a:r>
                        <a:rPr lang="en-AU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 </a:t>
                      </a:r>
                      <a:endParaRPr lang="zh-CN" altLang="en-US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aseline="0" dirty="0">
                          <a:solidFill>
                            <a:srgbClr val="002664"/>
                          </a:solidFill>
                          <a:latin typeface="Public Sans Medium"/>
                        </a:rPr>
                        <a:t>Autoprueba de VIH MyTest</a:t>
                      </a:r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809"/>
                  </a:ext>
                </a:extLst>
              </a:tr>
              <a:tr h="22009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Gota de sangre de tu dedo tomada por un enfermero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  <a:defRPr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El resultado está listo en 30 minutos</a:t>
                      </a: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s-ES" sz="1650" dirty="0">
                          <a:solidFill>
                            <a:srgbClr val="002664"/>
                          </a:solidFill>
                          <a:latin typeface="Public Sans Medium"/>
                        </a:rPr>
                        <a:t>Gotas de sangre de tu dedo en una tarjeta de muestra (recogidas por ti mismo)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s-ES" sz="1650" dirty="0">
                          <a:solidFill>
                            <a:srgbClr val="002664"/>
                          </a:solidFill>
                          <a:latin typeface="Public Sans Medium"/>
                        </a:rPr>
                        <a:t>La sangre se envía a un laboratorio para el análisis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s-ES" sz="1650" dirty="0">
                          <a:solidFill>
                            <a:srgbClr val="002664"/>
                          </a:solidFill>
                          <a:latin typeface="Public Sans Medium"/>
                        </a:rPr>
                        <a:t>El resultado está listo en una semana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Gota de sangre de tu dedo (recogida por ti mismo)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El resultado está listo en 15 minutos</a:t>
                      </a: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164518"/>
                  </a:ext>
                </a:extLst>
              </a:tr>
              <a:tr h="1244009">
                <a:tc>
                  <a:txBody>
                    <a:bodyPr/>
                    <a:lstStyle/>
                    <a:p>
                      <a:pPr algn="ctr"/>
                      <a:endParaRPr lang="en-PH" altLang="zh-CN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ea typeface="+mj-lt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En una clínica [de pruebas]</a:t>
                      </a:r>
                      <a:endParaRPr lang="en-AU" sz="1800" b="1" dirty="0">
                        <a:solidFill>
                          <a:srgbClr val="002664"/>
                        </a:solidFill>
                        <a:latin typeface="Public Sans Medium"/>
                        <a:ea typeface="+mj-lt"/>
                        <a:cs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endParaRPr lang="pt-BR" sz="600" dirty="0">
                        <a:solidFill>
                          <a:srgbClr val="002664"/>
                        </a:solidFill>
                        <a:latin typeface="Public Sans Medium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b="1"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Un kit de </a:t>
                      </a:r>
                      <a:r>
                        <a:rPr lang="es-ES" sz="1800" dirty="0" err="1">
                          <a:solidFill>
                            <a:srgbClr val="002664"/>
                          </a:solidFill>
                          <a:latin typeface="Public Sans Medium"/>
                        </a:rPr>
                        <a:t>autoprueba</a:t>
                      </a:r>
                      <a:r>
                        <a:rPr lang="es-ES" sz="1800" dirty="0">
                          <a:solidFill>
                            <a:srgbClr val="002664"/>
                          </a:solidFill>
                          <a:latin typeface="Public Sans Medium"/>
                        </a:rPr>
                        <a:t> pedido por Internet y enviado a tu domicilio</a:t>
                      </a:r>
                      <a:endParaRPr lang="pt-BR" sz="1800" b="1" dirty="0">
                        <a:solidFill>
                          <a:srgbClr val="002664"/>
                        </a:solidFill>
                        <a:latin typeface="Public Sans Medium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</a:endParaRPr>
                    </a:p>
                  </a:txBody>
                  <a:tcPr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1" dirty="0">
                          <a:solidFill>
                            <a:srgbClr val="002664"/>
                          </a:solidFill>
                          <a:latin typeface="Public Sans Medium"/>
                        </a:rPr>
                        <a:t>Registrarse por Internet y recoger un kit de prueba de una máquina expendedora</a:t>
                      </a:r>
                      <a:endParaRPr lang="zh-CN" altLang="en-US" b="1" dirty="0">
                        <a:solidFill>
                          <a:srgbClr val="002664"/>
                        </a:solidFill>
                        <a:latin typeface="KaiTi" panose="02010609060101010101" pitchFamily="49" charset="-122"/>
                        <a:ea typeface="KaiTi" panose="02010609060101010101" pitchFamily="49" charset="-122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192695"/>
                  </a:ext>
                </a:extLst>
              </a:tr>
            </a:tbl>
          </a:graphicData>
        </a:graphic>
      </p:graphicFrame>
      <p:sp>
        <p:nvSpPr>
          <p:cNvPr id="16" name="Title 5">
            <a:extLst>
              <a:ext uri="{FF2B5EF4-FFF2-40B4-BE49-F238E27FC236}">
                <a16:creationId xmlns:a16="http://schemas.microsoft.com/office/drawing/2014/main" id="{63010760-3295-391C-6C2B-BA7CCC056E3F}"/>
              </a:ext>
            </a:extLst>
          </p:cNvPr>
          <p:cNvSpPr txBox="1"/>
          <p:nvPr/>
        </p:nvSpPr>
        <p:spPr>
          <a:xfrm>
            <a:off x="358413" y="514693"/>
            <a:ext cx="5737587" cy="7740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Pruebas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para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el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VIH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0F071B-C95B-DF4A-6D7F-C455400F1D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970" y="214489"/>
            <a:ext cx="4457700" cy="2806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645258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¿Quién debería hacerse la prueba?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Deberías hacerte la prueba si:</a:t>
            </a:r>
            <a:endParaRPr lang="en-US" sz="2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8D966A-3523-7AE3-ED12-125B5AEA37F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173" y="2140882"/>
            <a:ext cx="6986240" cy="4460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Eres un hombre que tiene relaciones sexuales con otros hombres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Has tenido más de una pareja sexual y no siempre usaste condón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Tienes una pareja que vive con VIH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Tienes una pareja que vive con VIH y quieres tener un bebé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Compartiste agujas u otros equipos para inyectarte drogas o esteroides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Recibiste inyecciones, tatuajes, "piercing" (perforaciones), procedimientos dentales o médicos en el extranjero.</a:t>
            </a: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89BB6C2-EA53-3C8F-B0CC-3D5530981EE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5851" y="627780"/>
            <a:ext cx="2571750" cy="5791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1F39B6-25D2-A522-D8EA-764E6145D7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448" y="717246"/>
            <a:ext cx="3930650" cy="2235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4127FC3-98ED-ACD2-0163-02D00D19BF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8112" y="4455627"/>
            <a:ext cx="3124200" cy="21082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6B525E-313A-FE79-D01C-D9D6594E53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211431" y="1533239"/>
            <a:ext cx="2988000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49884D15-1E52-DDAE-F4F3-4DA61D9B5A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itle 5">
              <a:extLst>
                <a:ext uri="{FF2B5EF4-FFF2-40B4-BE49-F238E27FC236}">
                  <a16:creationId xmlns:a16="http://schemas.microsoft.com/office/drawing/2014/main" id="{1273C123-51AA-6637-F518-A57026A21BC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36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para </a:t>
              </a:r>
              <a:r>
                <a:rPr lang="en-US" sz="3600" b="1" dirty="0" err="1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el</a:t>
              </a:r>
              <a:r>
                <a:rPr lang="en-US" sz="36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 VIH?</a:t>
              </a:r>
            </a:p>
          </p:txBody>
        </p:sp>
      </p:grpSp>
      <p:sp>
        <p:nvSpPr>
          <p:cNvPr id="7" name="Title 5">
            <a:extLst>
              <a:ext uri="{FF2B5EF4-FFF2-40B4-BE49-F238E27FC236}">
                <a16:creationId xmlns:a16="http://schemas.microsoft.com/office/drawing/2014/main" id="{BD2E6A61-5E95-630D-B2D9-2AA84F027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50732" y="420725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Cuál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el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tratamiento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3300B7-40F2-7914-BF51-327758133A2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49087" y="2160205"/>
            <a:ext cx="5928514" cy="20751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El VIH se trata con medicamentos llamados antirretrovirales (TAR).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Los tratamientos para el VIH son muy efectivos y de por vida.</a:t>
            </a:r>
          </a:p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Cuanto antes empieces el tratamiento para el VIH, mejor será para tu salud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48AB619-4890-68DB-7EFD-AD60419A4B4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98924" y="914794"/>
            <a:ext cx="4849265" cy="5264271"/>
            <a:chOff x="6729589" y="745459"/>
            <a:chExt cx="4849265" cy="526427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237C0ED-9DA2-0560-4086-C53AA9F215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9754" y="1336130"/>
              <a:ext cx="4229100" cy="39052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19A312-CD83-46F0-3867-1C6E1A787E1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02033" y="745459"/>
              <a:ext cx="3283656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  <a:t>carga viral indetectable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78A2DA-C013-2EF8-D40E-9BD992019D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847189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carga viral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antes de TAR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C884C3-8FCF-D46D-3814-F92600FF0A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450212" y="5419059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carga viral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con TAR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0DEBFF-6DB2-D117-634E-C1B947CC58B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4673992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buClr>
                  <a:srgbClr val="00C296"/>
                </a:buClr>
                <a:buSzPct val="120000"/>
              </a:pPr>
              <a:r>
                <a:rPr lang="en-US" sz="1600" dirty="0" err="1">
                  <a:solidFill>
                    <a:srgbClr val="002664"/>
                  </a:solidFill>
                  <a:latin typeface="Public Sans Medium" pitchFamily="2" charset="77"/>
                </a:rPr>
                <a:t>nivel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indetectable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662948D-22A2-6254-88B3-3E9AE24FA4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29589" y="3003236"/>
              <a:ext cx="1601611" cy="59067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buClr>
                  <a:srgbClr val="00C296"/>
                </a:buClr>
                <a:buSzPct val="120000"/>
              </a:pPr>
              <a:r>
                <a:rPr lang="en-US" sz="1600" dirty="0" err="1">
                  <a:solidFill>
                    <a:srgbClr val="002664"/>
                  </a:solidFill>
                  <a:latin typeface="Public Sans Medium" pitchFamily="2" charset="77"/>
                </a:rPr>
                <a:t>nivel</a:t>
              </a:r>
              <a:endParaRPr lang="en-US" sz="1600" dirty="0">
                <a:solidFill>
                  <a:srgbClr val="002664"/>
                </a:solidFill>
                <a:latin typeface="Public Sans Medium" pitchFamily="2" charset="77"/>
              </a:endParaRPr>
            </a:p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  <a:t>detectable</a:t>
              </a:r>
              <a:br>
                <a:rPr lang="en-US" sz="16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endParaRPr lang="en-US" sz="16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B31407D-7103-390C-B4F1-279608D2BC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3" y="303923"/>
            <a:ext cx="1943100" cy="16573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¿Cómo funciona el tratamiento para el VIH?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1738881"/>
            <a:ext cx="5461169" cy="3160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Los tratamientos para el VIH: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Impiden que el virus dañe tu sistema inmunitario, al reducir la cantidad de virus en la sangre (carga viral)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La carga viral indica cuánto VIH tienes en la sangre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Debes seguir el tratamiento de manera regular para reducir la carga viral.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288AF-1985-D57F-E726-CAF45DDFAF9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2544" y="5232675"/>
            <a:ext cx="6130169" cy="967091"/>
            <a:chOff x="462544" y="5232675"/>
            <a:chExt cx="6130169" cy="967091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5574C0C-0FBF-A374-84E9-04B5DEF1A1E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5" y="5232675"/>
              <a:ext cx="6130168" cy="967091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62C41E-F276-1B8E-77E8-74161E52CAD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2544" y="5357524"/>
              <a:ext cx="613016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Public Sans Medium"/>
                </a:rPr>
                <a:t>Una carga viral indetectable significa </a:t>
              </a:r>
            </a:p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Public Sans Medium"/>
                </a:rPr>
                <a:t>que no puedes contagiar el VIH.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54562-D68E-DC66-065F-C6FC3CA258C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0764" y="2959100"/>
            <a:ext cx="1390650" cy="93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E93493-ACD7-270A-9E1C-019B0691FC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4327" y="506588"/>
            <a:ext cx="1435100" cy="1816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FD0103-3DD6-A372-0EB6-18DD42CF44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4845" y="409579"/>
            <a:ext cx="1625600" cy="147828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349955" y="587471"/>
            <a:ext cx="672123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¿Cómo me protejo para no contagiarme el VIH?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9954" y="2265307"/>
            <a:ext cx="7500164" cy="4041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Condones y lubricantes a base de agua, que te protegen a ti y a los demás contra el VIH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 err="1">
                <a:solidFill>
                  <a:srgbClr val="002664"/>
                </a:solidFill>
                <a:latin typeface="Public Sans ExtraLight"/>
              </a:rPr>
              <a:t>PrEp</a:t>
            </a: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 (Profilaxis preexposición): tratamiento para el VIH para protegerte de contraer el VIH 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PEP (Profilaxis postexposición): tratamiento para VIH que se toma después de haber estado en contacto con el VIH, para ayudar a protegerte de contraer el virus.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Usar equipo limpio para inyectarse drogas (no compartir agujas) 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/>
              </a:rPr>
              <a:t>Hacerse pruebas del VIH de manera regular.</a:t>
            </a:r>
            <a:endParaRPr lang="en-US" sz="2000" dirty="0">
              <a:latin typeface="Public Sans ExtraLight"/>
            </a:endParaRPr>
          </a:p>
        </p:txBody>
      </p:sp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D09D279-9BB0-8377-D7F0-AAD9C0B685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429000"/>
            <a:ext cx="5905936" cy="1380067"/>
          </a:xfrm>
          <a:prstGeom prst="roundRect">
            <a:avLst>
              <a:gd name="adj" fmla="val 8275"/>
            </a:avLst>
          </a:prstGeom>
          <a:solidFill>
            <a:srgbClr val="FFB1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7767CFF-DC32-B140-47F6-71550F45D9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067288"/>
            <a:ext cx="5905936" cy="1062579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BF7630-CCC6-B522-39E2-E95BF22400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733154"/>
            <a:ext cx="6233314" cy="25512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</a:rPr>
              <a:t>El estigma afecta a quienes viven con el VIH, especialmente en las relaciones, el sexo y la sexualidad.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Muchas personas que viven con el VIH se ven afectadas por el estigma por: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Suposiciones sobre cómo se contagiaron el VIH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Comportamientos asociados con el VIH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E273F0-7C2C-883D-D28B-34603E395B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5244635"/>
            <a:ext cx="5905936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2000" b="1" dirty="0">
                <a:solidFill>
                  <a:srgbClr val="FFE0DE"/>
                </a:solidFill>
                <a:latin typeface="Public Sans Medium"/>
              </a:rPr>
              <a:t>El estigma puede crear barreras </a:t>
            </a:r>
          </a:p>
          <a:p>
            <a:pPr algn="ctr"/>
            <a:r>
              <a:rPr lang="es-ES" sz="2000" b="1" dirty="0">
                <a:solidFill>
                  <a:srgbClr val="FFE0DE"/>
                </a:solidFill>
                <a:latin typeface="Public Sans Medium"/>
              </a:rPr>
              <a:t>para el cuidado de la salud y el apoyo.</a:t>
            </a:r>
            <a:endParaRPr lang="en-US" sz="2000" b="1" dirty="0">
              <a:solidFill>
                <a:srgbClr val="FFE0DE"/>
              </a:solidFill>
              <a:latin typeface="Public Sans Medium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F4B5BD-96FB-0362-6984-0536F544CA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4" y="3638637"/>
            <a:ext cx="590593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2000" b="1" dirty="0">
                <a:solidFill>
                  <a:srgbClr val="002664"/>
                </a:solidFill>
                <a:latin typeface="Public Sans Medium"/>
              </a:rPr>
              <a:t>Estas suposiciones pueden influir </a:t>
            </a:r>
          </a:p>
          <a:p>
            <a:pPr algn="ctr"/>
            <a:r>
              <a:rPr lang="es-ES" sz="2000" b="1" dirty="0">
                <a:solidFill>
                  <a:srgbClr val="002664"/>
                </a:solidFill>
                <a:latin typeface="Public Sans Medium"/>
              </a:rPr>
              <a:t>en que una persona decida </a:t>
            </a:r>
          </a:p>
          <a:p>
            <a:pPr algn="ctr"/>
            <a:r>
              <a:rPr lang="es-ES" sz="2000" b="1" dirty="0">
                <a:solidFill>
                  <a:srgbClr val="002664"/>
                </a:solidFill>
                <a:latin typeface="Public Sans Medium"/>
              </a:rPr>
              <a:t>revelar que tiene VIH.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572278E-99D2-7707-EF34-63EE6092609B}"/>
              </a:ext>
            </a:extLst>
          </p:cNvPr>
          <p:cNvSpPr txBox="1"/>
          <p:nvPr/>
        </p:nvSpPr>
        <p:spPr>
          <a:xfrm>
            <a:off x="282166" y="544689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Entender el estigma asociado con el VIH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AEA2F4-427F-9583-0208-3C0B9194205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681314" y="595877"/>
            <a:ext cx="2729932" cy="2032000"/>
            <a:chOff x="7681314" y="595877"/>
            <a:chExt cx="2729932" cy="2032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394D9FA0-2796-E9DB-56BA-47AFEDA98A5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85805" y="595877"/>
              <a:ext cx="2520950" cy="20320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81C1923-ECF9-5EBB-1474-E14AFC610F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681314" y="812945"/>
              <a:ext cx="2729932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Consulta a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tu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médico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acerca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de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qué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pasos </a:t>
              </a:r>
            </a:p>
            <a:p>
              <a:pPr algn="ctr"/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seguir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para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protegerte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</a:p>
            <a:p>
              <a:pPr algn="ctr"/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ti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y a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tus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parejas.</a:t>
              </a:r>
              <a:endParaRPr lang="en-US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¿A quién contarle </a:t>
            </a:r>
          </a:p>
          <a:p>
            <a:pPr>
              <a:lnSpc>
                <a:spcPts val="42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y a quién no?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2075354"/>
            <a:ext cx="6184792" cy="39529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s-ES" sz="2000" b="1" dirty="0">
                <a:solidFill>
                  <a:srgbClr val="002664"/>
                </a:solidFill>
                <a:latin typeface="Public Sans Medium"/>
                <a:cs typeface="Poppins"/>
              </a:rPr>
              <a:t>En Nueva Gales del Sur, por ley, no necesitas decirle a alguien que tienes VIH antes de tener relaciones sexuales, siempre y cuando tomes "precauciones razonables".</a:t>
            </a:r>
            <a:endParaRPr lang="en-US" sz="2000" b="1" dirty="0">
              <a:solidFill>
                <a:srgbClr val="002664"/>
              </a:solidFill>
              <a:latin typeface="Public Sans Medium"/>
              <a:cs typeface="Poppins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Las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precauciones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razonables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 </a:t>
            </a:r>
            <a:r>
              <a:rPr lang="en-US" sz="2000" dirty="0" err="1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incluyen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: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Usar condón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Tener una carga viral indetectable (por estar en tratamiento para el VIH)</a:t>
            </a:r>
          </a:p>
          <a:p>
            <a:pPr marL="342900" indent="-342900">
              <a:lnSpc>
                <a:spcPct val="125000"/>
              </a:lnSpc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  <a:cs typeface="Poppins" pitchFamily="2" charset="77"/>
              </a:rPr>
              <a:t>Asegurarte de que tu pareja sexual esté tomando PrEP</a:t>
            </a:r>
            <a:r>
              <a:rPr lang="en-US" sz="2000" dirty="0">
                <a:solidFill>
                  <a:srgbClr val="002664"/>
                </a:solidFill>
                <a:latin typeface="Public Sans ExtraLight"/>
                <a:cs typeface="Poppins"/>
              </a:rPr>
              <a:t>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79C7E44-F706-1D22-F43B-EE68694CBE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673" y="1846980"/>
            <a:ext cx="3403600" cy="4572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3A97E-BC39-F065-3433-CDF6A8E4969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189136" y="625188"/>
            <a:ext cx="7663339" cy="5694589"/>
            <a:chOff x="4189136" y="625188"/>
            <a:chExt cx="7663339" cy="569458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7C02A8F2-ECC8-D082-567B-491F180B5C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89136" y="625188"/>
              <a:ext cx="7663339" cy="5694589"/>
            </a:xfrm>
            <a:prstGeom prst="roundRect">
              <a:avLst>
                <a:gd name="adj" fmla="val 238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46C4A5-8A39-805C-03D1-A06AAFE01FD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61641" y="816672"/>
              <a:ext cx="6812101" cy="535835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Multicultural HIV and Hepatitis Service </a:t>
              </a:r>
              <a:r>
                <a:rPr lang="es-ES" b="1" dirty="0">
                  <a:solidFill>
                    <a:srgbClr val="002664"/>
                  </a:solidFill>
                  <a:latin typeface="Public Sans Medium"/>
                </a:rPr>
                <a:t>(Servicio Multicultural para el VIH y la Hepatitis)</a:t>
              </a:r>
              <a:r>
                <a:rPr lang="en-US" b="1" dirty="0">
                  <a:solidFill>
                    <a:srgbClr val="002664"/>
                  </a:solidFill>
                  <a:latin typeface="Public Sans ExtraLight" pitchFamily="2" charset="77"/>
                </a:rPr>
                <a:t> 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www.mhahs.org.au | (02) 9515 1234 | Forest Lodge</a:t>
              </a:r>
            </a:p>
            <a:p>
              <a:pPr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ACON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www.acon.org.au | 1800 063 060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(02) 4962 7700 | Newcastle | (02) 6622 1555 | Lismore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Positive Life NSW </a:t>
              </a:r>
              <a:r>
                <a:rPr lang="es-ES" b="1" dirty="0">
                  <a:solidFill>
                    <a:srgbClr val="002664"/>
                  </a:solidFill>
                  <a:latin typeface="Public Sans Medium"/>
                </a:rPr>
                <a:t>(Vida Positiva, Nueva Gales del Sur)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www.positivelife.org.au | 1800 245 677 | Surry Hills</a:t>
              </a:r>
            </a:p>
            <a:p>
              <a:pPr>
                <a:spcAft>
                  <a:spcPts val="1200"/>
                </a:spcAft>
                <a:buClr>
                  <a:srgbClr val="00C296"/>
                </a:buClr>
                <a:buSzPct val="120000"/>
              </a:pP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Pozhet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(Heterosexual HIV Service NSW)</a:t>
              </a:r>
              <a:r>
                <a:rPr lang="es-ES" b="1" dirty="0">
                  <a:solidFill>
                    <a:srgbClr val="002664"/>
                  </a:solidFill>
                  <a:latin typeface="Public Sans Medium"/>
                </a:rPr>
                <a:t> (Servicio heterosexual para el VIH de Nueva Gales del Sur)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 -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www.pozhet.org.au| Forest Lodge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Sexual Health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InfoLink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(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Servicio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de </a:t>
              </a:r>
              <a:r>
                <a:rPr lang="en-US" b="1" dirty="0" err="1">
                  <a:solidFill>
                    <a:srgbClr val="002664"/>
                  </a:solidFill>
                  <a:latin typeface="Public Sans Medium"/>
                </a:rPr>
                <a:t>salud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sexual)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www.shil.nsw.gov.au | 1800 451 624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Bobby Goldsmith Foundation (BGF) (Fundación Bobby Goldsmith)</a:t>
              </a:r>
              <a:br>
                <a:rPr lang="en-US" dirty="0">
                  <a:latin typeface="Public Sans ExtraLight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www.bgf.org.au | (02) 9283 8666 | Darlinghurst and Parramatta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HIV/AIDS Legal Centre (HALC)</a:t>
              </a:r>
              <a:r>
                <a:rPr lang="es-ES" b="1" dirty="0">
                  <a:solidFill>
                    <a:srgbClr val="002664"/>
                  </a:solidFill>
                  <a:latin typeface="Public Sans Medium"/>
                </a:rPr>
                <a:t> (Centro legal para el VIH/SIDA)</a:t>
              </a:r>
              <a:r>
                <a:rPr lang="en-US" b="1" dirty="0">
                  <a:solidFill>
                    <a:srgbClr val="002664"/>
                  </a:solidFill>
                  <a:latin typeface="Public Sans Medium"/>
                </a:rPr>
                <a:t> </a:t>
              </a:r>
              <a:br>
                <a:rPr lang="en-US" b="1" dirty="0">
                  <a:latin typeface="Public Sans Medium" pitchFamily="2" charset="77"/>
                </a:rPr>
              </a:b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www.halc.org.au | (02) 9492 6540 | Surry Hills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Public Sans ExtraLight"/>
                </a:rPr>
                <a:t>Sex Workers Outreach Project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| 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  <a:hlinkClick r:id="rId4"/>
                </a:rPr>
                <a:t>www.swop.org.au</a:t>
              </a:r>
              <a:r>
                <a:rPr lang="en-US" sz="1600" dirty="0">
                  <a:solidFill>
                    <a:srgbClr val="002664"/>
                  </a:solidFill>
                  <a:latin typeface="Public Sans ExtraLight"/>
                </a:rPr>
                <a:t> | (02) 9184 9466</a:t>
              </a:r>
            </a:p>
            <a:p>
              <a:pPr>
                <a:spcAft>
                  <a:spcPts val="1500"/>
                </a:spcAft>
                <a:buClr>
                  <a:srgbClr val="00C296"/>
                </a:buClr>
                <a:buSzPct val="120000"/>
              </a:pPr>
              <a:endParaRPr lang="en-US" sz="1600" dirty="0">
                <a:latin typeface="Public Sans ExtraLight"/>
              </a:endParaRPr>
            </a:p>
          </p:txBody>
        </p:sp>
      </p:grpSp>
      <p:sp>
        <p:nvSpPr>
          <p:cNvPr id="9" name="Title 5">
            <a:extLst>
              <a:ext uri="{FF2B5EF4-FFF2-40B4-BE49-F238E27FC236}">
                <a16:creationId xmlns:a16="http://schemas.microsoft.com/office/drawing/2014/main" id="{2E0EB617-9E4C-774B-8C1B-39C3214382E9}"/>
              </a:ext>
            </a:extLst>
          </p:cNvPr>
          <p:cNvSpPr txBox="1"/>
          <p:nvPr/>
        </p:nvSpPr>
        <p:spPr>
          <a:xfrm>
            <a:off x="349918" y="589339"/>
            <a:ext cx="371221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Dónde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puedo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recibir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36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ayuda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F3B4C3-E441-76AB-6962-5A9C0F9E27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74" y="1293146"/>
            <a:ext cx="6400800" cy="62103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58D4783-AFAE-9D7C-9F28-1FD02E41C4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Dónde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obtener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ayuda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en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tu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idioma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A416BD-85B9-8256-289E-DA167EF7EACF}"/>
              </a:ext>
            </a:extLst>
          </p:cNvPr>
          <p:cNvSpPr txBox="1"/>
          <p:nvPr/>
        </p:nvSpPr>
        <p:spPr>
          <a:xfrm>
            <a:off x="522366" y="22163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Si necesitas ayuda para hablar </a:t>
            </a:r>
          </a:p>
          <a:p>
            <a:pPr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con tu médico o proveedor de servicios </a:t>
            </a:r>
          </a:p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s-E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 salud en tu idioma: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Llama al Servicio de Traducción e Interpretación (TIS), en el 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El servicio es gratuito y confidencial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Pide a la recepcionista que te reserve los servicios gratuitos de un intérprete</a:t>
            </a:r>
            <a:r>
              <a:rPr lang="en-US" sz="2000" dirty="0">
                <a:solidFill>
                  <a:srgbClr val="002664"/>
                </a:solidFill>
                <a:latin typeface="Public Sans ExtraLight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9936C6-03B6-5961-02C8-060A63067F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9415" y="-678744"/>
            <a:ext cx="3435350" cy="2933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EDC51A73-9B4C-1B12-8138-0F98F31F105B}"/>
              </a:ext>
            </a:extLst>
          </p:cNvPr>
          <p:cNvSpPr txBox="1"/>
          <p:nvPr/>
        </p:nvSpPr>
        <p:spPr>
          <a:xfrm>
            <a:off x="499364" y="540093"/>
            <a:ext cx="648563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Qué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aprendimos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hoy?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782791-9006-3FAE-776C-0F7686B3352C}"/>
              </a:ext>
            </a:extLst>
          </p:cNvPr>
          <p:cNvSpPr txBox="1"/>
          <p:nvPr/>
        </p:nvSpPr>
        <p:spPr>
          <a:xfrm>
            <a:off x="3882373" y="1671059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¿Verdadero o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</a:rPr>
              <a:t>falso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Puedes contagiarte el VIH al compartir un inodoro con alguien que vive con VIH.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El VIH puede transmitirse por picaduras de mosquitos.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Una persona con VIH que tiene una carga viral indetectable no puede transmitir el virus.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Puedes contagiarte el VIH por besar a alguien que es VIH positivo.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Las personas con VIH que están en tratamiento pueden vivir vidas largas y saludables.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El VIH se puede evitar usando condones o tomando PrEP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66023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Mensajes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importantes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para </a:t>
            </a:r>
            <a:r>
              <a:rPr lang="en-US" sz="4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recordar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201476"/>
            <a:ext cx="7048484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La única manera de saber si tienes VIH es hacerte pruebas.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Es importante hacerse pruebas para el VIH de manera regular.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El VIH se puede controlar eficazmente con tratamiento.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Comenzar el tratamiento temprano es muy importante para tu salud.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Seguir el tratamiento exactamente como lo prescribieron.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s-ES" sz="2000" dirty="0">
                <a:solidFill>
                  <a:srgbClr val="002664"/>
                </a:solidFill>
                <a:latin typeface="Public Sans ExtraLight" pitchFamily="2" charset="77"/>
              </a:rPr>
              <a:t>Si necesitas apoyo o enfrentas discriminación, busca ayuda legal y servicios de apoyo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US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¿</a:t>
            </a:r>
            <a:r>
              <a:rPr lang="en-US" sz="6600" b="1" dirty="0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Preguntas</a:t>
            </a:r>
            <a:r>
              <a:rPr lang="en-US" sz="66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300625" y="13056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Desarrollado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 </a:t>
            </a:r>
            <a:r>
              <a:rPr lang="en-US" sz="2000" b="1" dirty="0" err="1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por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 </a:t>
            </a:r>
          </a:p>
          <a:p>
            <a:pPr>
              <a:lnSpc>
                <a:spcPts val="45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(Servicio Multicultural </a:t>
            </a:r>
          </a:p>
          <a:p>
            <a:pPr>
              <a:lnSpc>
                <a:spcPts val="45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de Nueva Gales del Sur </a:t>
            </a:r>
          </a:p>
          <a:p>
            <a:pPr>
              <a:lnSpc>
                <a:spcPts val="4500"/>
              </a:lnSpc>
            </a:pPr>
            <a:r>
              <a:rPr lang="es-E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para el VIH y la Hepatitis)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E73AB4-D682-9598-7439-B1B38D89401B}"/>
              </a:ext>
            </a:extLst>
          </p:cNvPr>
          <p:cNvSpPr txBox="1"/>
          <p:nvPr/>
        </p:nvSpPr>
        <p:spPr>
          <a:xfrm>
            <a:off x="414779" y="509047"/>
            <a:ext cx="30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37A62C-1FBD-4F28-B4BA-79BD3A843FA3}"/>
</file>

<file path=customXml/itemProps2.xml><?xml version="1.0" encoding="utf-8"?>
<ds:datastoreItem xmlns:ds="http://schemas.openxmlformats.org/officeDocument/2006/customXml" ds:itemID="{22C98952-06D7-464F-ABFD-972AD132C8EF}"/>
</file>

<file path=customXml/itemProps3.xml><?xml version="1.0" encoding="utf-8"?>
<ds:datastoreItem xmlns:ds="http://schemas.openxmlformats.org/officeDocument/2006/customXml" ds:itemID="{B742DC61-9081-4692-8CF4-770C1A042137}"/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1720</Words>
  <Application>Microsoft Office PowerPoint</Application>
  <PresentationFormat>Widescreen</PresentationFormat>
  <Paragraphs>221</Paragraphs>
  <Slides>21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KaiTi</vt:lpstr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¿Cuál es el tratamiento </vt:lpstr>
      <vt:lpstr>PowerPoint Presentation</vt:lpstr>
      <vt:lpstr>¿Cómo me protejo para no contagiarme el VIH?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102</cp:revision>
  <dcterms:created xsi:type="dcterms:W3CDTF">2025-06-03T07:12:24Z</dcterms:created>
  <dcterms:modified xsi:type="dcterms:W3CDTF">2025-11-10T05:42:14Z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2025-11-10T05:39:11Z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bdb59a87-055f-4476-b6b1-401c41f316f6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