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authors.xml" ContentType="application/vnd.ms-powerpoint.authors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72B0CA5-8FC2-29B9-0BDC-AA1228C5366A}" name="Guest User" initials="GU" userId="S::urn:spo:tenantanon#a687a7bf-02db-43df-bcbb-e7a8bda611a2::" providerId="AD"/>
  <p188:author id="{A347EDDA-F048-F78F-207E-271D1D95E329}" name="Silmara Ibanhez" initials="SI" userId="f35b2bea018dffdb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FFB1A7"/>
    <a:srgbClr val="FFE0DE"/>
    <a:srgbClr val="00C296"/>
    <a:srgbClr val="FEE7C8"/>
    <a:srgbClr val="FFA969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3D5489-8FA0-C5F3-E455-C6241CD17E80}" v="2" dt="2025-07-09T04:16:50.9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83"/>
    <p:restoredTop sz="94626"/>
  </p:normalViewPr>
  <p:slideViewPr>
    <p:cSldViewPr snapToGrid="0">
      <p:cViewPr varScale="1">
        <p:scale>
          <a:sx n="106" d="100"/>
          <a:sy n="106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266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960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565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50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33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438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swop.org.au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5" y="2404997"/>
            <a:ext cx="6642041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AU" sz="4000" b="1" dirty="0" err="1">
                <a:solidFill>
                  <a:srgbClr val="00266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Entendendo</a:t>
            </a:r>
            <a:r>
              <a:rPr lang="en-AU" sz="4000" b="1" dirty="0">
                <a:solidFill>
                  <a:srgbClr val="00266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 HIV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pt-BR" sz="2400" dirty="0">
                <a:solidFill>
                  <a:srgbClr val="00266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(VIH - Vírus da Imunodeficiência Humana)</a:t>
            </a:r>
            <a:endParaRPr lang="en-US" sz="2400" dirty="0">
              <a:solidFill>
                <a:srgbClr val="00266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62064" y="1367899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/>
              </a:rPr>
              <a:t>Noções básicas sobre o HIV: O que você precisa saber</a:t>
            </a:r>
            <a:endParaRPr lang="en-US" sz="2000" dirty="0">
              <a:solidFill>
                <a:srgbClr val="002664"/>
              </a:solidFill>
              <a:latin typeface="Public Sans ExtraLight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/>
              </a:rPr>
              <a:t>Exame e tratamento: Assumindo o controle de sua saúde</a:t>
            </a:r>
            <a:endParaRPr lang="en-US" sz="2000" dirty="0">
              <a:solidFill>
                <a:srgbClr val="002664"/>
              </a:solidFill>
              <a:latin typeface="Public Sans ExtraLight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/>
              </a:rPr>
              <a:t>Prevenindo o HIV: Medidas que você pode tomar para se proteger</a:t>
            </a:r>
            <a:endParaRPr lang="en-US" sz="2000" dirty="0">
              <a:solidFill>
                <a:srgbClr val="002664"/>
              </a:solidFill>
              <a:latin typeface="Public Sans ExtraLight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/>
              </a:rPr>
              <a:t>Entendendo e quebrando o estigma do HIV</a:t>
            </a:r>
            <a:endParaRPr lang="en-US" sz="2000" dirty="0">
              <a:solidFill>
                <a:srgbClr val="002664"/>
              </a:solidFill>
              <a:latin typeface="Public Sans ExtraLight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/>
              </a:rPr>
              <a:t>Compartilhando sua situação em relação ao HIV: O que deve levar em consideração</a:t>
            </a:r>
            <a:endParaRPr lang="en-US" sz="2000" dirty="0">
              <a:solidFill>
                <a:srgbClr val="002664"/>
              </a:solidFill>
              <a:latin typeface="Public Sans ExtraLight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/>
              </a:rPr>
              <a:t>Encontrando ajuda e suporte para HIV</a:t>
            </a:r>
            <a:endParaRPr lang="en-US" sz="2000" dirty="0">
              <a:solidFill>
                <a:srgbClr val="002664"/>
              </a:solidFill>
              <a:latin typeface="Public Sans ExtraLight"/>
            </a:endParaRP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  <a:defRPr sz="2800" kern="100">
                <a:latin typeface="Calibri" panose="020F0502020204030204" pitchFamily="34" charset="0"/>
                <a:ea typeface="Malgun Gothic" panose="020B0503020000020004" pitchFamily="34" charset="-127"/>
                <a:cs typeface="Calibri" panose="020F0502020204030204" pitchFamily="34" charset="0"/>
              </a:defRPr>
            </a:pPr>
            <a:endParaRPr lang="pt-BR" sz="2000" dirty="0">
              <a:solidFill>
                <a:srgbClr val="002664"/>
              </a:solidFill>
              <a:latin typeface="Public Sans ExtraLight"/>
            </a:endParaRP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  <a:defRPr sz="2800" kern="100">
                <a:latin typeface="Calibri" panose="020F0502020204030204" pitchFamily="34" charset="0"/>
                <a:ea typeface="Malgun Gothic" panose="020B0503020000020004" pitchFamily="34" charset="-127"/>
                <a:cs typeface="Calibri" panose="020F0502020204030204" pitchFamily="34" charset="0"/>
              </a:defRPr>
            </a:pPr>
            <a:endParaRPr lang="pt-BR" sz="2000" dirty="0">
              <a:solidFill>
                <a:srgbClr val="002664"/>
              </a:solidFill>
              <a:latin typeface="Public Sans ExtraLight"/>
            </a:endParaRP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  <a:defRPr sz="2800" kern="100">
                <a:latin typeface="Calibri" panose="020F0502020204030204" pitchFamily="34" charset="0"/>
                <a:ea typeface="Malgun Gothic" panose="020B0503020000020004" pitchFamily="34" charset="-127"/>
                <a:cs typeface="Calibri" panose="020F0502020204030204" pitchFamily="34" charset="0"/>
              </a:defRPr>
            </a:pPr>
            <a:endParaRPr lang="pt-BR" sz="2000" dirty="0">
              <a:solidFill>
                <a:srgbClr val="002664"/>
              </a:solidFill>
              <a:latin typeface="Public Sans ExtraLight"/>
            </a:endParaRPr>
          </a:p>
          <a:p>
            <a:pPr>
              <a:spcAft>
                <a:spcPts val="1200"/>
              </a:spcAft>
              <a:defRPr sz="2800" kern="10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Calibri" panose="020F0502020204030204" pitchFamily="34" charset="0"/>
              </a:defRPr>
            </a:pPr>
            <a:endParaRPr lang="pt-BR" sz="2000" dirty="0">
              <a:solidFill>
                <a:srgbClr val="002664"/>
              </a:solidFill>
              <a:latin typeface="Public Sans ExtraLight"/>
            </a:endParaRP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  <a:defRPr sz="2800" kern="100">
                <a:latin typeface="Calibri" panose="020F0502020204030204" pitchFamily="34" charset="0"/>
                <a:ea typeface="Malgun Gothic" panose="020B0503020000020004" pitchFamily="34" charset="-127"/>
                <a:cs typeface="Calibri" panose="020F0502020204030204" pitchFamily="34" charset="0"/>
              </a:defRPr>
            </a:pPr>
            <a:endParaRPr lang="pt-BR" sz="2000" dirty="0">
              <a:solidFill>
                <a:srgbClr val="002664"/>
              </a:solidFill>
              <a:latin typeface="Public Sans ExtraLight"/>
            </a:endParaRP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  <a:defRPr sz="2800" kern="100">
                <a:latin typeface="Calibri" panose="020F0502020204030204" pitchFamily="34" charset="0"/>
                <a:ea typeface="Malgun Gothic" panose="020B0503020000020004" pitchFamily="34" charset="-127"/>
                <a:cs typeface="Calibri" panose="020F0502020204030204" pitchFamily="34" charset="0"/>
              </a:defRPr>
            </a:pPr>
            <a:endParaRPr lang="en-US" sz="2000" dirty="0">
              <a:solidFill>
                <a:srgbClr val="002664"/>
              </a:solidFill>
              <a:latin typeface="Public Sans Extra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8186BE-5062-2A8F-6C74-080F0029E3D7}"/>
              </a:ext>
            </a:extLst>
          </p:cNvPr>
          <p:cNvSpPr txBox="1"/>
          <p:nvPr/>
        </p:nvSpPr>
        <p:spPr>
          <a:xfrm>
            <a:off x="323198" y="847457"/>
            <a:ext cx="4114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Hoje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falaremos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sobre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8271A7C-CCD0-EF72-26B0-B9994E0549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550" y="1497730"/>
            <a:ext cx="3600450" cy="48958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62307" y="575683"/>
            <a:ext cx="3846849" cy="745117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 que é o HIV?</a:t>
            </a:r>
            <a:endParaRPr lang="en-US" sz="4000" b="1" dirty="0">
              <a:solidFill>
                <a:srgbClr val="00266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514861E-17F6-DB38-3390-98851B1728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70653" y="4594578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B6B77D7-ADF6-147C-33B8-6467D12106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70653" y="2867378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C296"/>
              </a:solidFill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9621EB3-B0F8-EC84-DB7C-BA76179778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70653" y="1162756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C296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DE131A-8779-1A29-D126-8248CE1D8F4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57333" y="1651323"/>
            <a:ext cx="50235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rgbClr val="002664"/>
                </a:solidFill>
                <a:latin typeface="Public Sans ExtraLight"/>
              </a:rPr>
              <a:t>O HIV ataca seu sistema imunológico</a:t>
            </a:r>
            <a:endParaRPr lang="en-US" sz="2000" b="1" dirty="0">
              <a:solidFill>
                <a:srgbClr val="002664"/>
              </a:solidFill>
              <a:latin typeface="Public Sans ExtraLigh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80C452-18DE-A812-4369-C2086F63C15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57333" y="3206045"/>
            <a:ext cx="5023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Public Sans ExtraLight"/>
              </a:rPr>
              <a:t>O sistema imunológico protege seu organismo contra doenças</a:t>
            </a:r>
            <a:endParaRPr lang="en-US" sz="2000" b="1" dirty="0">
              <a:solidFill>
                <a:schemeClr val="bg1"/>
              </a:solidFill>
              <a:latin typeface="Public Sans ExtraLigh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5ED401-91D2-B6DF-54F5-31AE4AE536F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57333" y="4944534"/>
            <a:ext cx="5023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Public Sans ExtraLight"/>
              </a:rPr>
              <a:t>O HIV pode levar a uma doença grave, se não for tratado</a:t>
            </a:r>
            <a:endParaRPr lang="en-US" sz="2000" b="1" dirty="0">
              <a:solidFill>
                <a:schemeClr val="bg1"/>
              </a:solidFill>
              <a:latin typeface="Public Sans ExtraLight"/>
            </a:endParaRPr>
          </a:p>
        </p:txBody>
      </p: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055CDE0-9FD5-0D4E-E49F-3E02391F29D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2543" y="4703666"/>
            <a:ext cx="7609012" cy="953825"/>
            <a:chOff x="462543" y="4703666"/>
            <a:chExt cx="7609012" cy="953825"/>
          </a:xfrm>
        </p:grpSpPr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9F587D3C-0CEE-28BC-A91B-C9ECE9FA839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4" y="4703666"/>
              <a:ext cx="7609011" cy="953825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21AC643-DBBD-5CA0-FA7B-D0CD7E42C31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3" y="4980523"/>
              <a:ext cx="76090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000" b="1" dirty="0">
                  <a:solidFill>
                    <a:schemeClr val="bg1"/>
                  </a:solidFill>
                  <a:latin typeface="Public Sans Medium" pitchFamily="2" charset="77"/>
                </a:rPr>
                <a:t>Sem tratamento, o HIV pode causar a AIDS</a:t>
              </a:r>
              <a:endParaRPr lang="en-US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438493"/>
            <a:ext cx="4905717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HIV e AIDS são a mesma coisa?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5123" y="2115282"/>
            <a:ext cx="7986535" cy="20222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São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diferentes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. </a:t>
            </a:r>
          </a:p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AIDS (SIDA) significa Síndrome da Imunodeficiência Adquirida.</a:t>
            </a:r>
          </a:p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A AIDS ocorre quando o sistema imunológico está muito debilitado.</a:t>
            </a:r>
          </a:p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A AIDS deixa você muito doente.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DCA94F7E-3BFE-12FD-0F05-A976E07517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3088" y="276917"/>
            <a:ext cx="4286250" cy="1409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465379"/>
            <a:ext cx="5181950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Como o HIV afeta seu organismo?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AD9EAD-F41D-6407-B12F-8BF991BA22E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5111" y="4597435"/>
            <a:ext cx="264160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Seu sistema imunológico o protege contra infecções e o mantém saudável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73D6C5-5FB4-D831-7E1C-8F598DAD828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85066" y="4597435"/>
            <a:ext cx="270933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O HIV ataca as células do seu sistema imunológico (células CD4), que ajudam a combater os germes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DE2478-BB5B-B3BA-3555-D31AD9170F6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75021" y="4597435"/>
            <a:ext cx="264160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pt-BR" b="1" dirty="0">
                <a:solidFill>
                  <a:srgbClr val="002664"/>
                </a:solidFill>
                <a:latin typeface="Public Sans Medium" pitchFamily="2" charset="77"/>
              </a:rPr>
              <a:t>Sem tratamento</a:t>
            </a:r>
            <a:r>
              <a:rPr lang="pt-BR" dirty="0">
                <a:solidFill>
                  <a:srgbClr val="002664"/>
                </a:solidFill>
                <a:latin typeface="Public Sans Medium" pitchFamily="2" charset="77"/>
              </a:rPr>
              <a:t>, o HIV enfraquece o sistema imunológico e pode levar à AIDS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193843-BC42-6AC2-AF79-E2DC9567260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55288" y="4597435"/>
            <a:ext cx="247226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pt-BR" b="1" dirty="0">
                <a:solidFill>
                  <a:srgbClr val="002664"/>
                </a:solidFill>
                <a:latin typeface="Public Sans Medium" pitchFamily="2" charset="77"/>
              </a:rPr>
              <a:t>Com tratamento</a:t>
            </a:r>
            <a:r>
              <a:rPr lang="pt-BR" dirty="0">
                <a:solidFill>
                  <a:srgbClr val="002664"/>
                </a:solidFill>
                <a:latin typeface="Public Sans Medium" pitchFamily="2" charset="77"/>
              </a:rPr>
              <a:t>, o HIV é controlado e o sistema imunológico permanece forte</a:t>
            </a:r>
            <a:endParaRPr lang="en-US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31B88AF-27AA-B876-1E33-36F5946FA3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368" y="290960"/>
            <a:ext cx="3498850" cy="15938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D601E2-BFB3-FAA0-88A3-4424C1AAF5A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3427" y="4484547"/>
            <a:ext cx="179013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Tendo relações sexuais sem preservativos (camisinhas)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F30BBF-6916-98FA-8510-BB4E75CF7BB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20622" y="4484547"/>
            <a:ext cx="2178756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Compartilhando agulhas e outros equipamentos para injetar drogas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064413-85C9-6022-C480-BAAB160029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11804" y="4484547"/>
            <a:ext cx="201964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Fazendo tatuagem ou piercing corporal com equipamentos não esterilizados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7C5347-1C75-8B3F-4FEB-E2E03F6BA18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58756" y="4484547"/>
            <a:ext cx="2381955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Procedimentos médicos e transfusões de sangue sem esterilização realizados em alguns países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D39254-F44D-020F-32E8-AFFCA1E0A70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640711" y="4484547"/>
            <a:ext cx="2280356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De uma mãe HIV positiva para seu bebê durante a gravidez, o parto ou a amamentação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D9C514-81BA-2DAF-D3F1-FC14E46535F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1087885"/>
            <a:ext cx="9505978" cy="7544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pt-BR" sz="2000" b="1" dirty="0">
                <a:solidFill>
                  <a:srgbClr val="002664"/>
                </a:solidFill>
                <a:latin typeface="Public Sans Medium" pitchFamily="2" charset="77"/>
              </a:rPr>
              <a:t>O HIV é encontrado em fluidos corporais</a:t>
            </a:r>
            <a:r>
              <a:rPr lang="pt-BR" sz="2000" dirty="0">
                <a:solidFill>
                  <a:srgbClr val="002664"/>
                </a:solidFill>
                <a:latin typeface="Public Sans Medium" pitchFamily="2" charset="77"/>
              </a:rPr>
              <a:t>, tais como: sangue, leite materno, sêmen e fluidos vaginais. É transmitido quando fluidos corporais de uma pessoa com HIV entram no organismo de outra pessoa.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F634F3-4D3A-D4CE-3BCD-7ECF63F8AFE6}"/>
              </a:ext>
            </a:extLst>
          </p:cNvPr>
          <p:cNvSpPr txBox="1"/>
          <p:nvPr/>
        </p:nvSpPr>
        <p:spPr>
          <a:xfrm>
            <a:off x="358815" y="379999"/>
            <a:ext cx="88906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Como você pode contrair o HIV?</a:t>
            </a:r>
            <a:endParaRPr lang="en-AU" sz="4000" dirty="0">
              <a:solidFill>
                <a:srgbClr val="0026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ACABC9D-DE2D-09F7-4746-2AC6FF872A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052" y="-684067"/>
            <a:ext cx="6229350" cy="2324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2F12BE-0387-33F0-415E-C5EA620163F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160004" y="3219111"/>
            <a:ext cx="179013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Tosse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ou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espirro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297370-F309-B076-F517-34AC0E4025D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04178" y="3219111"/>
            <a:ext cx="2122311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Beijo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abraço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ou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choro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07BFFD-A6DF-9D1F-5359-64EA66829AB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20538" y="321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Compartilhar a cama com alguém que tenha HIV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84CF6E-7642-CEF2-C1E2-B9F7ABC0B5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20538" y="575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Picadas de mosquito ou outros insetos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B92474-FB48-891E-89CA-6F9314DFB61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75201" y="5759111"/>
            <a:ext cx="295769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Compartilhar vaso sanitário, banheira ou chuveiro com alguém que tenha HIV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073A23-1F7B-B5AE-8EE2-D6103179E7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32627" y="575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Compartilhar comida com alguém que tenha HIV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211EE2-D8F2-E9E8-F02C-D3F8C64E9F4E}"/>
              </a:ext>
            </a:extLst>
          </p:cNvPr>
          <p:cNvSpPr txBox="1"/>
          <p:nvPr/>
        </p:nvSpPr>
        <p:spPr>
          <a:xfrm>
            <a:off x="345598" y="271467"/>
            <a:ext cx="6469540" cy="1178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Você não pode contrair</a:t>
            </a:r>
            <a:r>
              <a:rPr lang="pt-BR" sz="4000" b="1" strike="sngStrike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</a:p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 HIV por...</a:t>
            </a:r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D76F1A37-2351-C185-E8D5-5C1D664314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4233" y="-1330"/>
            <a:ext cx="4730750" cy="8039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3AF2AD0-ECCA-C19D-EC80-C0BB294FDF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7829" y="0"/>
            <a:ext cx="4610100" cy="9239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4311" y="1114854"/>
            <a:ext cx="4114799" cy="14656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Quais são os sintomas do HIV?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6F7B5F8-14BF-6168-463E-48D155B28E8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94127" y="2577434"/>
            <a:ext cx="3092450" cy="2349500"/>
            <a:chOff x="1366660" y="2592167"/>
            <a:chExt cx="3092450" cy="23495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E6E17CB-8023-931C-6E84-93F2175EBE6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66660" y="2592167"/>
              <a:ext cx="3092450" cy="23495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C0D11C6-8F6A-50A2-BF94-9CD4EE412F5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512708" y="3429000"/>
              <a:ext cx="2822223" cy="120790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pt-BR" sz="2000" b="1" dirty="0"/>
                <a:t>Você talvez não tenha nenhum sintoma logo após contrair o HIV.</a:t>
              </a:r>
              <a:endParaRPr lang="en-US" sz="20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EA26C8B-12EF-FCCC-59E5-8F42AABA90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53924" y="1114855"/>
            <a:ext cx="6434966" cy="1571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pt-BR" sz="2000" dirty="0">
                <a:solidFill>
                  <a:srgbClr val="002664"/>
                </a:solidFill>
                <a:latin typeface="Public Sans Medium" pitchFamily="2" charset="77"/>
              </a:rPr>
              <a:t>Os</a:t>
            </a:r>
            <a:r>
              <a:rPr lang="pt-BR" sz="2000" b="1" dirty="0">
                <a:solidFill>
                  <a:srgbClr val="002664"/>
                </a:solidFill>
                <a:latin typeface="Public Sans Medium" pitchFamily="2" charset="77"/>
              </a:rPr>
              <a:t> sintomas iniciais </a:t>
            </a:r>
            <a:r>
              <a:rPr lang="pt-BR" sz="2000" dirty="0">
                <a:solidFill>
                  <a:srgbClr val="002664"/>
                </a:solidFill>
                <a:latin typeface="Public Sans Medium" pitchFamily="2" charset="77"/>
              </a:rPr>
              <a:t>podem parecer os da gripe e incluem: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Mal-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estar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Fadiga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D63397-AFEC-CE38-E6DF-60CC1ECB42B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53924" y="2966233"/>
            <a:ext cx="6434966" cy="1571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pt-BR" sz="2000" dirty="0">
                <a:solidFill>
                  <a:srgbClr val="002664"/>
                </a:solidFill>
                <a:latin typeface="Public Sans Medium" pitchFamily="2" charset="77"/>
              </a:rPr>
              <a:t>Os </a:t>
            </a:r>
            <a:r>
              <a:rPr lang="pt-BR" sz="2000" b="1" dirty="0">
                <a:solidFill>
                  <a:srgbClr val="002664"/>
                </a:solidFill>
                <a:latin typeface="Public Sans Medium" pitchFamily="2" charset="77"/>
              </a:rPr>
              <a:t>sintomas posteriores </a:t>
            </a:r>
            <a:r>
              <a:rPr lang="pt-BR" sz="2000" dirty="0">
                <a:solidFill>
                  <a:srgbClr val="002664"/>
                </a:solidFill>
                <a:latin typeface="Public Sans Medium" pitchFamily="2" charset="77"/>
              </a:rPr>
              <a:t>podem incluir: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Desconforto e dores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Febre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Suor noturno na cama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Erupção na pele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8B568E1-5FF9-CF2B-58EB-17EA280B60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5044" y="-713605"/>
            <a:ext cx="4914900" cy="1892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A50DE3E-B470-EE6C-6D06-E4F8577509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3570" y="1305492"/>
            <a:ext cx="2858920" cy="4846952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Same-side Corner of Rectangle 7">
            <a:extLst>
              <a:ext uri="{FF2B5EF4-FFF2-40B4-BE49-F238E27FC236}">
                <a16:creationId xmlns:a16="http://schemas.microsoft.com/office/drawing/2014/main" id="{AEA7151F-F49A-8096-E888-30ACF02A9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3570" y="1304463"/>
            <a:ext cx="2858919" cy="671093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Exame de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sangue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B54881A-DC1D-463B-064C-322521E4D48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62858" y="1305492"/>
            <a:ext cx="8325571" cy="4846952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Same-side Corner of Rectangle 9">
            <a:extLst>
              <a:ext uri="{FF2B5EF4-FFF2-40B4-BE49-F238E27FC236}">
                <a16:creationId xmlns:a16="http://schemas.microsoft.com/office/drawing/2014/main" id="{29C7DF23-D2F6-BB4B-EA0D-DEC25D55754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62859" y="1304463"/>
            <a:ext cx="8325568" cy="671093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rgbClr val="002664"/>
                </a:solidFill>
                <a:latin typeface="Public Sans Medium" pitchFamily="2" charset="77"/>
              </a:rPr>
              <a:t>Exames de sangue do dedo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FD50EFB-19A6-5ACA-8666-0AAE598016CE}"/>
              </a:ext>
            </a:extLst>
          </p:cNvPr>
          <p:cNvSpPr txBox="1"/>
          <p:nvPr/>
        </p:nvSpPr>
        <p:spPr>
          <a:xfrm>
            <a:off x="300973" y="461972"/>
            <a:ext cx="7947387" cy="7740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Fazendo o teste para HIV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graphicFrame>
        <p:nvGraphicFramePr>
          <p:cNvPr id="19" name="Table 5">
            <a:extLst>
              <a:ext uri="{FF2B5EF4-FFF2-40B4-BE49-F238E27FC236}">
                <a16:creationId xmlns:a16="http://schemas.microsoft.com/office/drawing/2014/main" id="{C13FC074-5147-EE4A-7E95-2EEDE5A13D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959781"/>
              </p:ext>
            </p:extLst>
          </p:nvPr>
        </p:nvGraphicFramePr>
        <p:xfrm>
          <a:off x="403568" y="1975556"/>
          <a:ext cx="2858919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8919">
                  <a:extLst>
                    <a:ext uri="{9D8B030D-6E8A-4147-A177-3AD203B41FA5}">
                      <a16:colId xmlns:a16="http://schemas.microsoft.com/office/drawing/2014/main" val="426240960"/>
                    </a:ext>
                  </a:extLst>
                </a:gridCol>
              </a:tblGrid>
              <a:tr h="604105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Exame de sangue (anticorpos) para HIV</a:t>
                      </a:r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24739"/>
                  </a:ext>
                </a:extLst>
              </a:tr>
              <a:tr h="192647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pt-BR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Pequena amostra de sangue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pt-BR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A amostra é enviada a um laboratório para análise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pt-BR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Resultados em 1 a 3 dias, mostrando se você tem HIV</a:t>
                      </a:r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471753"/>
                  </a:ext>
                </a:extLst>
              </a:tr>
              <a:tr h="1173327">
                <a:tc>
                  <a:txBody>
                    <a:bodyPr/>
                    <a:lstStyle/>
                    <a:p>
                      <a:pPr algn="ctr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pt-BR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Seu médico</a:t>
                      </a:r>
                    </a:p>
                    <a:p>
                      <a:pPr algn="ctr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pt-BR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Clínicas de Saúde Sexual</a:t>
                      </a:r>
                    </a:p>
                    <a:p>
                      <a:pPr algn="ctr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pt-BR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Centros de Planejamento Familiar</a:t>
                      </a:r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7891104"/>
                  </a:ext>
                </a:extLst>
              </a:tr>
            </a:tbl>
          </a:graphicData>
        </a:graphic>
      </p:graphicFrame>
      <p:graphicFrame>
        <p:nvGraphicFramePr>
          <p:cNvPr id="21" name="Table 12">
            <a:extLst>
              <a:ext uri="{FF2B5EF4-FFF2-40B4-BE49-F238E27FC236}">
                <a16:creationId xmlns:a16="http://schemas.microsoft.com/office/drawing/2014/main" id="{94FBBFF1-944E-1088-C987-D95C02851B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118731"/>
              </p:ext>
            </p:extLst>
          </p:nvPr>
        </p:nvGraphicFramePr>
        <p:xfrm>
          <a:off x="3462851" y="1975556"/>
          <a:ext cx="8325572" cy="460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0347">
                  <a:extLst>
                    <a:ext uri="{9D8B030D-6E8A-4147-A177-3AD203B41FA5}">
                      <a16:colId xmlns:a16="http://schemas.microsoft.com/office/drawing/2014/main" val="4231518005"/>
                    </a:ext>
                  </a:extLst>
                </a:gridCol>
                <a:gridCol w="2760347">
                  <a:extLst>
                    <a:ext uri="{9D8B030D-6E8A-4147-A177-3AD203B41FA5}">
                      <a16:colId xmlns:a16="http://schemas.microsoft.com/office/drawing/2014/main" val="2082350159"/>
                    </a:ext>
                  </a:extLst>
                </a:gridCol>
                <a:gridCol w="212201">
                  <a:extLst>
                    <a:ext uri="{9D8B030D-6E8A-4147-A177-3AD203B41FA5}">
                      <a16:colId xmlns:a16="http://schemas.microsoft.com/office/drawing/2014/main" val="2180770610"/>
                    </a:ext>
                  </a:extLst>
                </a:gridCol>
                <a:gridCol w="2592677">
                  <a:extLst>
                    <a:ext uri="{9D8B030D-6E8A-4147-A177-3AD203B41FA5}">
                      <a16:colId xmlns:a16="http://schemas.microsoft.com/office/drawing/2014/main" val="2449617632"/>
                    </a:ext>
                  </a:extLst>
                </a:gridCol>
              </a:tblGrid>
              <a:tr h="586840">
                <a:tc>
                  <a:txBody>
                    <a:bodyPr/>
                    <a:lstStyle/>
                    <a:p>
                      <a:pPr algn="ctr"/>
                      <a:endParaRPr lang="en-AU" sz="800" baseline="0" dirty="0">
                        <a:solidFill>
                          <a:srgbClr val="002664"/>
                        </a:solidFill>
                        <a:latin typeface="Public Sans Medium"/>
                      </a:endParaRPr>
                    </a:p>
                    <a:p>
                      <a:pPr algn="ctr"/>
                      <a:r>
                        <a:rPr lang="en-AU" sz="1800" baseline="0" dirty="0">
                          <a:solidFill>
                            <a:srgbClr val="002664"/>
                          </a:solidFill>
                          <a:latin typeface="Public Sans Medium"/>
                        </a:rPr>
                        <a:t>Teste </a:t>
                      </a:r>
                      <a:r>
                        <a:rPr lang="en-AU" sz="1800" baseline="0" dirty="0" err="1">
                          <a:solidFill>
                            <a:srgbClr val="002664"/>
                          </a:solidFill>
                          <a:latin typeface="Public Sans Medium"/>
                        </a:rPr>
                        <a:t>rápido</a:t>
                      </a:r>
                      <a:r>
                        <a:rPr lang="en-AU" sz="1800" baseline="0" dirty="0">
                          <a:solidFill>
                            <a:srgbClr val="002664"/>
                          </a:solidFill>
                          <a:latin typeface="Public Sans Medium"/>
                        </a:rPr>
                        <a:t> para HIV </a:t>
                      </a:r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U" sz="800" baseline="0" dirty="0">
                        <a:solidFill>
                          <a:srgbClr val="002664"/>
                        </a:solidFill>
                        <a:latin typeface="Public Sans Medium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aseline="0" dirty="0">
                          <a:solidFill>
                            <a:srgbClr val="002664"/>
                          </a:solidFill>
                          <a:latin typeface="Public Sans Medium"/>
                        </a:rPr>
                        <a:t>Teste de sangue seco (DBS) </a:t>
                      </a:r>
                      <a:endParaRPr lang="zh-CN" altLang="en-US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aseline="0" dirty="0">
                          <a:solidFill>
                            <a:srgbClr val="002664"/>
                          </a:solidFill>
                          <a:latin typeface="Public Sans Medium"/>
                        </a:rPr>
                        <a:t>Autoteste para HIV MyTest</a:t>
                      </a:r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267809"/>
                  </a:ext>
                </a:extLst>
              </a:tr>
              <a:tr h="201627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pt-BR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Gota de sangue do seu dedo tirada por um enfermeiro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pt-BR" sz="1800">
                          <a:solidFill>
                            <a:srgbClr val="002664"/>
                          </a:solidFill>
                          <a:latin typeface="Public Sans Medium"/>
                        </a:rPr>
                        <a:t>O resultado fica pronto em 30 minutos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pt-BR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Gotas de sangue do seu dedo em um cartão de amostra (autocoleta)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pt-BR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A amostra é enviada a um laboratório para análise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pt-BR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Resultado em uma semana</a:t>
                      </a: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pt-BR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Gota de sangue do seu dedo (autocoleta)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pt-BR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O resultado fica pronto em 15 minutos</a:t>
                      </a: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5164518"/>
                  </a:ext>
                </a:extLst>
              </a:tr>
              <a:tr h="1100790">
                <a:tc>
                  <a:txBody>
                    <a:bodyPr/>
                    <a:lstStyle/>
                    <a:p>
                      <a:pPr algn="ctr"/>
                      <a:endParaRPr lang="en-PH" altLang="zh-CN" b="1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b="1"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en-AU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Em </a:t>
                      </a:r>
                      <a:r>
                        <a:rPr lang="en-AU" sz="1800" dirty="0" err="1">
                          <a:solidFill>
                            <a:srgbClr val="002664"/>
                          </a:solidFill>
                          <a:latin typeface="Public Sans Medium"/>
                        </a:rPr>
                        <a:t>clínicas</a:t>
                      </a:r>
                      <a:r>
                        <a:rPr lang="en-AU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 para teste</a:t>
                      </a:r>
                      <a:endParaRPr lang="en-AU" sz="1800" b="1" dirty="0">
                        <a:solidFill>
                          <a:srgbClr val="002664"/>
                        </a:solidFill>
                        <a:latin typeface="Public Sans Medium"/>
                        <a:ea typeface="+mj-lt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endParaRPr lang="pt-BR" sz="600" dirty="0">
                        <a:solidFill>
                          <a:srgbClr val="002664"/>
                        </a:solidFill>
                        <a:latin typeface="Public Sans Medium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pt-BR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Kit de autoteste solicitado pela internet e enviado ao seu endereço</a:t>
                      </a:r>
                      <a:endParaRPr lang="pt-BR" sz="1800" b="1" dirty="0">
                        <a:solidFill>
                          <a:srgbClr val="002664"/>
                        </a:solidFill>
                        <a:latin typeface="Public Sans Medium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b="1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dirty="0">
                          <a:solidFill>
                            <a:srgbClr val="002664"/>
                          </a:solidFill>
                          <a:latin typeface="Public Sans Medium"/>
                        </a:rPr>
                        <a:t>Registre-se online e pegue o kit de teste em uma máquina de venda automática</a:t>
                      </a:r>
                      <a:endParaRPr lang="zh-CN" altLang="en-US" b="1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2192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0F071B-C95B-DF4A-6D7F-C455400F1D1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0970" y="214489"/>
            <a:ext cx="4457700" cy="2806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8D966A-3523-7AE3-ED12-125B5AEA37F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173" y="2140882"/>
            <a:ext cx="6986240" cy="4460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For um homem que tem relações sexuais com outros homens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Tiver tido mais de um parceiro sexual, e não tiver usado preservativos sempre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Tiver um parceiro com HIV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Tiver um parceiro com HIV e queira ter um bebê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Já tiver compartilhado agulhas ou outros equipamentos de injeção de drogas ou esteroides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Tiver feito procedimentos dentários ou médicos, tatuagens, piercings ou injeções em outro país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9C3EA9F-4FA2-222A-EEB5-A6D78849AFAB}"/>
              </a:ext>
            </a:extLst>
          </p:cNvPr>
          <p:cNvSpPr txBox="1"/>
          <p:nvPr/>
        </p:nvSpPr>
        <p:spPr>
          <a:xfrm>
            <a:off x="317930" y="429331"/>
            <a:ext cx="8064070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Quem deve fazer o teste?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4200"/>
              </a:lnSpc>
            </a:pPr>
            <a:r>
              <a:rPr lang="pt-BR" sz="2000" b="1" dirty="0">
                <a:solidFill>
                  <a:srgbClr val="002664"/>
                </a:solidFill>
                <a:latin typeface="Public Sans Medium" pitchFamily="2" charset="77"/>
              </a:rPr>
              <a:t>Você deve fazer o teste se:</a:t>
            </a:r>
            <a:endParaRPr lang="en-US" sz="2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89BB6C2-EA53-3C8F-B0CC-3D5530981E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5851" y="627780"/>
            <a:ext cx="2571750" cy="5791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1F39B6-25D2-A522-D8EA-764E6145D7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448" y="717246"/>
            <a:ext cx="3930650" cy="2235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127FC3-98ED-ACD2-0163-02D00D19BFD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8112" y="4455627"/>
            <a:ext cx="3124200" cy="21082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86B525E-313A-FE79-D01C-D9D6594E53C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211431" y="1533239"/>
            <a:ext cx="2988000" cy="847725"/>
            <a:chOff x="199373" y="1551007"/>
            <a:chExt cx="3935302" cy="84772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49884D15-1E52-DDAE-F4F3-4DA61D9B5A6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itle 5">
              <a:extLst>
                <a:ext uri="{FF2B5EF4-FFF2-40B4-BE49-F238E27FC236}">
                  <a16:creationId xmlns:a16="http://schemas.microsoft.com/office/drawing/2014/main" id="{1273C123-51AA-6637-F518-A57026A21BC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en-US" sz="4000" b="1" dirty="0">
                  <a:solidFill>
                    <a:srgbClr val="002664"/>
                  </a:solidFill>
                  <a:latin typeface="Poppins" pitchFamily="2" charset="77"/>
                  <a:cs typeface="Poppins" pitchFamily="2" charset="77"/>
                </a:rPr>
                <a:t>para HIV?</a:t>
              </a:r>
            </a:p>
          </p:txBody>
        </p:sp>
      </p:grpSp>
      <p:sp>
        <p:nvSpPr>
          <p:cNvPr id="7" name="Title 5">
            <a:extLst>
              <a:ext uri="{FF2B5EF4-FFF2-40B4-BE49-F238E27FC236}">
                <a16:creationId xmlns:a16="http://schemas.microsoft.com/office/drawing/2014/main" id="{BD2E6A61-5E95-630D-B2D9-2AA84F027E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50732" y="420725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Qual é o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tratamento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3300B7-40F2-7914-BF51-327758133A2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49087" y="2160205"/>
            <a:ext cx="5928514" cy="20751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pt-BR" sz="2000" dirty="0">
                <a:solidFill>
                  <a:srgbClr val="002664"/>
                </a:solidFill>
                <a:latin typeface="Public Sans ExtraLight"/>
              </a:rPr>
              <a:t>O HIV é tratado com medicamentos chamados antirretrovirais (ARTs).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pt-BR" sz="2000" dirty="0">
                <a:solidFill>
                  <a:srgbClr val="002664"/>
                </a:solidFill>
                <a:latin typeface="Public Sans ExtraLight"/>
              </a:rPr>
              <a:t>Os tratamentos para HIV são muito eficazes e duradouros.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pt-BR" sz="2000" dirty="0">
                <a:solidFill>
                  <a:srgbClr val="002664"/>
                </a:solidFill>
                <a:latin typeface="Public Sans ExtraLight"/>
              </a:rPr>
              <a:t>Quanto antes você iniciar os tratamentos para HIV, melhor será para a sua saúde.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48AB619-4890-68DB-7EFD-AD60419A4B4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898924" y="914794"/>
            <a:ext cx="4849265" cy="5264271"/>
            <a:chOff x="6729589" y="745459"/>
            <a:chExt cx="4849265" cy="526427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237C0ED-9DA2-0560-4086-C53AA9F2156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49754" y="1336130"/>
              <a:ext cx="4229100" cy="390525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419A312-CD83-46F0-3867-1C6E1A787E1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802033" y="745459"/>
              <a:ext cx="3283656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carga viral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 pitchFamily="2" charset="77"/>
                </a:rPr>
                <a:t>indetectável</a:t>
              </a:r>
              <a:endParaRPr lang="en-US" sz="20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E78A2DA-C013-2EF8-D40E-9BD992019DF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847189" y="5419059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1600" dirty="0">
                  <a:solidFill>
                    <a:srgbClr val="002664"/>
                  </a:solidFill>
                  <a:latin typeface="Public Sans Medium" pitchFamily="2" charset="77"/>
                </a:rPr>
                <a:t>carga viral</a:t>
              </a:r>
              <a: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  <a:t> antes do ARV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884C3-8FCF-D46D-3814-F92600FF0AC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450212" y="5419059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1600" dirty="0">
                  <a:solidFill>
                    <a:srgbClr val="002664"/>
                  </a:solidFill>
                  <a:latin typeface="Public Sans Medium" pitchFamily="2" charset="77"/>
                </a:rPr>
                <a:t>carga viral</a:t>
              </a:r>
              <a: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  <a:t> </a:t>
              </a:r>
              <a:r>
                <a:rPr lang="en-US" sz="1600" b="1" dirty="0" err="1">
                  <a:solidFill>
                    <a:srgbClr val="002664"/>
                  </a:solidFill>
                  <a:latin typeface="Public Sans Medium" pitchFamily="2" charset="77"/>
                </a:rPr>
                <a:t>após</a:t>
              </a:r>
              <a: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  <a:t> o ARV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50DEBFF-6DB2-D117-634E-C1B947CC58B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29589" y="4673992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1600" dirty="0" err="1">
                  <a:solidFill>
                    <a:srgbClr val="002664"/>
                  </a:solidFill>
                  <a:latin typeface="Public Sans ExtraLight" pitchFamily="2" charset="77"/>
                </a:rPr>
                <a:t>nível</a:t>
              </a:r>
              <a:r>
                <a:rPr lang="en-US" sz="1600" b="1" dirty="0">
                  <a:solidFill>
                    <a:srgbClr val="002664"/>
                  </a:solidFill>
                  <a:latin typeface="Public Sans ExtraLight" pitchFamily="2" charset="77"/>
                </a:rPr>
                <a:t> </a:t>
              </a:r>
              <a:r>
                <a:rPr lang="en-US" sz="1600" b="1" dirty="0" err="1">
                  <a:solidFill>
                    <a:srgbClr val="002664"/>
                  </a:solidFill>
                  <a:latin typeface="Public Sans ExtraLight" pitchFamily="2" charset="77"/>
                </a:rPr>
                <a:t>indetectável</a:t>
              </a:r>
              <a:endParaRPr lang="en-US" sz="16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662948D-22A2-6254-88B3-3E9AE24FA47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29589" y="3003236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1600" dirty="0" err="1">
                  <a:solidFill>
                    <a:srgbClr val="002664"/>
                  </a:solidFill>
                  <a:latin typeface="Public Sans ExtraLight" pitchFamily="2" charset="77"/>
                </a:rPr>
                <a:t>nível</a:t>
              </a:r>
              <a:r>
                <a:rPr lang="en-US" sz="1600" b="1" dirty="0">
                  <a:solidFill>
                    <a:srgbClr val="002664"/>
                  </a:solidFill>
                  <a:latin typeface="Public Sans ExtraLight" pitchFamily="2" charset="77"/>
                </a:rPr>
                <a:t> </a:t>
              </a:r>
              <a:r>
                <a:rPr lang="en-US" sz="1600" b="1" dirty="0" err="1">
                  <a:solidFill>
                    <a:srgbClr val="002664"/>
                  </a:solidFill>
                  <a:latin typeface="Public Sans ExtraLight" pitchFamily="2" charset="77"/>
                </a:rPr>
                <a:t>detectável</a:t>
              </a:r>
              <a:endParaRPr lang="en-US" sz="16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7B31407D-7103-390C-B4F1-279608D2BC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8933" y="303923"/>
            <a:ext cx="1943100" cy="1657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746958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Como funciona o tratamento para HIV?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1738881"/>
            <a:ext cx="5461169" cy="3160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Os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tratamentos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para HIV: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Evitam que o vírus danifique seu sistema imunológico, reduzindo a quantidade de vírus em seu sangue (carga viral)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A carga viral descreve quanto HIV você tem em seu sangue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Você precisa tomar os medicamentos com regularidade para reduzir a carga viral.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41288AF-1985-D57F-E726-CAF45DDFAF9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2544" y="5232675"/>
            <a:ext cx="6130169" cy="967091"/>
            <a:chOff x="462544" y="5232675"/>
            <a:chExt cx="6130169" cy="967091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5574C0C-0FBF-A374-84E9-04B5DEF1A1E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5" y="5232675"/>
              <a:ext cx="6130168" cy="967091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262C41E-F276-1B8E-77E8-74161E52CAD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4" y="5357524"/>
              <a:ext cx="6130168" cy="70788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pt-BR" sz="2000" b="1" dirty="0">
                  <a:solidFill>
                    <a:schemeClr val="bg1"/>
                  </a:solidFill>
                  <a:latin typeface="Public Sans Medium"/>
                </a:rPr>
                <a:t>Uma carga viral indetectável significa que você não pode transmitir o HIV.</a:t>
              </a:r>
              <a:endParaRPr lang="en-US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054562-D68E-DC66-065F-C6FC3CA258C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0764" y="2959100"/>
            <a:ext cx="1390650" cy="939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E93493-ACD7-270A-9E1C-019B0691FC6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4327" y="506588"/>
            <a:ext cx="1435100" cy="1816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FD0103-3DD6-A372-0EB6-18DD42CF44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4845" y="409579"/>
            <a:ext cx="1625600" cy="147828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349955" y="587471"/>
            <a:ext cx="6721230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Como me protejo para não contrair o HIV?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2F0B73-28FE-0457-F8C3-DAC6D1459E8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9954" y="2265307"/>
            <a:ext cx="7500164" cy="40414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/>
              </a:rPr>
              <a:t>Preservativos e lubrificante à base de água - protegem você e os outros contra o HIV.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/>
              </a:rPr>
              <a:t>PrEP (Profilaxia pré-exposição) - tratamento para HIV, para ajudar você a não contrair o HIV.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/>
              </a:rPr>
              <a:t>PEP (Profilaxia pós-exposição) - tratamento para HIV que você faz após ter tido contato talvez com o HIV, para ajudá-lo a não contrair o vírus.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/>
              </a:rPr>
              <a:t>Use equipamento limpo para injetar drogas (não compartilhe agulhas).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/>
              </a:rPr>
              <a:t>Faça o teste para HIV com regularidade.</a:t>
            </a:r>
            <a:endParaRPr lang="en-US" sz="2000" dirty="0">
              <a:latin typeface="Public Sans ExtraLight"/>
            </a:endParaRPr>
          </a:p>
        </p:txBody>
      </p:sp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D09D279-9BB0-8377-D7F0-AAD9C0B685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3429000"/>
            <a:ext cx="5905936" cy="1380067"/>
          </a:xfrm>
          <a:prstGeom prst="roundRect">
            <a:avLst>
              <a:gd name="adj" fmla="val 8275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7767CFF-DC32-B140-47F6-71550F45D97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5067288"/>
            <a:ext cx="5905936" cy="1062579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41585AC3-39EB-B5D4-DAF3-D036C1AA84F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1366" y="620889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39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Entendendo o estigma relacionado ao HIV</a:t>
            </a:r>
            <a:endParaRPr lang="en-US" sz="39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BF7630-CCC6-B522-39E2-E95BF224008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3" y="733154"/>
            <a:ext cx="6233314" cy="25512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pt-BR" sz="2000" b="1" dirty="0">
                <a:solidFill>
                  <a:srgbClr val="002664"/>
                </a:solidFill>
                <a:latin typeface="Public Sans Medium" pitchFamily="2" charset="77"/>
              </a:rPr>
              <a:t>O estigma afeta aqueles que vivem com HIV, principalmente em relacionamentos, sexo e sexualidade.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Muitas pessoas que vivem com HIV são afetadas pelo estigma, por causa de: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Pressuposições de como elas contraíram o HIV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Comportamentos associados ao HIV.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E273F0-7C2C-883D-D28B-34603E395B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5244635"/>
            <a:ext cx="5905936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2000" b="1" dirty="0">
                <a:solidFill>
                  <a:srgbClr val="FFE0DE"/>
                </a:solidFill>
                <a:latin typeface="Public Sans Medium"/>
              </a:rPr>
              <a:t>O estigma cria barreiras para </a:t>
            </a:r>
          </a:p>
          <a:p>
            <a:pPr algn="ctr"/>
            <a:r>
              <a:rPr lang="pt-BR" sz="2000" b="1" dirty="0">
                <a:solidFill>
                  <a:srgbClr val="FFE0DE"/>
                </a:solidFill>
                <a:latin typeface="Public Sans Medium"/>
              </a:rPr>
              <a:t>o suporte e os cuidados médicos.</a:t>
            </a:r>
            <a:endParaRPr lang="en-US" sz="2000" b="1" dirty="0">
              <a:solidFill>
                <a:srgbClr val="FFE0DE"/>
              </a:solidFill>
              <a:latin typeface="Public Sans Medium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F4B5BD-96FB-0362-6984-0536F544CA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3638637"/>
            <a:ext cx="5905936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2000" b="1" dirty="0">
                <a:solidFill>
                  <a:srgbClr val="002664"/>
                </a:solidFill>
                <a:latin typeface="Public Sans Medium"/>
              </a:rPr>
              <a:t>Essas pressuposições </a:t>
            </a:r>
          </a:p>
          <a:p>
            <a:pPr algn="ctr"/>
            <a:r>
              <a:rPr lang="pt-BR" sz="2000" b="1" dirty="0">
                <a:solidFill>
                  <a:srgbClr val="002664"/>
                </a:solidFill>
                <a:latin typeface="Public Sans Medium"/>
              </a:rPr>
              <a:t>podem afetar a disposição </a:t>
            </a:r>
          </a:p>
          <a:p>
            <a:pPr algn="ctr"/>
            <a:r>
              <a:rPr lang="pt-BR" sz="2000" b="1" dirty="0">
                <a:solidFill>
                  <a:srgbClr val="002664"/>
                </a:solidFill>
                <a:latin typeface="Public Sans Medium"/>
              </a:rPr>
              <a:t>da pessoa em revelar seu HIV.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CAEA2F4-427F-9583-0208-3C0B9194205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681314" y="595877"/>
            <a:ext cx="2729932" cy="2032000"/>
            <a:chOff x="7681314" y="595877"/>
            <a:chExt cx="2729932" cy="203200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394D9FA0-2796-E9DB-56BA-47AFEDA98A5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85805" y="595877"/>
              <a:ext cx="2520950" cy="20320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81C1923-ECF9-5EBB-1474-E14AFC610F1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681314" y="812945"/>
              <a:ext cx="2729932" cy="1477328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pt-BR" b="1" dirty="0">
                  <a:solidFill>
                    <a:srgbClr val="002664"/>
                  </a:solidFill>
                  <a:latin typeface="Public Sans Medium"/>
                </a:rPr>
                <a:t>Pergunte ao seu médico sobre as medidas que deve tomar para proteger a si mesmo e aos seus parceiros.</a:t>
              </a:r>
              <a:endParaRPr lang="en-US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442992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 quem deve contar ou não contar?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9050AF1C-60E3-E259-B7FD-B68935A594C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2075354"/>
            <a:ext cx="6184792" cy="39529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pt-BR" sz="2000" b="1" dirty="0">
                <a:solidFill>
                  <a:srgbClr val="002664"/>
                </a:solidFill>
                <a:latin typeface="Public Sans Medium"/>
                <a:cs typeface="Poppins"/>
              </a:rPr>
              <a:t>Em NSW, por lei, você não precisa contar a ninguém que tem HIV antes de ter relações sexuais, desde que tome "precauções razoáveis"</a:t>
            </a:r>
            <a:endParaRPr lang="en-US" sz="2000" b="1" dirty="0">
              <a:solidFill>
                <a:srgbClr val="002664"/>
              </a:solidFill>
              <a:latin typeface="Public Sans Medium"/>
              <a:cs typeface="Poppins"/>
            </a:endParaRP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  <a:cs typeface="Poppins" pitchFamily="2" charset="77"/>
              </a:rPr>
              <a:t>As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  <a:cs typeface="Poppins" pitchFamily="2" charset="77"/>
              </a:rPr>
              <a:t>precauções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  <a:cs typeface="Poppins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  <a:cs typeface="Poppins" pitchFamily="2" charset="77"/>
              </a:rPr>
              <a:t>razoáveis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  <a:cs typeface="Poppins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  <a:cs typeface="Poppins" pitchFamily="2" charset="77"/>
              </a:rPr>
              <a:t>incluem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  <a:cs typeface="Poppins" pitchFamily="2" charset="77"/>
              </a:rPr>
              <a:t>:</a:t>
            </a:r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  <a:cs typeface="Poppins" pitchFamily="2" charset="77"/>
              </a:rPr>
              <a:t>Usar preservativos</a:t>
            </a:r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  <a:cs typeface="Poppins" pitchFamily="2" charset="77"/>
              </a:rPr>
              <a:t>Ter uma carga viral indetectável (por fazer o tratamento para HIV)</a:t>
            </a:r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  <a:cs typeface="Poppins" pitchFamily="2" charset="77"/>
              </a:rPr>
              <a:t>Certificar-se de que seu parceiro sexual está fazendo a PrEP.</a:t>
            </a:r>
            <a:endParaRPr lang="en-US" sz="2000" dirty="0" err="1">
              <a:solidFill>
                <a:srgbClr val="002664"/>
              </a:solidFill>
              <a:latin typeface="Public Sans ExtraLight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9C7E44-F706-1D22-F43B-EE68694CBE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673" y="1846980"/>
            <a:ext cx="3403600" cy="4572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03BA9B24-1630-9549-37E7-94F47954FF0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61641" y="2056445"/>
            <a:ext cx="6812101" cy="3418743"/>
            <a:chOff x="4461641" y="2056445"/>
            <a:chExt cx="6812101" cy="3418743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1176B24F-98F8-9881-1933-914B02904CE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2056445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26119056-62AB-DA87-B2D7-ABE4740E830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3266448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BCFE0F12-E0CA-16DC-2BAE-89E5E650DE9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4476452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F2B8FB1-321C-2EDE-2F68-CB04B4D1ADD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Onde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endParaRPr lang="en-US" sz="4000" b="1" strike="sngStrike" dirty="0">
              <a:solidFill>
                <a:srgbClr val="002664"/>
              </a:solidFill>
              <a:highlight>
                <a:srgbClr val="FF0000"/>
              </a:highlight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4200"/>
              </a:lnSpc>
            </a:pP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conseguir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ajuda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C3A97E-BC39-F065-3433-CDF6A8E4969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189136" y="625188"/>
            <a:ext cx="7663339" cy="5694589"/>
            <a:chOff x="4189136" y="625188"/>
            <a:chExt cx="7663339" cy="5694589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7C02A8F2-ECC8-D082-567B-491F180B5CB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189136" y="625188"/>
              <a:ext cx="7663339" cy="5694589"/>
            </a:xfrm>
            <a:prstGeom prst="roundRect">
              <a:avLst>
                <a:gd name="adj" fmla="val 238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46C4A5-8A39-805C-03D1-A06AAFE01FD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816672"/>
              <a:ext cx="6812101" cy="535835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Multicultural HIV and Hepatitis Service </a:t>
              </a:r>
              <a:r>
                <a:rPr lang="pt-BR" b="1" dirty="0">
                  <a:solidFill>
                    <a:srgbClr val="002664"/>
                  </a:solidFill>
                  <a:latin typeface="Public Sans Medium"/>
                </a:rPr>
                <a:t>(Serviço Multicultural para HIV e Hepatite)</a:t>
              </a:r>
              <a:r>
                <a:rPr lang="en-US" b="1" dirty="0">
                  <a:solidFill>
                    <a:srgbClr val="002664"/>
                  </a:solidFill>
                  <a:latin typeface="Public Sans ExtraLight" pitchFamily="2" charset="77"/>
                </a:rPr>
                <a:t> - 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www.mhahs.org.au | (02) 9515 1234 | Forest Lodge</a:t>
              </a:r>
            </a:p>
            <a:p>
              <a:pPr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ACON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 </a:t>
              </a:r>
              <a:br>
                <a:rPr lang="en-US" dirty="0">
                  <a:latin typeface="Public Sans ExtraLight" pitchFamily="2" charset="77"/>
                </a:rPr>
              </a:b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www.acon.org.au | 1800 063 060 | Surry Hills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(02) 4962 7700 | Newcastle | (02) 6622 1555 | Lismore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Positive Life NSW (Vida </a:t>
              </a:r>
              <a:r>
                <a:rPr lang="en-US" b="1" dirty="0" err="1">
                  <a:solidFill>
                    <a:srgbClr val="002664"/>
                  </a:solidFill>
                  <a:latin typeface="Public Sans Medium"/>
                </a:rPr>
                <a:t>Positiva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- NSW)</a:t>
              </a:r>
              <a:br>
                <a:rPr lang="en-US" dirty="0">
                  <a:latin typeface="Public Sans ExtraLight" pitchFamily="2" charset="77"/>
                </a:rPr>
              </a:b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www.positivelife.org.au | 1800 245 677 | Surry Hills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 err="1">
                  <a:solidFill>
                    <a:srgbClr val="002664"/>
                  </a:solidFill>
                  <a:latin typeface="Public Sans Medium"/>
                </a:rPr>
                <a:t>Pozhet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(Heterosexual HIV Service NSW) </a:t>
              </a:r>
              <a:r>
                <a:rPr lang="pt-BR" b="1" dirty="0">
                  <a:solidFill>
                    <a:srgbClr val="002664"/>
                  </a:solidFill>
                  <a:latin typeface="Public Sans Medium"/>
                </a:rPr>
                <a:t>(Serviço referente ao HIV para Heterosexuais - NSW) - 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www.pozhet.org.au| Forest Lodge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Sexual Health </a:t>
              </a:r>
              <a:r>
                <a:rPr lang="en-US" b="1" dirty="0" err="1">
                  <a:solidFill>
                    <a:srgbClr val="002664"/>
                  </a:solidFill>
                  <a:latin typeface="Public Sans Medium"/>
                </a:rPr>
                <a:t>InfoLink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(Link </a:t>
              </a:r>
              <a:r>
                <a:rPr lang="en-US" b="1" dirty="0" err="1">
                  <a:solidFill>
                    <a:srgbClr val="002664"/>
                  </a:solidFill>
                  <a:latin typeface="Public Sans Medium"/>
                </a:rPr>
                <a:t>sobre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b="1" dirty="0" err="1">
                  <a:solidFill>
                    <a:srgbClr val="002664"/>
                  </a:solidFill>
                  <a:latin typeface="Public Sans Medium"/>
                </a:rPr>
                <a:t>Saúde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Sexual)</a:t>
              </a:r>
              <a:br>
                <a:rPr lang="en-US" dirty="0">
                  <a:latin typeface="Public Sans ExtraLight" pitchFamily="2" charset="77"/>
                </a:rPr>
              </a:b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www.shil.nsw.gov.au | 1800 451 624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Bobby Goldsmith Foundation (BGF) (</a:t>
              </a:r>
              <a:r>
                <a:rPr lang="en-US" b="1" dirty="0" err="1">
                  <a:solidFill>
                    <a:srgbClr val="002664"/>
                  </a:solidFill>
                  <a:latin typeface="Public Sans Medium"/>
                </a:rPr>
                <a:t>Fundação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Bobby Goldsmith)</a:t>
              </a:r>
              <a:br>
                <a:rPr lang="en-US" dirty="0">
                  <a:latin typeface="Public Sans ExtraLight" pitchFamily="2" charset="77"/>
                </a:rPr>
              </a:b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www.bgf.org.au | (02) 9283 8666 | Darlinghurst and Parramatta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HIV/AIDS Legal Centre (HALC) (Centro </a:t>
              </a:r>
              <a:r>
                <a:rPr lang="en-US" b="1" dirty="0" err="1">
                  <a:solidFill>
                    <a:srgbClr val="002664"/>
                  </a:solidFill>
                  <a:latin typeface="Public Sans Medium"/>
                </a:rPr>
                <a:t>Jurídico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para HIV/AIDS)</a:t>
              </a:r>
              <a:br>
                <a:rPr lang="en-US" b="1" dirty="0">
                  <a:latin typeface="Public Sans Medium" pitchFamily="2" charset="77"/>
                </a:rPr>
              </a:b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www.halc.org.au | (02) 9492 6540 | Surry Hills</a:t>
              </a: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ExtraLight"/>
                </a:rPr>
                <a:t>Sex Workers Outreach Project 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| 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  <a:hlinkClick r:id="rId4"/>
                </a:rPr>
                <a:t>www.swop.org.au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 | (02) 9184 9466</a:t>
              </a: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endParaRPr lang="en-US" sz="1600" dirty="0">
                <a:latin typeface="Public Sans Extra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BF3B4C3-E441-76AB-6962-5A9C0F9E275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74" y="1293146"/>
            <a:ext cx="6400800" cy="62103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8D4783-AFAE-9D7C-9F28-1FD02E41C4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3" y="417650"/>
            <a:ext cx="3448050" cy="3778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4200"/>
              </a:lnSpc>
            </a:pP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Onde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conseguir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ajuda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em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sua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língua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4200"/>
              </a:lnSpc>
            </a:pP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4200"/>
              </a:lnSpc>
            </a:pP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894E4A-376B-DF32-9184-568DA339ABF3}"/>
              </a:ext>
            </a:extLst>
          </p:cNvPr>
          <p:cNvSpPr txBox="1"/>
          <p:nvPr/>
        </p:nvSpPr>
        <p:spPr>
          <a:xfrm>
            <a:off x="522366" y="2547977"/>
            <a:ext cx="7885033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C296"/>
              </a:buClr>
              <a:buSzPct val="120000"/>
            </a:pPr>
            <a:endParaRPr lang="pt-BR" sz="18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>
              <a:buClr>
                <a:srgbClr val="00C296"/>
              </a:buClr>
              <a:buSzPct val="120000"/>
            </a:pPr>
            <a:r>
              <a:rPr lang="pt-BR" sz="18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Se precisar de ajuda para conversar </a:t>
            </a:r>
          </a:p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pt-BR" sz="18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com seu médico ou provedor de saúde em sua língua:</a:t>
            </a:r>
            <a:endParaRPr lang="en-US" sz="18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1800" dirty="0">
                <a:solidFill>
                  <a:srgbClr val="002664"/>
                </a:solidFill>
                <a:latin typeface="Public Sans ExtraLight" pitchFamily="2" charset="77"/>
              </a:rPr>
              <a:t>Ligue para o Serviço de Tradutores e Intérpretes (TIS), no número 13 14 50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1800" dirty="0">
                <a:solidFill>
                  <a:srgbClr val="002664"/>
                </a:solidFill>
                <a:latin typeface="Public Sans ExtraLight" pitchFamily="2" charset="77"/>
              </a:rPr>
              <a:t>Este serviço é gratuito e confidencial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1800" dirty="0">
                <a:solidFill>
                  <a:srgbClr val="002664"/>
                </a:solidFill>
                <a:latin typeface="Public Sans ExtraLight" pitchFamily="2" charset="77"/>
              </a:rPr>
              <a:t>Peça ao recepcionista para arranjar um intérprete gratuito para você.</a:t>
            </a:r>
            <a:endParaRPr lang="en-US" sz="18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9936C6-03B6-5961-02C8-060A63067F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9415" y="-678744"/>
            <a:ext cx="3435350" cy="2933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 que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aprendemos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hoje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06311" y="1896925"/>
            <a:ext cx="7678454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Verdadeiro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ou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Falso?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Você pode contrair o HIV ao compartilhar o banheiro com alguém que tenha HIV.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O HIV pode ser transmitido por picadas de mosquitos.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Uma pessoa com HIV que tenha uma carga viral indetectável não pode transmitir o vírus.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Você pode contrair o HIV ao beijar alguém que seja HIV positivo.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Pessoas com HIV que fazem o tratamento podem ter uma vida longa e saudável.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O HIV pode ser evitado usando preservativos ou fazendo a PrEP.</a:t>
            </a: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2201476"/>
            <a:ext cx="7048484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A única forma de saber se você tem HIV é fazendo o teste.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É importante fazer o teste para HIV com regularidade.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O HIV pode ser administrado com eficácia através do tratamento.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Iniciar o tratamento logo é muito importante para sua saúde.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Siga seu tratamento exatamente como foi prescrito.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Se precisar de suporte, ou se estiver enfrentando discriminação, procure os serviços de suporte e aconselhamento jurídico.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5737956C-DD19-FE37-3180-E81B97757139}"/>
              </a:ext>
            </a:extLst>
          </p:cNvPr>
          <p:cNvSpPr txBox="1"/>
          <p:nvPr/>
        </p:nvSpPr>
        <p:spPr>
          <a:xfrm>
            <a:off x="385249" y="816823"/>
            <a:ext cx="7048484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Mensagens importantes para levar com você 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endParaRPr lang="en-US" sz="7000" b="1" strike="sngStrike" dirty="0">
              <a:solidFill>
                <a:schemeClr val="bg1"/>
              </a:solidFill>
              <a:highlight>
                <a:srgbClr val="FF0000"/>
              </a:highlight>
              <a:latin typeface="Poppins" pitchFamily="2" charset="77"/>
              <a:cs typeface="Poppins" pitchFamily="2" charset="77"/>
            </a:endParaRPr>
          </a:p>
          <a:p>
            <a:pPr algn="ctr">
              <a:lnSpc>
                <a:spcPts val="4200"/>
              </a:lnSpc>
            </a:pPr>
            <a:r>
              <a:rPr lang="en-US" sz="7000" b="1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Perguntas</a:t>
            </a:r>
            <a:r>
              <a:rPr lang="en-US" sz="7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/>
          <p:nvPr/>
        </p:nvSpPr>
        <p:spPr>
          <a:xfrm>
            <a:off x="373053" y="1656699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Desenvolvido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por: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NSW Multicultural HIV </a:t>
            </a:r>
            <a:b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and Hepatitis Service </a:t>
            </a:r>
          </a:p>
          <a:p>
            <a:pPr>
              <a:lnSpc>
                <a:spcPts val="45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(Serviço Multicultural </a:t>
            </a:r>
          </a:p>
          <a:p>
            <a:pPr>
              <a:lnSpc>
                <a:spcPts val="45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para HIV e Hepatite)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(MHAHS)  </a:t>
            </a:r>
            <a:r>
              <a:rPr lang="en-US" sz="3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mhahs.org.au</a:t>
            </a:r>
            <a:endParaRPr lang="en-US" sz="3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AA664D-6C09-BC83-43BB-6224D58B172F}"/>
              </a:ext>
            </a:extLst>
          </p:cNvPr>
          <p:cNvSpPr txBox="1"/>
          <p:nvPr/>
        </p:nvSpPr>
        <p:spPr>
          <a:xfrm>
            <a:off x="495782" y="758810"/>
            <a:ext cx="2453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002060"/>
                </a:solidFill>
              </a:rPr>
              <a:t>August 2025</a:t>
            </a:r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BBA5512-9686-45F5-8FBF-7488939C8BD2}"/>
</file>

<file path=customXml/itemProps2.xml><?xml version="1.0" encoding="utf-8"?>
<ds:datastoreItem xmlns:ds="http://schemas.openxmlformats.org/officeDocument/2006/customXml" ds:itemID="{7C2FF145-3698-4F06-A9F9-C4CCB601A36C}"/>
</file>

<file path=customXml/itemProps3.xml><?xml version="1.0" encoding="utf-8"?>
<ds:datastoreItem xmlns:ds="http://schemas.openxmlformats.org/officeDocument/2006/customXml" ds:itemID="{AAF5E633-C5EC-4C22-B7AF-1753B38F16DC}"/>
</file>

<file path=docProps/app.xml><?xml version="1.0" encoding="utf-8"?>
<Properties xmlns="http://schemas.openxmlformats.org/officeDocument/2006/extended-properties" xmlns:vt="http://schemas.openxmlformats.org/officeDocument/2006/docPropsVTypes">
  <TotalTime>1463</TotalTime>
  <Words>1645</Words>
  <Application>Microsoft Office PowerPoint</Application>
  <PresentationFormat>Widescreen</PresentationFormat>
  <Paragraphs>215</Paragraphs>
  <Slides>21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KaiTi</vt:lpstr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O que é o HIV?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Qual é o tratamento</vt:lpstr>
      <vt:lpstr>PowerPoint Presentation</vt:lpstr>
      <vt:lpstr>Como me protejo para não contrair o HIV?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108</cp:revision>
  <dcterms:created xsi:type="dcterms:W3CDTF">2025-06-03T07:12:24Z</dcterms:created>
  <dcterms:modified xsi:type="dcterms:W3CDTF">2025-11-10T05:37:24Z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2025-11-10T05:29:36Z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62ddaf27-dca1-43a5-8380-9272aa6f15cb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