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5AE85F-D908-2F21-3034-8F094BB2DB3B}" name="Tammy Wong" initials="TW" userId="97cc84c0fd33b427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Cecilia Chiu" initials="CC" lastIdx="18" clrIdx="1">
    <p:extLst>
      <p:ext uri="{19B8F6BF-5375-455C-9EA6-DF929625EA0E}">
        <p15:presenceInfo xmlns:p15="http://schemas.microsoft.com/office/powerpoint/2012/main" userId="e1d5d037a6553c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E0DE"/>
    <a:srgbClr val="FFB1A7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48CF01-79A7-4DA6-A66E-5389F7463044}" v="133" dt="2025-07-14T13:01:16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32" autoAdjust="0"/>
    <p:restoredTop sz="82486" autoAdjust="0"/>
  </p:normalViewPr>
  <p:slideViewPr>
    <p:cSldViewPr snapToGrid="0">
      <p:cViewPr varScale="1">
        <p:scale>
          <a:sx n="92" d="100"/>
          <a:sy n="92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30T05:02:22.1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505 0 24575,'-7'16'0,"-32"96"0,-26 87 0,39-110 0,10-28 0,11-39 0,-13 38 0,-73 136 0,62-143 0,3 2 0,2 1 0,-20 71 0,6-15 0,25-80 0,2 1 0,1 0 0,-8 54 0,3 22-1365,5-68-5461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91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1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swop.org.au/" TargetMode="External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TW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認識愛滋病病毒</a:t>
            </a:r>
            <a:r>
              <a:rPr lang="en-US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zh-TW" altLang="en-US" sz="32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（人類免疫缺陷病毒，</a:t>
            </a:r>
            <a:r>
              <a:rPr lang="en-US" altLang="zh-TW" sz="32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r>
              <a:rPr lang="zh-TW" altLang="en-US" sz="32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sz="32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今天我們將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討論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愛滋病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毒基本知識：您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應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該知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道的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事項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檢測與治療：掌握自己的健康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預防愛滋病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毒：您可以採取保護自己的步驟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認識並打破對愛滋病病毒的恥辱標籤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告訴他人您的愛滋病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毒感染狀況：應考慮的事項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尋找愛滋病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毒相關的幫助和支援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3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什麼是愛滋病病毒？</a:t>
            </a:r>
            <a:endParaRPr lang="en-US" sz="32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愛滋病病毒會攻擊您的免疫系統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免疫系統保護您的身體免受疾病侵害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若不接受治療，愛滋病病毒可導致嚴重疾病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若不治療，愛滋病毒可導致</a:t>
              </a:r>
              <a:r>
                <a:rPr lang="en-US" altLang="zh-TW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AIDS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TW" altLang="en-US" sz="3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愛滋病病毒（</a:t>
            </a:r>
            <a:r>
              <a:rPr lang="en-US" altLang="zh-TW" sz="3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r>
              <a:rPr lang="zh-TW" altLang="en-US" sz="3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）和愛滋病（</a:t>
            </a:r>
            <a:r>
              <a:rPr lang="en-US" altLang="zh-TW" sz="3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AIDS</a:t>
            </a:r>
            <a:r>
              <a:rPr lang="zh-TW" altLang="en-US" sz="3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）是同一件事嗎？</a:t>
            </a:r>
            <a:endParaRPr lang="en-PH" altLang="zh-TW" sz="36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PH" altLang="zh-TW" sz="4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zh-TW" altLang="en-US" sz="4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它們並不相同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AIDS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是「後天免疫缺乏症候群」的縮寫。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AIDS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是指免疫系統受到嚴重破壞的情況。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AIDS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會使您非常虛弱。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</a:t>
            </a:r>
            <a:r>
              <a:rPr lang="zh-TW" altLang="en-US" sz="4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毒如何影響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您的身體？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您的免疫系統能保護您免受感染，並維持身體健康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愛滋病病毒會攻擊免疫系統中的細胞（</a:t>
            </a:r>
            <a:r>
              <a:rPr lang="en-US" altLang="zh-TW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CD4 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細胞），這些細胞有助對抗病菌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若不接受治療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，愛滋病病毒會削弱免疫系統，並可能導致 </a:t>
            </a:r>
            <a:r>
              <a:rPr lang="en-US" altLang="zh-TW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AIDS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接受治療後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，愛滋病病毒會受控制，而免疫系統仍能保持強健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如何會感染愛滋病病毒？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性行為時沒有使用安全套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共用注射毒品的針具及其他設備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使用未經消毒設備穿孔或紋身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在一些國家接受未經消毒的輸血</a:t>
            </a:r>
            <a:endParaRPr lang="en-PH" altLang="zh-TW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或醫療程序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感染了愛滋病病毒的母親，在懷孕、分娩或哺乳期間將病毒傳給孩子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愛滋病病毒存在於體液內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，例如血液、母乳、精液和陰道分泌物。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當帶有愛滋病病毒者的體液進入另一個人的體內時，便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會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傳播病毒。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您不會因以下情況感染愛滋病病毒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咳嗽或打噴嚏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接吻、擁抱或哭泣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與愛滋病病毒感染者共睡一床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被蚊子或其他昆蟲叮咬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與愛滋病病毒感染者共用廁所、浴缸或淋浴間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與愛滋病病毒感染者共享食物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愛滋病病毒有什麼症狀？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剛感染愛滋病病毒時，您可能沒有任何症狀。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早期症狀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可能類似感冒，包括：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感覺不適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疲倦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後期症狀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可能包括：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身體隱痛和疼痛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發燒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夜間盜汗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皮膚出疹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愛滋病病毒檢測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血液檢測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指尖採血檢測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372406307"/>
              </p:ext>
            </p:extLst>
          </p:nvPr>
        </p:nvGraphicFramePr>
        <p:xfrm>
          <a:off x="4035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blood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(antibody) test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Small blood sample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Sample is sent to a  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Results in 1-3 days</a:t>
                      </a:r>
                      <a:b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show if you have HIV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Your doctor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Sexual Health Clinics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Family Planning </a:t>
                      </a:r>
                      <a:r>
                        <a:rPr lang="en-US" b="1" i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Centres</a:t>
                      </a:r>
                      <a:endParaRPr lang="en-US" b="1" i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929346127"/>
              </p:ext>
            </p:extLst>
          </p:nvPr>
        </p:nvGraphicFramePr>
        <p:xfrm>
          <a:off x="34628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Rapid HIV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Dried Blood Spot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(DBS) 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HIV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self-test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taken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by a nurse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30 minutes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Drops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onto a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card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 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is sent to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a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 a week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from your finger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in 15 minutes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At a[Test] clinic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 test kit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ordered online and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sent to your address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Register online and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collect test kit from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 vending machine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B0CA6B7-F107-E85A-3B85-6393753095EF}"/>
                  </a:ext>
                </a:extLst>
              </p14:cNvPr>
              <p14:cNvContentPartPr/>
              <p14:nvPr/>
            </p14:nvContentPartPr>
            <p14:xfrm>
              <a:off x="1603754" y="5152629"/>
              <a:ext cx="182160" cy="537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B0CA6B7-F107-E85A-3B85-6393753095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7634" y="5146509"/>
                <a:ext cx="194400" cy="55008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Table 12">
            <a:extLst>
              <a:ext uri="{FF2B5EF4-FFF2-40B4-BE49-F238E27FC236}">
                <a16:creationId xmlns:a16="http://schemas.microsoft.com/office/drawing/2014/main" id="{76707350-6151-41CA-9296-65E1196BD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3020"/>
              </p:ext>
            </p:extLst>
          </p:nvPr>
        </p:nvGraphicFramePr>
        <p:xfrm>
          <a:off x="403568" y="1958622"/>
          <a:ext cx="2858920" cy="4193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20">
                  <a:extLst>
                    <a:ext uri="{9D8B030D-6E8A-4147-A177-3AD203B41FA5}">
                      <a16:colId xmlns:a16="http://schemas.microsoft.com/office/drawing/2014/main" val="679644584"/>
                    </a:ext>
                  </a:extLst>
                </a:gridCol>
              </a:tblGrid>
              <a:tr h="139794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愛滋病</a:t>
                      </a:r>
                      <a:r>
                        <a:rPr lang="zh-TW" altLang="en-US" sz="1800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病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毒血液（抗體）檢測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61489"/>
                  </a:ext>
                </a:extLst>
              </a:tr>
              <a:tr h="139794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小量血液樣本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樣本送往實驗室檢測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在</a:t>
                      </a:r>
                      <a:r>
                        <a:rPr lang="en-US" altLang="zh-TW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至</a:t>
                      </a:r>
                      <a:r>
                        <a:rPr lang="en-US" altLang="zh-TW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天内可得知您是否有愛滋病</a:t>
                      </a:r>
                      <a:r>
                        <a:rPr lang="zh-TW" altLang="en-US" sz="1800" b="0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病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毒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540636"/>
                  </a:ext>
                </a:extLst>
              </a:tr>
              <a:tr h="1397941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您的醫生、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性健康診所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家庭計劃中心</a:t>
                      </a:r>
                      <a:endParaRPr lang="zh-TW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238843"/>
                  </a:ext>
                </a:extLst>
              </a:tr>
            </a:tbl>
          </a:graphicData>
        </a:graphic>
      </p:graphicFrame>
      <p:graphicFrame>
        <p:nvGraphicFramePr>
          <p:cNvPr id="13" name="Table 15">
            <a:extLst>
              <a:ext uri="{FF2B5EF4-FFF2-40B4-BE49-F238E27FC236}">
                <a16:creationId xmlns:a16="http://schemas.microsoft.com/office/drawing/2014/main" id="{C215A946-4BEB-4D04-ABF8-953088607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683234"/>
              </p:ext>
            </p:extLst>
          </p:nvPr>
        </p:nvGraphicFramePr>
        <p:xfrm>
          <a:off x="3462850" y="1958621"/>
          <a:ext cx="8325566" cy="421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4478">
                  <a:extLst>
                    <a:ext uri="{9D8B030D-6E8A-4147-A177-3AD203B41FA5}">
                      <a16:colId xmlns:a16="http://schemas.microsoft.com/office/drawing/2014/main" val="2615299838"/>
                    </a:ext>
                  </a:extLst>
                </a:gridCol>
                <a:gridCol w="2754478">
                  <a:extLst>
                    <a:ext uri="{9D8B030D-6E8A-4147-A177-3AD203B41FA5}">
                      <a16:colId xmlns:a16="http://schemas.microsoft.com/office/drawing/2014/main" val="2139196738"/>
                    </a:ext>
                  </a:extLst>
                </a:gridCol>
                <a:gridCol w="211751">
                  <a:extLst>
                    <a:ext uri="{9D8B030D-6E8A-4147-A177-3AD203B41FA5}">
                      <a16:colId xmlns:a16="http://schemas.microsoft.com/office/drawing/2014/main" val="1192125752"/>
                    </a:ext>
                  </a:extLst>
                </a:gridCol>
                <a:gridCol w="2604859">
                  <a:extLst>
                    <a:ext uri="{9D8B030D-6E8A-4147-A177-3AD203B41FA5}">
                      <a16:colId xmlns:a16="http://schemas.microsoft.com/office/drawing/2014/main" val="3484722466"/>
                    </a:ext>
                  </a:extLst>
                </a:gridCol>
              </a:tblGrid>
              <a:tr h="137657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快速愛滋病病毒檢測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乾血點（</a:t>
                      </a:r>
                      <a:r>
                        <a:rPr lang="en-US" altLang="zh-TW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DBS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）檢測</a:t>
                      </a:r>
                    </a:p>
                    <a:p>
                      <a:endParaRPr lang="en-AU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MyTest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愛滋病病毒自我檢測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94683"/>
                  </a:ext>
                </a:extLst>
              </a:tr>
              <a:tr h="144067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護士會從您的手指採集一滴血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結果在</a:t>
                      </a:r>
                      <a:r>
                        <a:rPr lang="en-US" altLang="zh-TW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30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分鐘内可得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從手指上取幾滴血滴在樣本卡上（自我收集）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樣本送往實驗室檢測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結果在一週内可得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從您的手指採集一滴血（自我收集）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結果在</a:t>
                      </a:r>
                      <a:r>
                        <a:rPr lang="en-US" altLang="zh-TW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15</a:t>
                      </a:r>
                      <a:r>
                        <a:rPr lang="zh-TW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分鐘内可得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045096"/>
                  </a:ext>
                </a:extLst>
              </a:tr>
              <a:tr h="13765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在</a:t>
                      </a:r>
                      <a:r>
                        <a:rPr lang="en-US" altLang="ja-JP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[</a:t>
                      </a:r>
                      <a:r>
                        <a:rPr lang="ja-JP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檢測</a:t>
                      </a:r>
                      <a:r>
                        <a:rPr lang="en-US" altLang="ja-JP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]</a:t>
                      </a:r>
                      <a:r>
                        <a:rPr lang="ja-JP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診所</a:t>
                      </a:r>
                      <a:endParaRPr lang="ja-JP" altLang="en-US" sz="1800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在線</a:t>
                      </a:r>
                      <a:r>
                        <a:rPr lang="zh-TW" altLang="en-US" b="1" strike="sngStrike" baseline="0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訂購</a:t>
                      </a:r>
                      <a:r>
                        <a:rPr lang="zh-TW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自我檢測套件，並寄往您的地址</a:t>
                      </a:r>
                      <a:endParaRPr lang="zh-TW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在線註冊並從自動販賣機收取檢測套件</a:t>
                      </a:r>
                      <a:endParaRPr lang="zh-TW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458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誰應該接受檢測？ 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若您有以下情況，您應該進行檢測：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是男性與其他男性有性行為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曾有多位性伴侶且並非每次都使用安全套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有感染了愛滋病病毒的伴侶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與感染愛滋病病毒的伴侶想要生育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曾共用注射毒品或類固醇的針具或其他設備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曾在海外接受注射、紋身、穿孔 、牙科或醫療程序。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zh-TW" altLang="en-US" sz="28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治療方法是什麼？</a:t>
              </a:r>
              <a:endParaRPr lang="en-US" sz="2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愛滋病病毒的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愛滋病病毒治療使用的藥物名為抗逆轉錄病毒藥物（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ARTs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愛滋病病毒治療非常有效，且需要終生服用。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越早開始接受愛滋病病毒治療，對您的健康越有利。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檢測不到的病毒載量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ja-JP" alt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接受 </a:t>
              </a:r>
              <a:r>
                <a:rPr 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ART </a:t>
              </a:r>
              <a:r>
                <a:rPr lang="ja-JP" alt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治療前</a:t>
              </a:r>
              <a:r>
                <a:rPr lang="ja-JP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的病毒載量</a:t>
              </a:r>
              <a:endParaRPr lang="en-US" sz="1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ja-JP" alt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接受 </a:t>
              </a:r>
              <a:r>
                <a:rPr 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ART </a:t>
              </a:r>
              <a:r>
                <a:rPr lang="ja-JP" alt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治療後的病毒載量</a:t>
              </a:r>
              <a:endParaRPr lang="en-US" sz="1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TW" altLang="en-US" sz="12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不能檢測到的水平</a:t>
              </a:r>
              <a:endParaRPr lang="en-US" sz="1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TW" altLang="en-US" sz="1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能檢測到的水平</a:t>
              </a:r>
              <a:endParaRPr lang="en-US" sz="14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愛滋病病毒治療如何運作？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愛滋病病毒治療：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通過減少血液中的病毒量（病毒載量），防止病毒損害您的免疫系統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病毒載量是指您血液中有多少愛滋病病毒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您需要定期服用治療藥物來減少病毒載量。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檢測不到的病毒載量意味著您不會傳播愛滋病病毒</a:t>
              </a:r>
              <a:r>
                <a:rPr lang="zh-TW" altLang="en-US" sz="2000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。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如何保護自己不會感染</a:t>
            </a:r>
            <a:b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安全套和水性潤滑劑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――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保護您和他人免受愛滋病病毒感染。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暴露前預防措施（</a:t>
            </a:r>
            <a:r>
              <a:rPr lang="en-US" altLang="zh-TW" sz="2000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PrEP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――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愛滋病病毒治療，用於保護自己免於感染愛滋病病毒。</a:t>
            </a:r>
            <a:br>
              <a:rPr lang="en-AU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暴露後預防措施（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PEP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――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當您可能接觸到愛滋病病毒後服用的治療藥物，有助保護自己免受感染。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注射毒品時使用乾淨的設備（不要共用針具） 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定期檢測愛滋病病毒。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TW" altLang="en-US" sz="4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認識愛滋病病毒的標籤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恥辱標籤影響那些與愛滋病病毒共存的人，特別是在關係、性行為和性取向方面</a:t>
            </a:r>
            <a:r>
              <a:rPr lang="zh-TW" altLang="en-US" sz="2800" dirty="0">
                <a:latin typeface="MS Mincho" panose="02020609040205080304" pitchFamily="49" charset="-128"/>
                <a:ea typeface="MS Mincho" panose="02020609040205080304" pitchFamily="49" charset="-128"/>
              </a:rPr>
              <a:t>。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許多感染愛滋病病毒的人因以下原因受到恥辱標籤的影響：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假設他們如何感染愛滋病病毒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與愛滋病病毒相關的行為。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恥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恥辱</a:t>
            </a:r>
            <a:r>
              <a:rPr lang="zh-TW" altLang="en-US" sz="2000" b="1" dirty="0">
                <a:solidFill>
                  <a:srgbClr val="FFE0DE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標籤成為取得醫療護理和支援的障礙。</a:t>
            </a:r>
            <a:endParaRPr lang="en-US" sz="2000" b="1" dirty="0">
              <a:solidFill>
                <a:srgbClr val="FFE0DE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這些假設影響他們是否願意公開自己感染了愛滋病病毒的情況。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endParaRPr lang="en-PH" altLang="zh-TW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/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向您的醫生詢問保護自己與伴侶的做法。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TW" altLang="en-US" sz="4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要告訴誰和不告訴誰？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在新南威爾士州（</a:t>
            </a:r>
            <a:r>
              <a:rPr lang="en-US" altLang="zh-TW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NSW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），按法律規定，只要您採取了「合理預防措施」，在發生性行為前不需要告訴對方您感染了愛滋病病毒（</a:t>
            </a:r>
            <a:r>
              <a:rPr lang="en-US" altLang="zh-TW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PH" altLang="zh-TW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00000"/>
              </a:lnSpc>
              <a:spcAft>
                <a:spcPts val="1000"/>
              </a:spcAft>
            </a:pP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合理預防措施包括：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使用安全套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正接受愛滋病病毒治療而達到檢測不到的病毒載量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確保您的性伴侶服用</a:t>
            </a:r>
            <a:r>
              <a:rPr lang="en-US" altLang="zh-TW" sz="2000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PrEP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（暴露前預防措施）</a:t>
            </a: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 err="1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何處可以取得幫助？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Multicultural HIV and Hepatitis Service </a:t>
              </a:r>
              <a:r>
                <a:rPr lang="zh-TW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多元文化愛滋病病毒與肝炎服務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www.acon.org.au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Positive Life NSW </a:t>
              </a:r>
              <a:r>
                <a:rPr lang="zh-TW" altLang="en-US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新南威爾士州</a:t>
              </a:r>
              <a:r>
                <a:rPr lang="ja-JP" altLang="en-US" b="1" dirty="0">
                  <a:solidFill>
                    <a:srgbClr val="002060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基本常識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(</a:t>
              </a:r>
              <a:r>
                <a:rPr lang="zh-TW" altLang="en-US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異性戀愛滋病</a:t>
              </a:r>
              <a:r>
                <a:rPr lang="zh-TW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病</a:t>
              </a:r>
              <a:r>
                <a:rPr lang="zh-TW" altLang="en-US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毒服務 </a:t>
              </a:r>
              <a:r>
                <a:rPr lang="en-US" altLang="zh-TW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NSW</a:t>
              </a: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)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Sexual Health </a:t>
              </a:r>
              <a:r>
                <a:rPr lang="en-US" b="1" dirty="0" err="1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InfoLink</a:t>
              </a: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</a:t>
              </a:r>
              <a:r>
                <a:rPr lang="zh-TW" altLang="en-US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性健康資訊網站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Bobby Goldsmith Foundation </a:t>
              </a:r>
              <a:r>
                <a:rPr lang="ja-JP" altLang="en-US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基金會</a:t>
              </a: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(BGF)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HIV/AIDS Legal Centre (HALC) </a:t>
              </a:r>
              <a:r>
                <a:rPr lang="zh-TW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愛滋病病毒／愛滋病法律中心（</a:t>
              </a:r>
              <a:r>
                <a:rPr lang="en-US" altLang="zh-TW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HALC</a:t>
              </a:r>
              <a:r>
                <a:rPr lang="zh-TW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）</a:t>
              </a:r>
              <a:br>
                <a:rPr lang="en-US" sz="1600" b="1" dirty="0"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Sex Workers </a:t>
              </a:r>
              <a:r>
                <a:rPr lang="en-US" b="1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Outreach Project</a:t>
              </a:r>
              <a:r>
                <a:rPr lang="en-US" sz="160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hlinkClick r:id="rId5"/>
                </a:rPr>
                <a:t>www.swop.org.</a:t>
              </a:r>
              <a:r>
                <a:rPr lang="en-US" sz="160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hlinkClick r:id="rId5"/>
                </a:rPr>
                <a:t>au</a:t>
              </a:r>
              <a:r>
                <a:rPr lang="en-US" sz="160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|(</a:t>
              </a:r>
              <a:r>
                <a:rPr lang="en-US" sz="16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02) 9184 9466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endParaRPr lang="en-US" sz="1600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endParaRPr lang="en-US" sz="1600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endParaRPr lang="en-US" sz="1600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語言幫助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若您需要協助以自己的語言與醫生或醫療提供者溝通：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致電翻譯與傳譯服務（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）：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該服務既免費且保密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要求接線員預約免費傳譯員</a:t>
            </a: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我們今天學習了什麼？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對或錯</a:t>
            </a:r>
            <a:r>
              <a:rPr lang="en-PH" altLang="ja-JP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您可以因為和有愛滋病病毒的人共用廁所而感染愛滋病病毒。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愛滋病病毒可以透過蚊子叮咬傳播。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有愛滋病病毒而檢測不到病毒載量的人不會傳播病毒。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您可以因為親吻一個愛滋病病毒陽性的人而受感染。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正接受治療的愛滋病病毒感染者可以過長壽、健康的生活。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使用安全套或服用 </a:t>
            </a:r>
            <a:r>
              <a:rPr lang="en-US" altLang="zh-TW" sz="2000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PrEP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可以預防愛滋病病毒。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需要謹記的重要訊息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知道自己是否感染了愛滋病病毒的唯一方法是接受檢測。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定期進行愛滋病病毒檢測很重要。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愛滋病病毒可以透過治療有效控制。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儘早開始治療對您的健康非常重要。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完全依照處方服用藥物。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若您需要支援或面對歧視，尋求法律建議和支援服務。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提問時間</a:t>
            </a:r>
            <a:r>
              <a:rPr lang="en-PH" altLang="zh-TW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zh-TW" alt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846964"/>
            <a:ext cx="6457363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製作單位：</a:t>
            </a: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zh-TW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新南威爾士州多元文化愛滋病病毒與肝炎服務</a:t>
            </a:r>
            <a:r>
              <a:rPr lang="en-PH" altLang="zh-TW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3C582B-92E2-AF21-0D53-D91EF9E92658}"/>
              </a:ext>
            </a:extLst>
          </p:cNvPr>
          <p:cNvSpPr txBox="1"/>
          <p:nvPr/>
        </p:nvSpPr>
        <p:spPr>
          <a:xfrm>
            <a:off x="457200" y="914400"/>
            <a:ext cx="279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AB5E0F-7FB9-42BC-A252-746E3D2ED032}"/>
</file>

<file path=customXml/itemProps2.xml><?xml version="1.0" encoding="utf-8"?>
<ds:datastoreItem xmlns:ds="http://schemas.openxmlformats.org/officeDocument/2006/customXml" ds:itemID="{A9889830-C065-41E5-8434-85BE6A0101B6}"/>
</file>

<file path=customXml/itemProps3.xml><?xml version="1.0" encoding="utf-8"?>
<ds:datastoreItem xmlns:ds="http://schemas.openxmlformats.org/officeDocument/2006/customXml" ds:itemID="{01AD5784-6024-456B-87F7-E4C0EA7A8BF0}"/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2644</Words>
  <Application>Microsoft Office PowerPoint</Application>
  <PresentationFormat>Widescreen</PresentationFormat>
  <Paragraphs>222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KaiTi</vt:lpstr>
      <vt:lpstr>MS Mincho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什麼是愛滋病病毒？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愛滋病病毒的</vt:lpstr>
      <vt:lpstr>PowerPoint Presentation</vt:lpstr>
      <vt:lpstr>如何保護自己不會感染 愛滋病病毒？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115</cp:revision>
  <dcterms:created xsi:type="dcterms:W3CDTF">2025-06-03T07:12:24Z</dcterms:created>
  <dcterms:modified xsi:type="dcterms:W3CDTF">2025-11-10T04:54:50Z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2025-11-10T01:43:20Z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fe943acb-e646-4780-9963-be6670d1d388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