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ona Salera" initials="AS" lastIdx="6" clrIdx="0">
    <p:extLst>
      <p:ext uri="{19B8F6BF-5375-455C-9EA6-DF929625EA0E}">
        <p15:presenceInfo xmlns:p15="http://schemas.microsoft.com/office/powerpoint/2012/main" userId="Alona Sale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FB1A7"/>
    <a:srgbClr val="FFE0DE"/>
    <a:srgbClr val="00C296"/>
    <a:srgbClr val="FEE7C8"/>
    <a:srgbClr val="FFA969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98" autoAdjust="0"/>
    <p:restoredTop sz="94626"/>
  </p:normalViewPr>
  <p:slideViewPr>
    <p:cSldViewPr snapToGrid="0">
      <p:cViewPr varScale="1">
        <p:scale>
          <a:sx n="106" d="100"/>
          <a:sy n="106" d="100"/>
        </p:scale>
        <p:origin x="70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266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960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65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50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33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38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swop.org.au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404997"/>
            <a:ext cx="6642041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এইচআইভি</a:t>
            </a:r>
            <a:r>
              <a:rPr lang="en-P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সম্পর্কে বোঝা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2400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(</a:t>
            </a:r>
            <a:r>
              <a:rPr lang="as-IN" sz="2400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হিউম্যান ইমিউনোডেফিসিয়েন্সি ভাইরাস</a:t>
            </a:r>
            <a:r>
              <a:rPr lang="en-US" sz="2400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5985" y="1367899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আজ আমরা আলোচনা করব</a:t>
            </a:r>
            <a:r>
              <a:rPr lang="en-PH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  <a:endParaRPr lang="as-IN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367899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এইচআইভির মূল বিষয়গুলি: আপনার যা জানা দরকার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পরীক্ষা এবং চিকিৎসা: আপনার স্বাস্থ্যের নিয়ন্ত্রণ নেওয়া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এইচআইভি প্রতিরোধ: নিজেকে সুরক্ষিত রাখার জন্য আপনি যেসব পদক্ষেপ নিতে পারেন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এইচআইভি সম্পর্কে প্রচলিত কলঙ্কগুলো বোঝা এবং ভেঙে ফেলা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আপনার এইচআইভি স্ট্যাটাস শেয়ার করা: কী বিবেচনা করা উচিত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এইচআইভির জন্য সাহায্য এবং সহায়তা খুঁজে বের করা</a:t>
            </a: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8271A7C-CCD0-EF72-26B0-B9994E0549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50" y="1497730"/>
            <a:ext cx="3600450" cy="4895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3846849" cy="745117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এইচআইভি কি? 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514861E-17F6-DB38-3390-98851B1728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45945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B6B77D7-ADF6-147C-33B8-6467D12106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28673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C296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621EB3-B0F8-EC84-DB7C-BA76179778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1162756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C296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DE131A-8779-1A29-D126-8248CE1D8F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1651323"/>
            <a:ext cx="5023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এইচআইভি আপনার রোগ প্রতিরোধ ক্ষমতাকে আক্রমণ করে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80C452-18DE-A812-4369-C2086F63C1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3206045"/>
            <a:ext cx="5023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2000" b="1" dirty="0">
                <a:solidFill>
                  <a:schemeClr val="bg1"/>
                </a:solidFill>
                <a:latin typeface="Public Sans Medium" pitchFamily="2" charset="77"/>
              </a:rPr>
              <a:t>এইচআইভি আপনার রোগ প্রতিরোধ ক্ষমতাকে আক্রমণ করে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5ED401-91D2-B6DF-54F5-31AE4AE536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4944534"/>
            <a:ext cx="5023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2000" b="1" dirty="0">
                <a:solidFill>
                  <a:schemeClr val="bg1"/>
                </a:solidFill>
                <a:latin typeface="Public Sans Medium" pitchFamily="2" charset="77"/>
              </a:rPr>
              <a:t>চিকিৎসা না করা হলে এইচআইভি গুরুতর অসুস্থতার কারণ হতে পারে</a:t>
            </a: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055CDE0-9FD5-0D4E-E49F-3E02391F29D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543" y="4703666"/>
            <a:ext cx="7609012" cy="953825"/>
            <a:chOff x="462543" y="4703666"/>
            <a:chExt cx="7609012" cy="953825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9F587D3C-0CEE-28BC-A91B-C9ECE9FA839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4" y="4703666"/>
              <a:ext cx="7609011" cy="953825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1AC643-DBBD-5CA0-FA7B-D0CD7E42C31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3" y="4980523"/>
              <a:ext cx="76090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s-IN" sz="2000" b="1" dirty="0">
                  <a:solidFill>
                    <a:schemeClr val="bg1"/>
                  </a:solidFill>
                  <a:latin typeface="Public Sans Medium" pitchFamily="2" charset="77"/>
                </a:rPr>
                <a:t> চিকিৎসা ছাড়া এইচআইভি এইডস সৃষ্টি করতে পারে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438493"/>
            <a:ext cx="4905717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এইচআইভি এবং এইডস কি একই জিনিস?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123" y="2115282"/>
            <a:ext cx="7986535" cy="20222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এগুলো আলাদা। </a:t>
            </a: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এইডস মানে হলো অ্যাকুয়ার্ড ইমিউন ডেফিসিয়েন্সি সিনড্রোম।</a:t>
            </a: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এইডস হলো যখন রোগ প্রতিরোধ ক্ষমতা খুব বেশি ক্ষতিগ্রস্ত হয়।</a:t>
            </a: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এইডস আপনাকে খুব অসুস্থ করে তোলে।</a:t>
            </a: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CA94F7E-3BFE-12FD-0F05-A976E07517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088" y="276917"/>
            <a:ext cx="4286250" cy="140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65379"/>
            <a:ext cx="518195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2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এইচআইভি আপনার শরীরকে কীভাবে প্রভাবিত করে?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D9EAD-F41D-6407-B12F-8BF991BA22E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511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আপনার রোগ প্রতিরোধ ক্ষমতা আপনাকে সংক্রমণ থেকে রক্ষা করে এবং আপনাকে সুস্থ রাখে।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73D6C5-5FB4-D831-7E1C-8F598DAD828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85066" y="4597435"/>
            <a:ext cx="270933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এইচআইভি আপনার রোগ প্রতিরোধ ব্যবস্থার কোষগুলিকে (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CD4 </a:t>
            </a: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কোষ) আক্রমণ করে যা জীবাণুর বিরুদ্ধে লড়াই করতে সাহায্য করে।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DE2478-BB5B-B3BA-3555-D31AD9170F6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7502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b="1" dirty="0">
                <a:solidFill>
                  <a:srgbClr val="002664"/>
                </a:solidFill>
                <a:latin typeface="Public Sans Medium" pitchFamily="2" charset="77"/>
              </a:rPr>
              <a:t>চিকিৎসা ছাড়া, </a:t>
            </a:r>
            <a:r>
              <a:rPr lang="as-IN" dirty="0">
                <a:solidFill>
                  <a:srgbClr val="002664"/>
                </a:solidFill>
                <a:latin typeface="Public Sans Medium" pitchFamily="2" charset="77"/>
              </a:rPr>
              <a:t>এইচআইভি রোগ প্রতিরোধ ক্ষমতা দুর্বল করে দেয় এবং এর ফলে এইডস হতে পারে।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193843-BC42-6AC2-AF79-E2DC9567260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55288" y="4597435"/>
            <a:ext cx="247226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b="1" dirty="0">
                <a:solidFill>
                  <a:srgbClr val="002664"/>
                </a:solidFill>
                <a:latin typeface="Public Sans Medium" pitchFamily="2" charset="77"/>
              </a:rPr>
              <a:t>চিকিৎসার মাধ্যমে, </a:t>
            </a:r>
            <a:r>
              <a:rPr lang="as-IN" dirty="0">
                <a:solidFill>
                  <a:srgbClr val="002664"/>
                </a:solidFill>
                <a:latin typeface="Public Sans Medium" pitchFamily="2" charset="77"/>
              </a:rPr>
              <a:t>এইচআইভি নিয়ন্ত্রণে থাকে এবং শক্তিশালী রোগ প্রতিরোধ ক্ষমতা বজায় থাকে।</a:t>
            </a:r>
            <a:br>
              <a:rPr lang="as-IN" dirty="0">
                <a:solidFill>
                  <a:srgbClr val="002664"/>
                </a:solidFill>
                <a:latin typeface="Public Sans Medium" pitchFamily="2" charset="77"/>
              </a:rPr>
            </a:br>
            <a:endParaRPr lang="en-PH" dirty="0">
              <a:solidFill>
                <a:srgbClr val="002664"/>
              </a:solidFill>
              <a:latin typeface="Public Sans Medium" pitchFamily="2" charset="77"/>
            </a:endParaRPr>
          </a:p>
          <a:p>
            <a:pPr algn="ctr">
              <a:spcAft>
                <a:spcPts val="500"/>
              </a:spcAft>
              <a:buSzPct val="80000"/>
            </a:pPr>
            <a:endParaRPr lang="as-IN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31B88AF-27AA-B876-1E33-36F5946FA3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68" y="290960"/>
            <a:ext cx="3498850" cy="1593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7708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2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আপনি কীভাবে এইচআইভিতে আক্রান্ত হন?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D601E2-BFB3-FAA0-88A3-4424C1AAF5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3427" y="4484547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sz="1600" dirty="0">
                <a:solidFill>
                  <a:srgbClr val="002664"/>
                </a:solidFill>
                <a:latin typeface="Public Sans ExtraLight" pitchFamily="2" charset="77"/>
              </a:rPr>
              <a:t>কনডম ছাড়া যৌন মিলন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F30BBF-6916-98FA-8510-BB4E75CF7BB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0622" y="4484547"/>
            <a:ext cx="21787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sz="1600" dirty="0">
                <a:solidFill>
                  <a:srgbClr val="002664"/>
                </a:solidFill>
                <a:latin typeface="Public Sans ExtraLight" pitchFamily="2" charset="77"/>
              </a:rPr>
              <a:t>ওষুধ ইনজেকশনের জন্য সূঁচ এবং অন্যান্য সরঞ্জাম ভাগাভাগি করা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064413-85C9-6022-C480-BAAB160029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11804" y="4484547"/>
            <a:ext cx="201964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sz="1600" dirty="0">
                <a:solidFill>
                  <a:srgbClr val="002664"/>
                </a:solidFill>
                <a:latin typeface="Public Sans ExtraLight" pitchFamily="2" charset="77"/>
              </a:rPr>
              <a:t>জীবাণুমুক্ত নয় এমন সরঞ্জাম দিয়ে শরীরে ছিদ্র বা ট্যাটু করানো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7C5347-1C75-8B3F-4FEB-E2E03F6BA18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58756" y="4484547"/>
            <a:ext cx="2381955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sz="1600" dirty="0">
                <a:solidFill>
                  <a:srgbClr val="002664"/>
                </a:solidFill>
                <a:latin typeface="Public Sans ExtraLight" pitchFamily="2" charset="77"/>
              </a:rPr>
              <a:t>কিছু দেশে জীবাণুমুক্ত নয় এমন রক্ত ​​সঞ্চালন এবং চিকিৎসা পদ্ধতি সম্পন্ন হয়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D39254-F44D-020F-32E8-AFFCA1E0A7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40711" y="4484547"/>
            <a:ext cx="22803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sz="1600" dirty="0">
                <a:solidFill>
                  <a:srgbClr val="002664"/>
                </a:solidFill>
                <a:latin typeface="Public Sans ExtraLight" pitchFamily="2" charset="77"/>
              </a:rPr>
              <a:t>গর্ভাবস্থায়, প্রসবকালীন সময়ে অথবা বুকের দুধ খাওয়ানোর সময় একজন এইচআইভি পজিটিভ মা থেকে তার সন্তানের কাছে যাওয়া।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D9C514-81BA-2DAF-D3F1-FC14E46535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1087885"/>
            <a:ext cx="9505978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b="1" dirty="0">
                <a:solidFill>
                  <a:srgbClr val="002664"/>
                </a:solidFill>
                <a:latin typeface="Public Sans Medium" pitchFamily="2" charset="77"/>
              </a:rPr>
              <a:t>এইচআইভি শারীরিক তরল পদার্থ</a:t>
            </a:r>
            <a:r>
              <a:rPr lang="en-AU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Public Sans Medium" pitchFamily="2" charset="77"/>
              </a:rPr>
              <a:t>যেমন</a:t>
            </a:r>
            <a:r>
              <a:rPr lang="as-IN" dirty="0">
                <a:solidFill>
                  <a:srgbClr val="002664"/>
                </a:solidFill>
                <a:latin typeface="Public Sans Medium" pitchFamily="2" charset="77"/>
              </a:rPr>
              <a:t> রক্ত, বুকের দুধ, বীর্য এবং যোনিপথের মতো পাওয়া যায়। এইচআইভি আক্রান্ত ব্যক্তির শারীরিক তরল অন্য ব্যক্তির শরীরে প্রবেশ করলে এটি সংক্রামিত হয়।</a:t>
            </a:r>
            <a:endParaRPr lang="as-IN" sz="2000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ACABC9D-DE2D-09F7-4746-2AC6FF872A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052" y="-684067"/>
            <a:ext cx="6229350" cy="2324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5598" y="332078"/>
            <a:ext cx="4514564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24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আপনি নিম্নলিখিত কারণে এইচআইভিতে আক্রান্ত হতে পারবেন না</a:t>
            </a:r>
            <a:r>
              <a:rPr lang="en-PH" sz="24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  <a:endParaRPr lang="as-IN" sz="24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2F12BE-0387-33F0-415E-C5EA620163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60004" y="3219111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sz="1600" dirty="0">
                <a:solidFill>
                  <a:srgbClr val="002664"/>
                </a:solidFill>
                <a:latin typeface="Public Sans ExtraLight" pitchFamily="2" charset="77"/>
              </a:rPr>
              <a:t>কাশি বা হাঁচি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297370-F309-B076-F517-34AC0E4025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04178" y="3219111"/>
            <a:ext cx="2122311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sz="1600" dirty="0">
                <a:solidFill>
                  <a:srgbClr val="002664"/>
                </a:solidFill>
                <a:latin typeface="Public Sans ExtraLight" pitchFamily="2" charset="77"/>
              </a:rPr>
              <a:t> চুম্বন, আলিঙ্গন অথবা কান্না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07BFFD-A6DF-9D1F-5359-64EA66829AB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20538" y="321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sz="1600" dirty="0">
                <a:solidFill>
                  <a:srgbClr val="002664"/>
                </a:solidFill>
                <a:latin typeface="Public Sans ExtraLight" pitchFamily="2" charset="77"/>
              </a:rPr>
              <a:t>এইচআইভি আক্রান্ত ব্যক্তির সাথে বিছানা ভাগাভাগি করা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84CF6E-7642-CEF2-C1E2-B9F7ABC0B5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20538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sz="1600" dirty="0">
                <a:solidFill>
                  <a:srgbClr val="002664"/>
                </a:solidFill>
                <a:latin typeface="Public Sans ExtraLight" pitchFamily="2" charset="77"/>
              </a:rPr>
              <a:t>মশা বা অন্যান্য পোকামাকড়ের কামড়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B92474-FB48-891E-89CA-6F9314DFB61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75201" y="5759111"/>
            <a:ext cx="295769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sz="1600" dirty="0">
                <a:solidFill>
                  <a:srgbClr val="002664"/>
                </a:solidFill>
                <a:latin typeface="Public Sans ExtraLight" pitchFamily="2" charset="77"/>
              </a:rPr>
              <a:t>এইচআইভি আক্রান্ত কারো সাথে টয়লেট, স্নান বা ঝরনা শেয়ার করা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073A23-1F7B-B5AE-8EE2-D6103179E7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32627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s-IN" sz="1600" dirty="0">
                <a:solidFill>
                  <a:srgbClr val="002664"/>
                </a:solidFill>
                <a:latin typeface="Public Sans ExtraLight" pitchFamily="2" charset="77"/>
              </a:rPr>
              <a:t>এইচআইভি আক্রান্ত ব্যক্তির সাথে খাবার ভাগাভাগি করা</a:t>
            </a: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76F1A37-2351-C185-E8D5-5C1D664314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4233" y="-1330"/>
            <a:ext cx="4730750" cy="8039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AF2AD0-ECCA-C19D-EC80-C0BB294FDF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829" y="0"/>
            <a:ext cx="4610100" cy="9239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4311" y="1114854"/>
            <a:ext cx="4114799" cy="14656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2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এইচআইভির </a:t>
            </a:r>
            <a:endParaRPr lang="en-AU" sz="28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200"/>
              </a:lnSpc>
            </a:pPr>
            <a:r>
              <a:rPr lang="as-IN" sz="2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লক্ষণগুলি কী কী?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6F7B5F8-14BF-6168-463E-48D155B28E8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94127" y="2577434"/>
            <a:ext cx="3092450" cy="2349500"/>
            <a:chOff x="1366660" y="2592167"/>
            <a:chExt cx="3092450" cy="23495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E6E17CB-8023-931C-6E84-93F2175EBE6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66660" y="2592167"/>
              <a:ext cx="3092450" cy="23495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C0D11C6-8F6A-50A2-BF94-9CD4EE412F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12708" y="3429000"/>
              <a:ext cx="2822223" cy="120790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as-IN" sz="2000" b="1" dirty="0">
                  <a:solidFill>
                    <a:srgbClr val="002664"/>
                  </a:solidFill>
                  <a:latin typeface="Public Sans Medium"/>
                </a:rPr>
                <a:t>প্রথমবার এইচআইভি ধরা পড়লে আপনার কোনও লক্ষণ নাও থাকতে পারে।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EA26C8B-12EF-FCCC-59E5-8F42AABA90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3924" y="1114855"/>
            <a:ext cx="6434966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dirty="0">
                <a:solidFill>
                  <a:srgbClr val="002664"/>
                </a:solidFill>
                <a:latin typeface="Public Sans Medium" pitchFamily="2" charset="77"/>
              </a:rPr>
              <a:t>প্রাথমিক লক্ষণগুলি ফ্লুর মতো মনে হতে পারে এবং এর মধ্যে রয়েছে: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অসুস্থ বোধ করা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ক্লান্তি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D63397-AFEC-CE38-E6DF-60CC1ECB42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3924" y="2966233"/>
            <a:ext cx="6434966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dirty="0">
                <a:solidFill>
                  <a:srgbClr val="002664"/>
                </a:solidFill>
                <a:latin typeface="Public Sans Medium" pitchFamily="2" charset="77"/>
              </a:rPr>
              <a:t>পরবর্তী লক্ষণগুলির মধ্যে অন্তর্ভুক্ত থাকতে পারে: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ব্যথা এবং যন্ত্রণা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জ্বর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রাতে বিছানায় ঘাম ঝরা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ত্বকে ফুসকুড়ি</a:t>
            </a: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8B568E1-5FF9-CF2B-58EB-17EA280B60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5044" y="-713605"/>
            <a:ext cx="4914900" cy="1892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413" y="438493"/>
            <a:ext cx="3955759" cy="7740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24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এইচআইভি পরীক্ষা করা 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A50DE3E-B470-EE6C-6D06-E4F8577509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570" y="1305492"/>
            <a:ext cx="2858920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AEA7151F-F49A-8096-E888-30ACF02A9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570" y="1304463"/>
            <a:ext cx="2858919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 রক্ত পরীক্ষা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B54881A-DC1D-463B-064C-322521E4D4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62858" y="1305492"/>
            <a:ext cx="8325571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29C7DF23-D2F6-BB4B-EA0D-DEC25D5575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62859" y="1304463"/>
            <a:ext cx="8325568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আঙুলের রক্ত ​​পরীক্ষা</a:t>
            </a:r>
          </a:p>
        </p:txBody>
      </p:sp>
      <p:graphicFrame>
        <p:nvGraphicFramePr>
          <p:cNvPr id="28" name="Table 5">
            <a:extLst>
              <a:ext uri="{FF2B5EF4-FFF2-40B4-BE49-F238E27FC236}">
                <a16:creationId xmlns:a16="http://schemas.microsoft.com/office/drawing/2014/main" id="{72532700-C84B-0829-B14B-52A5277D8C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292704"/>
              </p:ext>
            </p:extLst>
          </p:nvPr>
        </p:nvGraphicFramePr>
        <p:xfrm>
          <a:off x="403568" y="1975556"/>
          <a:ext cx="2858919" cy="3739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8919">
                  <a:extLst>
                    <a:ext uri="{9D8B030D-6E8A-4147-A177-3AD203B41FA5}">
                      <a16:colId xmlns:a16="http://schemas.microsoft.com/office/drawing/2014/main" val="426240960"/>
                    </a:ext>
                  </a:extLst>
                </a:gridCol>
              </a:tblGrid>
              <a:tr h="604105">
                <a:tc>
                  <a:txBody>
                    <a:bodyPr/>
                    <a:lstStyle/>
                    <a:p>
                      <a:pPr algn="ctr"/>
                      <a:r>
                        <a:rPr lang="as-IN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এইচআইভি রক্ত ​​(অ্যান্টিবডি) পরীক্ষা</a:t>
                      </a:r>
                    </a:p>
                  </a:txBody>
                  <a:tcP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24739"/>
                  </a:ext>
                </a:extLst>
              </a:tr>
              <a:tr h="192647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as-IN" sz="1800" dirty="0">
                          <a:solidFill>
                            <a:srgbClr val="002664"/>
                          </a:solidFill>
                          <a:latin typeface="Public Sans Medium"/>
                          <a:cs typeface="+mj-cs"/>
                        </a:rPr>
                        <a:t>ছোট রক্তের নমুনা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as-IN" sz="1800" dirty="0">
                          <a:solidFill>
                            <a:srgbClr val="002664"/>
                          </a:solidFill>
                          <a:latin typeface="Public Sans Medium"/>
                          <a:cs typeface="+mj-cs"/>
                        </a:rPr>
                        <a:t>নমুনা পরীক্ষার জন্য একটি পরীক্ষাগারে পাঠানো হয়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as-IN" sz="1800" dirty="0">
                          <a:solidFill>
                            <a:srgbClr val="002664"/>
                          </a:solidFill>
                          <a:latin typeface="Public Sans Medium"/>
                          <a:cs typeface="+mj-cs"/>
                        </a:rPr>
                        <a:t>১-৩ দিনের মধ্যে ফলাফল দেখাবে আপনার এইচআইভি আছে</a:t>
                      </a:r>
                      <a:r>
                        <a:rPr lang="en-PH" sz="1800" dirty="0">
                          <a:solidFill>
                            <a:srgbClr val="002664"/>
                          </a:solidFill>
                          <a:latin typeface="Public Sans Medium"/>
                          <a:cs typeface="+mj-cs"/>
                        </a:rPr>
                        <a:t> </a:t>
                      </a:r>
                      <a:r>
                        <a:rPr lang="as-IN" sz="1800" dirty="0">
                          <a:solidFill>
                            <a:srgbClr val="002664"/>
                          </a:solidFill>
                          <a:latin typeface="Public Sans Medium"/>
                          <a:cs typeface="+mj-cs"/>
                        </a:rPr>
                        <a:t>কিনা।</a:t>
                      </a:r>
                    </a:p>
                  </a:txBody>
                  <a:tcP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471753"/>
                  </a:ext>
                </a:extLst>
              </a:tr>
              <a:tr h="1173327">
                <a:tc>
                  <a:txBody>
                    <a:bodyPr/>
                    <a:lstStyle/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as-IN" sz="1800" dirty="0">
                          <a:solidFill>
                            <a:srgbClr val="002664"/>
                          </a:solidFill>
                          <a:latin typeface="Public Sans Medium"/>
                          <a:cs typeface="+mj-cs"/>
                        </a:rPr>
                        <a:t>আপনার ডাক্তার</a:t>
                      </a:r>
                    </a:p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as-IN" sz="1800" dirty="0">
                          <a:solidFill>
                            <a:srgbClr val="002664"/>
                          </a:solidFill>
                          <a:latin typeface="Public Sans Medium"/>
                          <a:cs typeface="+mj-cs"/>
                        </a:rPr>
                        <a:t>যৌন স্বাস্থ্য ক্লিনিক</a:t>
                      </a:r>
                    </a:p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as-IN" sz="1800" dirty="0">
                          <a:solidFill>
                            <a:srgbClr val="002664"/>
                          </a:solidFill>
                          <a:latin typeface="Public Sans Medium"/>
                          <a:cs typeface="+mj-cs"/>
                        </a:rPr>
                        <a:t>পরিবার পরিকল্পনা কেন্দ্র</a:t>
                      </a:r>
                    </a:p>
                  </a:txBody>
                  <a:tcP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891104"/>
                  </a:ext>
                </a:extLst>
              </a:tr>
            </a:tbl>
          </a:graphicData>
        </a:graphic>
      </p:graphicFrame>
      <p:graphicFrame>
        <p:nvGraphicFramePr>
          <p:cNvPr id="29" name="Table 12">
            <a:extLst>
              <a:ext uri="{FF2B5EF4-FFF2-40B4-BE49-F238E27FC236}">
                <a16:creationId xmlns:a16="http://schemas.microsoft.com/office/drawing/2014/main" id="{B51EE95F-8D4D-1505-F519-065C65274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363833"/>
              </p:ext>
            </p:extLst>
          </p:nvPr>
        </p:nvGraphicFramePr>
        <p:xfrm>
          <a:off x="3462851" y="1975556"/>
          <a:ext cx="8325572" cy="396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0347">
                  <a:extLst>
                    <a:ext uri="{9D8B030D-6E8A-4147-A177-3AD203B41FA5}">
                      <a16:colId xmlns:a16="http://schemas.microsoft.com/office/drawing/2014/main" val="4231518005"/>
                    </a:ext>
                  </a:extLst>
                </a:gridCol>
                <a:gridCol w="2760347">
                  <a:extLst>
                    <a:ext uri="{9D8B030D-6E8A-4147-A177-3AD203B41FA5}">
                      <a16:colId xmlns:a16="http://schemas.microsoft.com/office/drawing/2014/main" val="2082350159"/>
                    </a:ext>
                  </a:extLst>
                </a:gridCol>
                <a:gridCol w="212201">
                  <a:extLst>
                    <a:ext uri="{9D8B030D-6E8A-4147-A177-3AD203B41FA5}">
                      <a16:colId xmlns:a16="http://schemas.microsoft.com/office/drawing/2014/main" val="2180770610"/>
                    </a:ext>
                  </a:extLst>
                </a:gridCol>
                <a:gridCol w="2592677">
                  <a:extLst>
                    <a:ext uri="{9D8B030D-6E8A-4147-A177-3AD203B41FA5}">
                      <a16:colId xmlns:a16="http://schemas.microsoft.com/office/drawing/2014/main" val="2449617632"/>
                    </a:ext>
                  </a:extLst>
                </a:gridCol>
              </a:tblGrid>
              <a:tr h="586840">
                <a:tc>
                  <a:txBody>
                    <a:bodyPr/>
                    <a:lstStyle/>
                    <a:p>
                      <a:pPr algn="ctr"/>
                      <a:endParaRPr lang="en-AU" sz="800" baseline="0" dirty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  <a:p>
                      <a:pPr algn="ctr"/>
                      <a:r>
                        <a:rPr lang="as-IN" sz="1800" baseline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 দ্রুত এইচআইভি পরীক্ষা</a:t>
                      </a: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800" baseline="0" dirty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s-IN" sz="1800" baseline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শুকনো রক্তের দাগ (</a:t>
                      </a:r>
                      <a:r>
                        <a:rPr lang="en-AU" sz="1800" baseline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DBS) </a:t>
                      </a:r>
                      <a:r>
                        <a:rPr lang="as-IN" sz="1800" baseline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পরীক্ষা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aseline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 MyTest </a:t>
                      </a:r>
                      <a:r>
                        <a:rPr lang="as-IN" sz="1800" baseline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এইচআইভি </a:t>
                      </a:r>
                      <a:endParaRPr lang="en-AU" sz="1800" baseline="0" dirty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  <a:p>
                      <a:pPr algn="ctr"/>
                      <a:r>
                        <a:rPr lang="as-IN" sz="1800" baseline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স্ব-পরীক্ষা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267809"/>
                  </a:ext>
                </a:extLst>
              </a:tr>
              <a:tr h="201627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as-IN" sz="1800" dirty="0">
                          <a:solidFill>
                            <a:srgbClr val="002664"/>
                          </a:solidFill>
                          <a:latin typeface="Public Sans Medium"/>
                          <a:cs typeface="+mj-cs"/>
                        </a:rPr>
                        <a:t>নার্সের কাছ থেকে নেওয়া তোমার আঙুলের এক ফোঁটা রক্ত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as-IN" sz="1800" dirty="0">
                          <a:solidFill>
                            <a:srgbClr val="002664"/>
                          </a:solidFill>
                          <a:latin typeface="Public Sans Medium"/>
                          <a:cs typeface="+mj-cs"/>
                        </a:rPr>
                        <a:t>ফলাফল ৩০ মিনিটের মধ্যে প্রস্তুত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  <a:cs typeface="+mj-cs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as-IN" sz="1700" dirty="0">
                          <a:solidFill>
                            <a:srgbClr val="002664"/>
                          </a:solidFill>
                          <a:latin typeface="Public Sans Medium"/>
                          <a:cs typeface="+mj-cs"/>
                        </a:rPr>
                        <a:t>আপনার আঙুল থেকে রক্তের ফোঁটা একটি নমুনা কার্ডে (নিজে সংগ্রহ করা)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as-IN" sz="1700" dirty="0">
                          <a:solidFill>
                            <a:srgbClr val="002664"/>
                          </a:solidFill>
                          <a:latin typeface="Public Sans Medium"/>
                          <a:cs typeface="+mj-cs"/>
                        </a:rPr>
                        <a:t>নমুনা পরীক্ষার জন্য একটি পরীক্ষাগারে পাঠানো হয়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as-IN" sz="1700" dirty="0">
                          <a:solidFill>
                            <a:srgbClr val="002664"/>
                          </a:solidFill>
                          <a:latin typeface="Public Sans Medium"/>
                          <a:cs typeface="+mj-cs"/>
                        </a:rPr>
                        <a:t>ফলাফল এক সপ্তাহের মধ্যে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as-IN" sz="1800" dirty="0">
                          <a:solidFill>
                            <a:srgbClr val="002664"/>
                          </a:solidFill>
                          <a:latin typeface="Public Sans Medium"/>
                          <a:cs typeface="+mj-cs"/>
                        </a:rPr>
                        <a:t>আপনার আঙুল থেকে রক্তের এক ফোঁটা নেয়া (নিজে সংগ্রহ করা)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as-IN" sz="1800" dirty="0">
                          <a:solidFill>
                            <a:srgbClr val="002664"/>
                          </a:solidFill>
                          <a:latin typeface="Public Sans Medium"/>
                          <a:cs typeface="+mj-cs"/>
                        </a:rPr>
                        <a:t>ফলাফল ১৫ মিনিটের মধ্যে প্রস্তুত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164518"/>
                  </a:ext>
                </a:extLst>
              </a:tr>
              <a:tr h="11007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b="1"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as-IN" sz="1800" dirty="0">
                          <a:solidFill>
                            <a:srgbClr val="002664"/>
                          </a:solidFill>
                          <a:latin typeface="Public Sans Medium"/>
                          <a:cs typeface="+mj-cs"/>
                        </a:rPr>
                        <a:t>একটি [পরীক্ষা] ক্লিনিকে</a:t>
                      </a: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as-IN" sz="1800" dirty="0">
                          <a:solidFill>
                            <a:srgbClr val="002664"/>
                          </a:solidFill>
                          <a:latin typeface="Public Sans Medium"/>
                          <a:cs typeface="+mj-cs"/>
                        </a:rPr>
                        <a:t>স্ব-পরীক্ষার কিট অনলাইনে অর্ডার করে আপনার ঠিকানায় পাঠানো হয়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s-IN" sz="1800" b="1" dirty="0">
                          <a:solidFill>
                            <a:srgbClr val="002664"/>
                          </a:solidFill>
                          <a:latin typeface="Public Sans Medium"/>
                          <a:cs typeface="+mj-cs"/>
                        </a:rPr>
                        <a:t>অনলাইনে নিবন্ধন করুন এবং ভেন্ডিং মেশিন থেকে পরীক্ষার কিট সংগ্রহ করুন।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192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0F071B-C95B-DF4A-6D7F-C455400F1D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0970" y="214489"/>
            <a:ext cx="4457700" cy="2806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645258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কাদের পরীক্ষা করানো উচিত</a:t>
            </a:r>
          </a:p>
          <a:p>
            <a:pPr>
              <a:lnSpc>
                <a:spcPts val="4200"/>
              </a:lnSpc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আপনার পরীক্ষা করা উচিত যদি আপনি বা আপনার: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8D966A-3523-7AE3-ED12-125B5AEA37F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2140882"/>
            <a:ext cx="6986240" cy="4460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এমন একজন পুরুষ হন যে অন্য পুরুষের সাথে যৌন সম্পর্ক স্থাপন করে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একাধিক যৌন সঙ্গীর সাথে যৌন সম্পর্ক হয় এবং আপনি সবসময় কনডম ব্যবহার করেন নি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এইচআইভি আক্রান্ত একজন সঙ্গী আছে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এমন একজন সঙ্গী আছে যার এইচআইভি আছে এবং সে বাচ্চা নিতে চায়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ওষুধ বা স্টেরয়েড ইনজেকশন দেওয়ার জন্য কখনও সূঁচ বা অন্যান্য সরঞ্জাম শেয়ার করেছেন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/>
              </a:rPr>
              <a:t>বিদেশে ইনজেকশন, ট্যাটু, পিয়ার্সিং, দাঁতের বা কোন চিকিৎসা পদ্ধতি সম্পন্ন করেছেন</a:t>
            </a:r>
          </a:p>
        </p:txBody>
      </p: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89BB6C2-EA53-3C8F-B0CC-3D5530981E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851" y="627780"/>
            <a:ext cx="2571750" cy="5791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1F39B6-25D2-A522-D8EA-764E6145D7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448" y="717246"/>
            <a:ext cx="3930650" cy="2235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127FC3-98ED-ACD2-0163-02D00D19BF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8112" y="4455627"/>
            <a:ext cx="3124200" cy="21082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6B525E-313A-FE79-D01C-D9D6594E53C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11431" y="1533239"/>
            <a:ext cx="2988000" cy="847725"/>
            <a:chOff x="199373" y="1551007"/>
            <a:chExt cx="3935302" cy="84772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49884D15-1E52-DDAE-F4F3-4DA61D9B5A6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itle 5">
              <a:extLst>
                <a:ext uri="{FF2B5EF4-FFF2-40B4-BE49-F238E27FC236}">
                  <a16:creationId xmlns:a16="http://schemas.microsoft.com/office/drawing/2014/main" id="{1273C123-51AA-6637-F518-A57026A21BC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as-IN" sz="3200" b="1" dirty="0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এইচআইভির </a:t>
              </a:r>
              <a:endParaRPr lang="en-US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sp>
        <p:nvSpPr>
          <p:cNvPr id="7" name="Title 5">
            <a:extLst>
              <a:ext uri="{FF2B5EF4-FFF2-40B4-BE49-F238E27FC236}">
                <a16:creationId xmlns:a16="http://schemas.microsoft.com/office/drawing/2014/main" id="{BD2E6A61-5E95-630D-B2D9-2AA84F027E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50732" y="420725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br>
              <a:rPr lang="en-P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চিকিৎসা কী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3300B7-40F2-7914-BF51-327758133A2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49087" y="2160205"/>
            <a:ext cx="5928514" cy="20751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/>
              </a:rPr>
              <a:t>এইচআইভির চিকিৎসা অ্যান্টিরেট্রোভাইরাল (এআরভি) নামক ওষুধ দিয়ে করা হয়।</a:t>
            </a: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/>
              </a:rPr>
              <a:t>এইচআইভি চিকিৎসা খুবই কার্যকর এবং জীবনব্যাপী</a:t>
            </a: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/>
              </a:rPr>
              <a:t>যত তাড়াতাড়ি আপনি এইচআইভি চিকিৎসা শুরু করবেন, আপনার স্বাস্থ্যের জন্য তা তত ভালো</a:t>
            </a: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48AB619-4890-68DB-7EFD-AD60419A4B4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898924" y="914794"/>
            <a:ext cx="4849265" cy="5264271"/>
            <a:chOff x="6729589" y="745459"/>
            <a:chExt cx="4849265" cy="526427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237C0ED-9DA2-0560-4086-C53AA9F2156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9754" y="1336130"/>
              <a:ext cx="4229100" cy="39052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19A312-CD83-46F0-3867-1C6E1A787E1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802033" y="745459"/>
              <a:ext cx="3283656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as-IN" sz="2000" b="1" dirty="0">
                  <a:solidFill>
                    <a:srgbClr val="002664"/>
                  </a:solidFill>
                  <a:latin typeface="Public Sans Medium" pitchFamily="2" charset="77"/>
                </a:rPr>
                <a:t>সনাক্ত করা যায় না এমন ভাইরাল লোড</a:t>
              </a: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E78A2DA-C013-2EF8-D40E-9BD992019DF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847189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Public Sans ExtraLight" pitchFamily="2" charset="77"/>
                </a:rPr>
                <a:t>ART-</a:t>
              </a:r>
              <a:r>
                <a:rPr lang="as-IN" sz="1600" b="1" dirty="0">
                  <a:solidFill>
                    <a:srgbClr val="002664"/>
                  </a:solidFill>
                  <a:latin typeface="Public Sans ExtraLight" pitchFamily="2" charset="77"/>
                </a:rPr>
                <a:t>এর আগে </a:t>
              </a:r>
              <a:r>
                <a:rPr lang="as-IN" sz="1600" dirty="0">
                  <a:solidFill>
                    <a:srgbClr val="002664"/>
                  </a:solidFill>
                  <a:latin typeface="Public Sans ExtraLight" pitchFamily="2" charset="77"/>
                </a:rPr>
                <a:t>ভাইরাল লোড</a:t>
              </a:r>
              <a:endParaRPr lang="en-US" sz="16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884C3-8FCF-D46D-3814-F92600FF0AC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50212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Public Sans ExtraLight" pitchFamily="2" charset="77"/>
                </a:rPr>
                <a:t>ART </a:t>
              </a:r>
              <a:r>
                <a:rPr lang="as-IN" sz="1600" b="1" dirty="0">
                  <a:solidFill>
                    <a:srgbClr val="002664"/>
                  </a:solidFill>
                  <a:latin typeface="Public Sans ExtraLight" pitchFamily="2" charset="77"/>
                </a:rPr>
                <a:t>এর সাথে </a:t>
              </a:r>
              <a:r>
                <a:rPr lang="as-IN" sz="1600" dirty="0">
                  <a:solidFill>
                    <a:srgbClr val="002664"/>
                  </a:solidFill>
                  <a:latin typeface="Public Sans ExtraLight" pitchFamily="2" charset="77"/>
                </a:rPr>
                <a:t>ভাইরাল লোড</a:t>
              </a:r>
              <a:endParaRPr lang="en-US" sz="16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50DEBFF-6DB2-D117-634E-C1B947CC58B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29589" y="4673992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as-IN" sz="1600" b="1" dirty="0">
                  <a:solidFill>
                    <a:srgbClr val="002664"/>
                  </a:solidFill>
                  <a:latin typeface="Public Sans Medium" pitchFamily="2" charset="77"/>
                </a:rPr>
                <a:t>নির্ণয়যোগ্য স্তর</a:t>
              </a:r>
              <a:endParaRPr lang="en-US" sz="16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662948D-22A2-6254-88B3-3E9AE24FA47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29589" y="3003236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as-IN" sz="1600" b="1" dirty="0">
                  <a:solidFill>
                    <a:srgbClr val="002664"/>
                  </a:solidFill>
                  <a:latin typeface="Public Sans Medium" pitchFamily="2" charset="77"/>
                </a:rPr>
                <a:t>সনাক্তযোগ্য স্তর</a:t>
              </a:r>
              <a:endParaRPr lang="en-US" sz="16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B31407D-7103-390C-B4F1-279608D2BC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933" y="303923"/>
            <a:ext cx="1943100" cy="1657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এইচআইভি চিকিৎসা </a:t>
            </a:r>
            <a:endParaRPr lang="en-AU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কিভাবে কাজ করে?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1738881"/>
            <a:ext cx="5461169" cy="3160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এইচআইভি চিকিৎসা: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আপনার রক্তে ভাইরাসের পরিমাণ (ভাইরাল লোড) কমিয়ে আপনার রোগ প্রতিরোধ ক্ষমতার ক্ষতি করা থেকে ভাইরাসকে বিরত রাখুন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ভাইরাল লোড আপনার রক্তে কতটা এইচআইভি আছে তা বর্ণনা করে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/>
              </a:rPr>
              <a:t>আপনার ভাইরাল লোড কমাতে আপনাকে নিয়মিত চিকিৎসা নিতে হবে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1288AF-1985-D57F-E726-CAF45DDFAF9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544" y="5232675"/>
            <a:ext cx="6130169" cy="967091"/>
            <a:chOff x="462544" y="5232675"/>
            <a:chExt cx="6130169" cy="967091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5574C0C-0FBF-A374-84E9-04B5DEF1A1E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5" y="5232675"/>
              <a:ext cx="6130168" cy="967091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262C41E-F276-1B8E-77E8-74161E52CAD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4" y="5357524"/>
              <a:ext cx="6130168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as-IN" sz="2000" b="1" dirty="0">
                  <a:solidFill>
                    <a:schemeClr val="bg1"/>
                  </a:solidFill>
                  <a:latin typeface="Public Sans Medium"/>
                </a:rPr>
                <a:t>একটি অনির্ধারিত ভাইরাল লোড মানে হল আপনি এইচআইভি ছড়াতে পারবেন না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054562-D68E-DC66-065F-C6FC3CA258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0764" y="2959100"/>
            <a:ext cx="1390650" cy="93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E93493-ACD7-270A-9E1C-019B0691FC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4327" y="506588"/>
            <a:ext cx="1435100" cy="1816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FD0103-3DD6-A372-0EB6-18DD42CF44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4845" y="409579"/>
            <a:ext cx="1625600" cy="147828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349955" y="587471"/>
            <a:ext cx="6721230" cy="1300388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এইচআইভি আক্রান্ত হওয়া থেকে নিজেকে কীভাবে রক্ষা করব?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F0B73-28FE-0457-F8C3-DAC6D1459E8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9954" y="2265307"/>
            <a:ext cx="7500164" cy="40414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/>
              </a:rPr>
              <a:t>কনডম এবং জল-ভিত্তিক লুব্রিকেন্ট - আপনাকে এবং অন্যদের এইচআইভি থেকে রক্ষা করে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PrEP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(</a:t>
            </a:r>
            <a:r>
              <a:rPr lang="as-IN" sz="2000" dirty="0">
                <a:solidFill>
                  <a:srgbClr val="002664"/>
                </a:solidFill>
                <a:latin typeface="Public Sans ExtraLight"/>
              </a:rPr>
              <a:t>প্রি-এক্সপোজার প্রফিল্যাক্সিস) - এইচআইভি সংক্রমণ থেকে নিজেকে রক্ষা করার জন্য এইচআইভি চিকিৎসা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PEP (</a:t>
            </a:r>
            <a:r>
              <a:rPr lang="as-IN" sz="2000" dirty="0">
                <a:solidFill>
                  <a:srgbClr val="002664"/>
                </a:solidFill>
                <a:latin typeface="Public Sans ExtraLight"/>
              </a:rPr>
              <a:t>সংক্রমণের পরে প্রতিরোধ) - 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HIV-</a:t>
            </a:r>
            <a:r>
              <a:rPr lang="as-IN" sz="2000" dirty="0">
                <a:solidFill>
                  <a:srgbClr val="002664"/>
                </a:solidFill>
                <a:latin typeface="Public Sans ExtraLight"/>
              </a:rPr>
              <a:t>এর সংস্পর্শে আসার পরে আপনার দ্বারা নেওয়া চিকিৎসা যা আপনাকে 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HIV-</a:t>
            </a:r>
            <a:r>
              <a:rPr lang="as-IN" sz="2000" dirty="0">
                <a:solidFill>
                  <a:srgbClr val="002664"/>
                </a:solidFill>
                <a:latin typeface="Public Sans ExtraLight"/>
              </a:rPr>
              <a:t>তে আক্রান্ত হওয়া থেকে রক্ষা করবে।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/>
              </a:rPr>
              <a:t>ওষুধ ইনজেকশনের জন্য পরিষ্কার সরঞ্জাম ব্যবহার করুন (সূঁচ শেয়ার করবেন না)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/>
              </a:rPr>
              <a:t> এইচআইভির জন্য নিয়মিত পরীক্ষা করুন</a:t>
            </a:r>
          </a:p>
        </p:txBody>
      </p:sp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D09D279-9BB0-8377-D7F0-AAD9C0B685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3429000"/>
            <a:ext cx="5905936" cy="1380067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7767CFF-DC32-B140-47F6-71550F45D9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5067288"/>
            <a:ext cx="5905936" cy="1062579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এইচআইভি সম্পর্কে অখ্যাতিগুলো বোঝা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BF7630-CCC6-B522-39E2-E95BF22400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733154"/>
            <a:ext cx="6233314" cy="25512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b="1" dirty="0">
                <a:solidFill>
                  <a:srgbClr val="002664"/>
                </a:solidFill>
                <a:latin typeface="Public Sans Medium" pitchFamily="2" charset="77"/>
              </a:rPr>
              <a:t>এইচআইভি আক্রান্ত ব্যক্তিদের অখ্যাতিগুলো প্রভাবিত করে, বিশেষ করে সম্পর্ক, যৌনতা এবং যৌনতার ক্ষেত্রে।</a:t>
            </a: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এইচআইভি আক্রান্ত অনেক মানুষ নিম্নলিখিত কারণে কলঙ্কের শিকার হন: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তারা কিভাবে এইচআইভি আক্রান্ত হয়েছিল সে ব্যাপারে অনুমান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/>
              </a:rPr>
              <a:t>এইচআইভির সাথে সম্পর্কিত আচরণ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E273F0-7C2C-883D-D28B-34603E395B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5244635"/>
            <a:ext cx="5905936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as-IN" b="1" dirty="0">
                <a:solidFill>
                  <a:srgbClr val="FFE0DE"/>
                </a:solidFill>
                <a:latin typeface="Public Sans Medium"/>
              </a:rPr>
              <a:t>কলঙ্ক স্বাস্থ্যসেবা এবং সহায়তার ক্ষেত্রে </a:t>
            </a:r>
            <a:br>
              <a:rPr lang="en-PH" b="1" dirty="0">
                <a:solidFill>
                  <a:srgbClr val="FFE0DE"/>
                </a:solidFill>
                <a:latin typeface="Public Sans Medium"/>
              </a:rPr>
            </a:br>
            <a:r>
              <a:rPr lang="as-IN" b="1" dirty="0">
                <a:solidFill>
                  <a:srgbClr val="FFE0DE"/>
                </a:solidFill>
                <a:latin typeface="Public Sans Medium"/>
              </a:rPr>
              <a:t>বাধা সৃষ্টি করে।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F4B5BD-96FB-0362-6984-0536F544CA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3638637"/>
            <a:ext cx="5905936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br>
              <a:rPr lang="en-PH" b="1" dirty="0">
                <a:solidFill>
                  <a:srgbClr val="002664"/>
                </a:solidFill>
                <a:latin typeface="Public Sans Medium"/>
              </a:rPr>
            </a:br>
            <a:r>
              <a:rPr lang="as-IN" b="1" dirty="0">
                <a:solidFill>
                  <a:srgbClr val="002664"/>
                </a:solidFill>
                <a:latin typeface="Public Sans Medium"/>
              </a:rPr>
              <a:t>এই অনুমানগুলি একজন ব্যক্তির এইচআইভি প্রকাশ করার ইচ্ছাকে প্রভাবিত করতে পারে।</a:t>
            </a:r>
            <a:endParaRPr lang="en-PH" b="1" dirty="0">
              <a:solidFill>
                <a:srgbClr val="002664"/>
              </a:solidFill>
              <a:latin typeface="Public Sa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CAEA2F4-427F-9583-0208-3C0B9194205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681314" y="595877"/>
            <a:ext cx="2729932" cy="2032000"/>
            <a:chOff x="7681314" y="595877"/>
            <a:chExt cx="2729932" cy="20320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94D9FA0-2796-E9DB-56BA-47AFEDA98A5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85805" y="595877"/>
              <a:ext cx="2520950" cy="20320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81C1923-ECF9-5EBB-1474-E14AFC610F1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81314" y="812945"/>
              <a:ext cx="2729932" cy="1323439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as-IN" sz="1600" b="1" dirty="0">
                  <a:solidFill>
                    <a:srgbClr val="002664"/>
                  </a:solidFill>
                  <a:latin typeface="Public Sans Medium"/>
                </a:rPr>
                <a:t>আপনার এবং আপনার সঙ্গীদের সুরক্ষার জন্য পদক্ষেপগুলি সম্পর্কে আপনার ডাক্তারের সাথে পরামর্শ করুন।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কাকে বলবো </a:t>
            </a:r>
            <a:endParaRPr lang="en-AU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2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আর কাকে বলবো না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9050AF1C-60E3-E259-B7FD-B68935A594C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2075354"/>
            <a:ext cx="6184792" cy="39529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NSW-</a:t>
            </a:r>
            <a:r>
              <a:rPr lang="as-IN" sz="2000" b="1" dirty="0">
                <a:solidFill>
                  <a:srgbClr val="002664"/>
                </a:solidFill>
                <a:latin typeface="Public Sans Medium"/>
              </a:rPr>
              <a:t>তে, আইন অনুসারে, যৌন মিলনের আগে কাউকে বলার দরকার নেই যে আপনার 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HIV </a:t>
            </a:r>
            <a:r>
              <a:rPr lang="as-IN" sz="2000" b="1" dirty="0">
                <a:solidFill>
                  <a:srgbClr val="002664"/>
                </a:solidFill>
                <a:latin typeface="Public Sans Medium"/>
              </a:rPr>
              <a:t>আছে, যদি আপনি 'যুক্তিসঙ্গত সতর্কতা' অবলম্বন করেন।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যুক্তিসঙ্গত সতর্কতার মধ্যে রয়েছে:</a:t>
            </a: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একটি কনডম ব্যবহার</a:t>
            </a: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(এইচআইভি চিকিৎসার সময় থেকে) অনির্ধারিত ভাইরাল লোড থাকা</a:t>
            </a: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/>
              </a:rPr>
              <a:t>আপনার যৌন সঙ্গী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PrEP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as-IN" sz="2000" dirty="0">
                <a:solidFill>
                  <a:srgbClr val="002664"/>
                </a:solidFill>
                <a:latin typeface="Public Sans ExtraLight"/>
              </a:rPr>
              <a:t>নিচ্ছেন কিনা তা নিশ্চিত করা</a:t>
            </a: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9C7E44-F706-1D22-F43B-EE68694CBE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73" y="1846980"/>
            <a:ext cx="3403600" cy="4572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3BA9B24-1630-9549-37E7-94F47954FF0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61641" y="2056445"/>
            <a:ext cx="6812101" cy="3418743"/>
            <a:chOff x="4461641" y="2056445"/>
            <a:chExt cx="6812101" cy="341874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176B24F-98F8-9881-1933-914B02904CE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2056445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26119056-62AB-DA87-B2D7-ABE4740E830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3266448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BCFE0F12-E0CA-16DC-2BAE-89E5E650DE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4476452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কোথায় সাহায্য পাবো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C3A97E-BC39-F065-3433-CDF6A8E4969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189136" y="625188"/>
            <a:ext cx="11894075" cy="6216210"/>
            <a:chOff x="4189136" y="625188"/>
            <a:chExt cx="11894075" cy="6216210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7C02A8F2-ECC8-D082-567B-491F180B5CB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89136" y="625188"/>
              <a:ext cx="7663339" cy="5694589"/>
            </a:xfrm>
            <a:prstGeom prst="roundRect">
              <a:avLst>
                <a:gd name="adj" fmla="val 23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6C4A5-8A39-805C-03D1-A06AAFE01FD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816672"/>
              <a:ext cx="11621570" cy="6024726"/>
            </a:xfrm>
            <a:prstGeom prst="rect">
              <a:avLst/>
            </a:prstGeom>
            <a:noFill/>
          </p:spPr>
          <p:txBody>
            <a:bodyPr wrap="square" lIns="72000" tIns="45720" rIns="91440" bIns="45720" rtlCol="0" anchor="t">
              <a:noAutofit/>
            </a:bodyPr>
            <a:lstStyle/>
            <a:p>
              <a:pPr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Multicultural HIV and Hepatitis Service – 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as-IN" b="1" dirty="0">
                  <a:solidFill>
                    <a:srgbClr val="002664"/>
                  </a:solidFill>
                  <a:latin typeface="Public Sans Medium"/>
                </a:rPr>
                <a:t>বহুসংস্কৃতির এইচআইভি এবং হেপাটাইটিস পরিষেবা</a:t>
              </a:r>
              <a:br>
                <a:rPr lang="as-IN" b="1" dirty="0">
                  <a:solidFill>
                    <a:srgbClr val="002664"/>
                  </a:solidFill>
                  <a:latin typeface="Public Sans Medium"/>
                </a:rPr>
              </a:br>
              <a:r>
                <a:rPr lang="en-US" dirty="0">
                  <a:solidFill>
                    <a:srgbClr val="002664"/>
                  </a:solidFill>
                  <a:latin typeface="Public Sans Medium"/>
                </a:rPr>
                <a:t>www.mhahs.org.au | (02) 9515 1234 | Forest Lodge</a:t>
              </a:r>
            </a:p>
            <a:p>
              <a:pPr>
                <a:buClr>
                  <a:srgbClr val="00C296"/>
                </a:buClr>
                <a:buSzPct val="120000"/>
              </a:pPr>
              <a:r>
                <a:rPr lang="en-US" b="1">
                  <a:solidFill>
                    <a:srgbClr val="002664"/>
                  </a:solidFill>
                  <a:latin typeface="Public Sans Medium"/>
                </a:rPr>
                <a:t>ACON</a:t>
              </a:r>
              <a:r>
                <a:rPr lang="en-US">
                  <a:solidFill>
                    <a:srgbClr val="002664"/>
                  </a:solidFill>
                  <a:latin typeface="Public Sans ExtraLight"/>
                </a:rPr>
                <a:t> www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.acon.org.au | 1800 063 060 | Surry Hills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(02) 4962 7700 | Newcastle | (02) 6622 1555 | Lismore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Positive Life NSW - </a:t>
              </a:r>
              <a:r>
                <a:rPr lang="as-IN" b="1" dirty="0">
                  <a:solidFill>
                    <a:srgbClr val="002664"/>
                  </a:solidFill>
                  <a:latin typeface="Public Sans Medium"/>
                </a:rPr>
                <a:t>পজিটিভ লাইফ 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NSW  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www.positivelife.org.au | 1800 245 677 | Surry Hills</a:t>
              </a:r>
            </a:p>
            <a:p>
              <a:pPr>
                <a:buClr>
                  <a:srgbClr val="00C296"/>
                </a:buClr>
                <a:buSzPct val="120000"/>
              </a:pP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Pozhet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(Heterosexual HIV Service NSW</a:t>
              </a:r>
              <a:r>
                <a:rPr lang="as-IN" b="1" dirty="0">
                  <a:solidFill>
                    <a:srgbClr val="002664"/>
                  </a:solidFill>
                  <a:latin typeface="Public Sans Medium"/>
                </a:rPr>
                <a:t>পোজেট (বিষমকামী এইচআইভি </a:t>
              </a:r>
              <a:endParaRPr lang="en-AU" b="1" dirty="0">
                <a:solidFill>
                  <a:srgbClr val="002664"/>
                </a:solidFill>
                <a:latin typeface="Public Sans Medium"/>
              </a:endParaRP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as-IN" b="1" dirty="0">
                  <a:solidFill>
                    <a:srgbClr val="002664"/>
                  </a:solidFill>
                  <a:latin typeface="Public Sans Medium"/>
                </a:rPr>
                <a:t>পরিষেবা 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NSW) 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www.pozhet.org.au| Forest Lodge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Sexual Health </a:t>
              </a: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InfoLink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- </a:t>
              </a:r>
              <a:r>
                <a:rPr lang="as-IN" b="1" dirty="0">
                  <a:solidFill>
                    <a:srgbClr val="002664"/>
                  </a:solidFill>
                  <a:latin typeface="Public Sans Medium"/>
                </a:rPr>
                <a:t>যৌন স্বাস্থ্য তথ্য লিঙ্ক 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www.shil.nsw.gov.au | 1800 451 624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Bobby Goldsmith Foundation - </a:t>
              </a:r>
              <a:r>
                <a:rPr lang="as-IN" b="1" dirty="0">
                  <a:solidFill>
                    <a:srgbClr val="002664"/>
                  </a:solidFill>
                  <a:latin typeface="Public Sans Medium"/>
                </a:rPr>
                <a:t>ববি গোল্ডস্মিথ ফাউন্ডেশন (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BGF) 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www.bgf.org.au | (02) 9283 8666 | Darlinghurst and Parramatta</a:t>
              </a:r>
            </a:p>
            <a:p>
              <a:pPr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HIV/AIDS Legal Centre (HALC) - </a:t>
              </a:r>
              <a:r>
                <a:rPr lang="as-IN" b="1" dirty="0">
                  <a:solidFill>
                    <a:srgbClr val="002664"/>
                  </a:solidFill>
                  <a:latin typeface="Public Sans Medium"/>
                </a:rPr>
                <a:t>এইচআইভি/এইডস লিগ্যাল সেন্টার (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HALC)</a:t>
              </a:r>
              <a:r>
                <a:rPr lang="en-US" b="1" dirty="0">
                  <a:solidFill>
                    <a:srgbClr val="002664"/>
                  </a:solidFill>
                  <a:latin typeface="Public Sans Medium" pitchFamily="2" charset="77"/>
                </a:rPr>
                <a:t> 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www.halc.org.au | (02) 9492 6540 | Surry Hills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ExtraLight"/>
                </a:rPr>
                <a:t>Sex Workers Outreach Project 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| 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www.swop.org.au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 | (02) 9184 9466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dirty="0">
                <a:solidFill>
                  <a:srgbClr val="002664"/>
                </a:solidFill>
                <a:latin typeface="Public Sans ExtraLight"/>
              </a:endParaRP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dirty="0">
                <a:latin typeface="Public Sans Extra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F3B4C3-E441-76AB-6962-5A9C0F9E27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74" y="1293146"/>
            <a:ext cx="6400800" cy="6210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8D4783-AFAE-9D7C-9F28-1FD02E41C4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17650"/>
            <a:ext cx="3448050" cy="3778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আপনার ভাষায় সাহায্য </a:t>
            </a:r>
            <a:r>
              <a:rPr lang="en-AU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পাওয়া যাবে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buClr>
                <a:srgbClr val="00C296"/>
              </a:buClr>
              <a:buSzPct val="120000"/>
            </a:pPr>
            <a:r>
              <a:rPr lang="as-IN" b="1" dirty="0">
                <a:solidFill>
                  <a:srgbClr val="002664"/>
                </a:solidFill>
                <a:latin typeface="Public Sans Medium" pitchFamily="2" charset="77"/>
                <a:cs typeface="+mj-cs"/>
              </a:rPr>
              <a:t>আপনার ডাক্তার বা স্বাস্থ্যসেবা প্রদানকারীর </a:t>
            </a:r>
            <a:endParaRPr lang="en-AU" b="1" dirty="0">
              <a:solidFill>
                <a:srgbClr val="002664"/>
              </a:solidFill>
              <a:latin typeface="Public Sans Medium" pitchFamily="2" charset="77"/>
              <a:cs typeface="+mj-cs"/>
            </a:endParaRPr>
          </a:p>
          <a:p>
            <a:pPr>
              <a:buClr>
                <a:srgbClr val="00C296"/>
              </a:buClr>
              <a:buSzPct val="120000"/>
            </a:pPr>
            <a:r>
              <a:rPr lang="as-IN" b="1" dirty="0">
                <a:solidFill>
                  <a:srgbClr val="002664"/>
                </a:solidFill>
                <a:latin typeface="Public Sans Medium" pitchFamily="2" charset="77"/>
                <a:cs typeface="+mj-cs"/>
              </a:rPr>
              <a:t>সাথে আপনার ভাষায় কথা বলার ক্ষেত্রে </a:t>
            </a:r>
            <a:endParaRPr lang="en-AU" b="1" dirty="0">
              <a:solidFill>
                <a:srgbClr val="002664"/>
              </a:solidFill>
              <a:latin typeface="Public Sans Medium" pitchFamily="2" charset="77"/>
              <a:cs typeface="+mj-cs"/>
            </a:endParaRPr>
          </a:p>
          <a:p>
            <a:pPr>
              <a:buClr>
                <a:srgbClr val="00C296"/>
              </a:buClr>
              <a:buSzPct val="120000"/>
            </a:pPr>
            <a:r>
              <a:rPr lang="as-IN" b="1" dirty="0">
                <a:solidFill>
                  <a:srgbClr val="002664"/>
                </a:solidFill>
                <a:latin typeface="Public Sans Medium" pitchFamily="2" charset="77"/>
                <a:cs typeface="+mj-cs"/>
              </a:rPr>
              <a:t>যদি আপনার সাহায্যের প্রয়োজন হয়:</a:t>
            </a:r>
            <a:endParaRPr lang="en-AU" b="1" dirty="0">
              <a:solidFill>
                <a:srgbClr val="002664"/>
              </a:solidFill>
              <a:latin typeface="Public Sans Medium" pitchFamily="2" charset="77"/>
              <a:cs typeface="+mj-cs"/>
            </a:endParaRPr>
          </a:p>
          <a:p>
            <a:pPr>
              <a:buClr>
                <a:srgbClr val="00C296"/>
              </a:buClr>
              <a:buSzPct val="120000"/>
            </a:pPr>
            <a:endParaRPr lang="as-IN" b="1" dirty="0">
              <a:solidFill>
                <a:srgbClr val="002664"/>
              </a:solidFill>
              <a:latin typeface="Public Sans Medium" pitchFamily="2" charset="77"/>
              <a:cs typeface="+mj-cs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  <a:cs typeface="+mj-cs"/>
              </a:rPr>
              <a:t>13 14 50 নম্বরে অনুবাদ ও দোভাষী পরিষেবা (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cs typeface="+mj-cs"/>
              </a:rPr>
              <a:t>TIS)-</a:t>
            </a:r>
            <a:r>
              <a:rPr lang="as-IN" dirty="0">
                <a:solidFill>
                  <a:srgbClr val="002664"/>
                </a:solidFill>
                <a:latin typeface="Public Sans ExtraLight" pitchFamily="2" charset="77"/>
                <a:cs typeface="+mj-cs"/>
              </a:rPr>
              <a:t>তে কল করুন।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  <a:cs typeface="+mj-cs"/>
              </a:rPr>
              <a:t>পরিষেবাটি বিনামূল্যের এবং গোপনীয়।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/>
                <a:cs typeface="+mj-cs"/>
              </a:rPr>
              <a:t>রিসেপশনিস্টকে আপনার জন্য একজন বিনামূল্যে দোভাষী বুক করতে বলুন</a:t>
            </a:r>
          </a:p>
        </p:txBody>
      </p:sp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9936C6-03B6-5961-02C8-060A63067F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415" y="-678744"/>
            <a:ext cx="3435350" cy="2933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আজ আমরা </a:t>
            </a:r>
            <a:endParaRPr lang="en-AU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কী শিখলাম?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06311" y="1896925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b="1" dirty="0">
                <a:solidFill>
                  <a:srgbClr val="002664"/>
                </a:solidFill>
                <a:latin typeface="Public Sans Medium" pitchFamily="2" charset="77"/>
              </a:rPr>
              <a:t>মিথ্যার সত্য</a:t>
            </a:r>
            <a:r>
              <a:rPr lang="en-PH" b="1" dirty="0">
                <a:solidFill>
                  <a:srgbClr val="002664"/>
                </a:solidFill>
                <a:latin typeface="Public Sans Medium" pitchFamily="2" charset="77"/>
              </a:rPr>
              <a:t>?</a:t>
            </a:r>
            <a:endParaRPr lang="as-IN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এইচআইভি আক্রান্ত ব্যক্তির সাথে টয়লেট শেয়ার করলেও আপনি এইচআইভিতে আক্রান্ত হতে পারেন।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মশার কামড়ের মাধ্যমে এইচআইভি সংক্রমণ হতে পারে। 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এইচআইভি আক্রান্ত ব্যক্তির শরীরে ভাইরাসের উপস্থিতি সনাক্ত করা যায় না, তিনি ভাইরাসটি অন্যের মধ্যে ছড়াতে পারেন না।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এইচআইভি পজিটিভ কাউকে চুম্বন করলেও এইচআইভি হতে পারে।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চিকিৎসাধীন এইচআইভি আক্রান্ত ব্যক্তিরা দীর্ঘ ও সুস্থ জীবনযাপন করতে পারেন।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কনডম ব্যবহার করে অথবা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PrEP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গ্রহণের মাধ্যমে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HIV </a:t>
            </a: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প্রতিরোধ করা যেতে পারে।</a:t>
            </a: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766023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মনে রাখার জন্য </a:t>
            </a:r>
            <a:endParaRPr lang="en-AU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</a:pP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গুরুত্বপূর্ণ বার্তাগুলি</a:t>
            </a:r>
            <a:endParaRPr lang="en-US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201476"/>
            <a:ext cx="7048484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আপনার এইচআইভি আছে কিনা তা জানার একমাত্র উপায় হল পরীক্ষা করানো।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নিয়মিত এইচআইভি পরীক্ষা করা গুরুত্বপূর্ণ।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চিকিৎসার মাধ্যমে এইচআইভি কার্যকরভাবে নিয়ন্ত্রণ করা সম্ভব।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আপনার স্বাস্থ্যের জন্য তাড়াতাড়ি চিকিৎসা শুরু করা খুবই গুরুত্বপূর্ণ।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আপনার চিকিৎসা ঠিক যেমনটি নির্দেশিত, ঠিক তেমনই অনুসরণ করুন।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যদি আপনার সহায়তার প্রয়োজন হয় অথবা বৈষম্যের সম্মুখীন হন, তাহলে আইনি পরামর্শ এবং সহায়তা পরিষেবা নিন।</a:t>
            </a: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as-IN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প্রশ্ন </a:t>
            </a:r>
            <a:r>
              <a:rPr lang="en-AU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as-IN" sz="70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pPr algn="ctr">
              <a:lnSpc>
                <a:spcPts val="4200"/>
              </a:lnSpc>
            </a:pPr>
            <a:endParaRPr lang="en-US" sz="70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ডেভেলপ করেছেন:</a:t>
            </a:r>
            <a:br>
              <a:rPr lang="en-US" sz="4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NSW </a:t>
            </a: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বহুসংস্কৃতির এইচআইভি </a:t>
            </a:r>
            <a:br>
              <a:rPr lang="en-P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এবং হেপাটাইটিস পরিষেবা </a:t>
            </a:r>
            <a:br>
              <a:rPr lang="en-P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2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3D36B7-33D0-BC9D-6BB7-5B34D2F6BA3C}"/>
              </a:ext>
            </a:extLst>
          </p:cNvPr>
          <p:cNvSpPr txBox="1"/>
          <p:nvPr/>
        </p:nvSpPr>
        <p:spPr>
          <a:xfrm>
            <a:off x="434566" y="1167897"/>
            <a:ext cx="2643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002060"/>
                </a:solidFill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E5B7A75-1E74-479E-B9DC-850B99DDA51F}"/>
</file>

<file path=customXml/itemProps2.xml><?xml version="1.0" encoding="utf-8"?>
<ds:datastoreItem xmlns:ds="http://schemas.openxmlformats.org/officeDocument/2006/customXml" ds:itemID="{01CD0204-1519-4150-B5FD-95C6F497F6C5}"/>
</file>

<file path=customXml/itemProps3.xml><?xml version="1.0" encoding="utf-8"?>
<ds:datastoreItem xmlns:ds="http://schemas.openxmlformats.org/officeDocument/2006/customXml" ds:itemID="{62D08570-9941-4529-96F2-D689163C11E8}"/>
</file>

<file path=docProps/app.xml><?xml version="1.0" encoding="utf-8"?>
<Properties xmlns="http://schemas.openxmlformats.org/officeDocument/2006/extended-properties" xmlns:vt="http://schemas.openxmlformats.org/officeDocument/2006/docPropsVTypes">
  <TotalTime>1553</TotalTime>
  <Words>1517</Words>
  <Application>Microsoft Office PowerPoint</Application>
  <PresentationFormat>Widescreen</PresentationFormat>
  <Paragraphs>209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KaiTi</vt:lpstr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এইচআইভি কি?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চিকিৎসা কী</vt:lpstr>
      <vt:lpstr>PowerPoint Presentation</vt:lpstr>
      <vt:lpstr>এইচআইভি আক্রান্ত হওয়া থেকে নিজেকে কীভাবে রক্ষা করব?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127</cp:revision>
  <dcterms:created xsi:type="dcterms:W3CDTF">2025-06-03T07:12:24Z</dcterms:created>
  <dcterms:modified xsi:type="dcterms:W3CDTF">2025-11-10T05:00:52Z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2025-11-10T00:40:27Z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e9b0d5ec-25c0-4526-b12e-8637ee258a1b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