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7" clrIdx="0">
    <p:extLst>
      <p:ext uri="{19B8F6BF-5375-455C-9EA6-DF929625EA0E}">
        <p15:presenceInfo xmlns:p15="http://schemas.microsoft.com/office/powerpoint/2012/main" userId="Alona Sal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CD6106-DDF9-DEAC-DFFD-B62A96343861}" v="22" dt="2025-07-13T09:26:47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687a7bf-02db-43df-bcbb-e7a8bda611a2::" providerId="AD" clId="Web-{83CD6106-DDF9-DEAC-DFFD-B62A96343861}"/>
    <pc:docChg chg="mod modSld">
      <pc:chgData name="Guest User" userId="S::urn:spo:tenantanon#a687a7bf-02db-43df-bcbb-e7a8bda611a2::" providerId="AD" clId="Web-{83CD6106-DDF9-DEAC-DFFD-B62A96343861}" dt="2025-07-13T09:26:47.842" v="14" actId="20577"/>
      <pc:docMkLst>
        <pc:docMk/>
      </pc:docMkLst>
      <pc:sldChg chg="modSp">
        <pc:chgData name="Guest User" userId="S::urn:spo:tenantanon#a687a7bf-02db-43df-bcbb-e7a8bda611a2::" providerId="AD" clId="Web-{83CD6106-DDF9-DEAC-DFFD-B62A96343861}" dt="2025-07-13T09:15:17.741" v="4" actId="20577"/>
        <pc:sldMkLst>
          <pc:docMk/>
          <pc:sldMk cId="813766417" sldId="267"/>
        </pc:sldMkLst>
        <pc:spChg chg="mod">
          <ac:chgData name="Guest User" userId="S::urn:spo:tenantanon#a687a7bf-02db-43df-bcbb-e7a8bda611a2::" providerId="AD" clId="Web-{83CD6106-DDF9-DEAC-DFFD-B62A96343861}" dt="2025-07-13T09:15:04.678" v="3"/>
          <ac:spMkLst>
            <pc:docMk/>
            <pc:sldMk cId="813766417" sldId="267"/>
            <ac:spMk id="22" creationId="{40F262F9-22F8-4645-B82B-58ADFA6CB19B}"/>
          </ac:spMkLst>
        </pc:spChg>
        <pc:spChg chg="mod">
          <ac:chgData name="Guest User" userId="S::urn:spo:tenantanon#a687a7bf-02db-43df-bcbb-e7a8bda611a2::" providerId="AD" clId="Web-{83CD6106-DDF9-DEAC-DFFD-B62A96343861}" dt="2025-07-13T09:15:17.741" v="4" actId="20577"/>
          <ac:spMkLst>
            <pc:docMk/>
            <pc:sldMk cId="813766417" sldId="267"/>
            <ac:spMk id="24" creationId="{2D93724D-B986-4C84-B177-A87D22E0A0E7}"/>
          </ac:spMkLst>
        </pc:spChg>
      </pc:sldChg>
      <pc:sldChg chg="modSp modCm">
        <pc:chgData name="Guest User" userId="S::urn:spo:tenantanon#a687a7bf-02db-43df-bcbb-e7a8bda611a2::" providerId="AD" clId="Web-{83CD6106-DDF9-DEAC-DFFD-B62A96343861}" dt="2025-07-13T09:21:02.160" v="12" actId="20577"/>
        <pc:sldMkLst>
          <pc:docMk/>
          <pc:sldMk cId="3805157865" sldId="268"/>
        </pc:sldMkLst>
        <pc:spChg chg="mod">
          <ac:chgData name="Guest User" userId="S::urn:spo:tenantanon#a687a7bf-02db-43df-bcbb-e7a8bda611a2::" providerId="AD" clId="Web-{83CD6106-DDF9-DEAC-DFFD-B62A96343861}" dt="2025-07-13T09:21:02.160" v="12" actId="20577"/>
          <ac:spMkLst>
            <pc:docMk/>
            <pc:sldMk cId="3805157865" sldId="268"/>
            <ac:spMk id="7" creationId="{372F0B73-28FE-0457-F8C3-DAC6D1459E8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83CD6106-DDF9-DEAC-DFFD-B62A96343861}" dt="2025-07-13T09:20:19.565" v="11" actId="20577"/>
              <pc2:cmMkLst xmlns:pc2="http://schemas.microsoft.com/office/powerpoint/2019/9/main/command">
                <pc:docMk/>
                <pc:sldMk cId="3805157865" sldId="268"/>
                <pc2:cmMk id="{647D295D-002B-4616-B53E-DD86C9873C99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83CD6106-DDF9-DEAC-DFFD-B62A96343861}" dt="2025-07-13T09:26:47.842" v="14" actId="20577"/>
        <pc:sldMkLst>
          <pc:docMk/>
          <pc:sldMk cId="1304970009" sldId="270"/>
        </pc:sldMkLst>
        <pc:spChg chg="mod">
          <ac:chgData name="Guest User" userId="S::urn:spo:tenantanon#a687a7bf-02db-43df-bcbb-e7a8bda611a2::" providerId="AD" clId="Web-{83CD6106-DDF9-DEAC-DFFD-B62A96343861}" dt="2025-07-13T09:26:47.842" v="14" actId="20577"/>
          <ac:spMkLst>
            <pc:docMk/>
            <pc:sldMk cId="1304970009" sldId="270"/>
            <ac:spMk id="13" creationId="{9050AF1C-60E3-E259-B7FD-B68935A594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3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/>
          </p:cNvSpPr>
          <p:nvPr/>
        </p:nvSpPr>
        <p:spPr>
          <a:xfrm flipH="1">
            <a:off x="50250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/>
            <a:r>
              <a:rPr lang="ar-AE" sz="6000" b="1" dirty="0">
                <a:solidFill>
                  <a:srgbClr val="002664"/>
                </a:solidFill>
                <a:latin typeface="Poppins" pitchFamily="2" charset="77"/>
              </a:rPr>
              <a:t>فهم 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</a:rPr>
              <a:t>(HIV)</a:t>
            </a:r>
            <a:br>
              <a:rPr lang="en-US" sz="6000" b="1" dirty="0">
                <a:solidFill>
                  <a:srgbClr val="002664"/>
                </a:solidFill>
                <a:latin typeface="Poppins" pitchFamily="2" charset="77"/>
              </a:rPr>
            </a:b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(فيروس نقص المناعة البشرية)</a:t>
            </a:r>
            <a:endParaRPr lang="en-US" sz="4000" dirty="0">
              <a:solidFill>
                <a:srgbClr val="002664"/>
              </a:solidFill>
              <a:latin typeface="Poppi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F112A-4069-0D74-4FC1-7DDCA91A0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99983"/>
            <a:ext cx="1092200" cy="97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44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 flipH="1">
            <a:off x="78743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سنتحدث اليوم عن</a:t>
            </a:r>
            <a:r>
              <a:rPr lang="en-PH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…</a:t>
            </a:r>
            <a:endParaRPr lang="ar-AE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/>
          </p:cNvSpPr>
          <p:nvPr/>
        </p:nvSpPr>
        <p:spPr>
          <a:xfrm flipH="1">
            <a:off x="190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أساسيات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: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ما الذي تحتاج إلى معرفته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الفحص والعلاج: تولّي زمام صحتك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الوقاية من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: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الخطوات التي يمكنك اتخاذها لحماية نفسك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فهم وتخطي الوصمة حول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مشاركة حالتك المتعلقة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: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ما الذي يجب مراعاته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البحث عن المساعدة والدعم لمرضى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72C91F-4F64-71DD-37C4-349D6C374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04452">
            <a:off x="8594704" y="3756010"/>
            <a:ext cx="497899" cy="365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E50597-6328-F3AA-EC9B-3538228A6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1105">
            <a:off x="10402879" y="5428484"/>
            <a:ext cx="249822" cy="365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391BA6-DC6D-020F-BC2F-D1C6EE48B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4679" y="4539588"/>
            <a:ext cx="249822" cy="365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C09613-A74D-496F-58E1-4A1AD3588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1105">
            <a:off x="10860079" y="4564884"/>
            <a:ext cx="249822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08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93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32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56907" y="747139"/>
            <a:ext cx="3846849" cy="745117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ماهو 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HIV؟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/>
          </p:cNvSpPr>
          <p:nvPr/>
        </p:nvSpPr>
        <p:spPr>
          <a:xfrm flipH="1">
            <a:off x="7732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/>
          </p:cNvSpPr>
          <p:nvPr/>
        </p:nvSpPr>
        <p:spPr>
          <a:xfrm flipH="1">
            <a:off x="7732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/>
          </p:cNvSpPr>
          <p:nvPr/>
        </p:nvSpPr>
        <p:spPr>
          <a:xfrm flipH="1">
            <a:off x="7732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/>
          </p:cNvSpPr>
          <p:nvPr/>
        </p:nvSpPr>
        <p:spPr>
          <a:xfrm flipH="1">
            <a:off x="1159933" y="1651323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يهاجم 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HIV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جهاز المناعة لديك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/>
          </p:cNvSpPr>
          <p:nvPr/>
        </p:nvSpPr>
        <p:spPr>
          <a:xfrm flipH="1">
            <a:off x="1159933" y="3206045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chemeClr val="bg1"/>
                </a:solidFill>
                <a:latin typeface="Public Sans Medium" pitchFamily="2" charset="77"/>
              </a:rPr>
              <a:t>يحمي الجهاز المناعي جسمك من الأمراض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/>
          </p:cNvSpPr>
          <p:nvPr/>
        </p:nvSpPr>
        <p:spPr>
          <a:xfrm flipH="1">
            <a:off x="1159933" y="4944534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chemeClr val="bg1"/>
                </a:solidFill>
                <a:latin typeface="Public Sans Medium" pitchFamily="2" charset="77"/>
              </a:rPr>
              <a:t>يمكن أن يؤدي </a:t>
            </a:r>
            <a:r>
              <a:rPr lang="en-PH" sz="2000" b="1" dirty="0">
                <a:solidFill>
                  <a:schemeClr val="bg1"/>
                </a:solidFill>
                <a:latin typeface="Public Sans Medium" pitchFamily="2" charset="77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HIV</a:t>
            </a:r>
            <a:r>
              <a:rPr lang="ar-AE" sz="2000" b="1" dirty="0">
                <a:solidFill>
                  <a:schemeClr val="bg1"/>
                </a:solidFill>
                <a:latin typeface="Public Sans Medium" pitchFamily="2" charset="77"/>
              </a:rPr>
              <a:t>إلى مرض خطير إذا ترك بدون علاج</a:t>
            </a: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/>
          </p:cNvGrpSpPr>
          <p:nvPr/>
        </p:nvGrpSpPr>
        <p:grpSpPr>
          <a:xfrm flipH="1">
            <a:off x="4018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Public Sans Medium" pitchFamily="2" charset="77"/>
                </a:rPr>
                <a:t>بدون علاج يمكن أن يسبب فيروس </a:t>
              </a:r>
              <a:r>
                <a:rPr lang="en-PH" sz="20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HIV</a:t>
              </a:r>
              <a:r>
                <a:rPr lang="ar-AE" sz="2000" b="1" dirty="0">
                  <a:solidFill>
                    <a:schemeClr val="bg1"/>
                  </a:solidFill>
                  <a:latin typeface="Public Sans Medium" pitchFamily="2" charset="77"/>
                </a:rPr>
                <a:t>مرض 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AIDS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68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61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 flipH="1">
            <a:off x="4157663" y="524221"/>
            <a:ext cx="745295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هل فيروس </a:t>
            </a:r>
            <a:r>
              <a:rPr lang="en-PH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en-US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</a:t>
            </a:r>
            <a:r>
              <a:rPr lang="ar-AE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والإيدز </a:t>
            </a:r>
            <a:r>
              <a:rPr lang="en-PH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en-US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AIDS</a:t>
            </a:r>
            <a:r>
              <a:rPr lang="ar-AE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هما نفس الشيء؟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/>
          </p:cNvSpPr>
          <p:nvPr/>
        </p:nvSpPr>
        <p:spPr>
          <a:xfrm flipH="1">
            <a:off x="36347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إنهما مختلفان.</a:t>
            </a:r>
          </a:p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الإيدز</a:t>
            </a:r>
            <a:r>
              <a:rPr lang="en-PH" sz="2000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AIDS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هو اختصار لمتلازمة نقص المناعة المكتسبة.</a:t>
            </a:r>
          </a:p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الإيدز </a:t>
            </a:r>
            <a:r>
              <a:rPr lang="en-PH" sz="2000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AIDS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عندما يكون الجهاز المناعي تالفاً جداً.</a:t>
            </a:r>
          </a:p>
          <a:p>
            <a:pPr marL="342900" indent="-342900" algn="r" rtl="1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الايدز يجعلك مريضاً جداً.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748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93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 flipH="1">
            <a:off x="665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يؤثر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</a:rPr>
              <a:t>HIV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على جسمك؟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/>
          </p:cNvSpPr>
          <p:nvPr/>
        </p:nvSpPr>
        <p:spPr>
          <a:xfrm flipH="1"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b="1" dirty="0">
                <a:solidFill>
                  <a:srgbClr val="002664"/>
                </a:solidFill>
                <a:latin typeface="Public Sans Medium" pitchFamily="2" charset="77"/>
              </a:rPr>
              <a:t>مع العلاج، </a:t>
            </a:r>
            <a:r>
              <a:rPr lang="ar-AE" dirty="0">
                <a:solidFill>
                  <a:srgbClr val="002664"/>
                </a:solidFill>
                <a:latin typeface="Public Sans Medium" pitchFamily="2" charset="77"/>
              </a:rPr>
              <a:t>يتم السيطرة على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 HIV</a:t>
            </a:r>
            <a:r>
              <a:rPr lang="ar-AE" dirty="0">
                <a:solidFill>
                  <a:srgbClr val="002664"/>
                </a:solidFill>
                <a:latin typeface="Public Sans Medium" pitchFamily="2" charset="77"/>
              </a:rPr>
              <a:t> ويبقى الجهاز المناعي قويا.</a:t>
            </a:r>
            <a:br>
              <a:rPr lang="ar-AE" dirty="0">
                <a:solidFill>
                  <a:srgbClr val="002664"/>
                </a:solidFill>
                <a:latin typeface="Public Sans Medium" pitchFamily="2" charset="77"/>
              </a:rPr>
            </a:br>
            <a:endParaRPr lang="ar-AE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/>
          </p:cNvSpPr>
          <p:nvPr/>
        </p:nvSpPr>
        <p:spPr>
          <a:xfrm flipH="1"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b="1" dirty="0">
                <a:solidFill>
                  <a:srgbClr val="002664"/>
                </a:solidFill>
                <a:latin typeface="Public Sans Medium" pitchFamily="2" charset="77"/>
              </a:rPr>
              <a:t>بدون علاج، </a:t>
            </a:r>
            <a:r>
              <a:rPr lang="ar-AE" dirty="0">
                <a:solidFill>
                  <a:srgbClr val="002664"/>
                </a:solidFill>
                <a:latin typeface="Public Sans Medium" pitchFamily="2" charset="77"/>
              </a:rPr>
              <a:t>يؤدي </a:t>
            </a:r>
            <a:r>
              <a:rPr lang="en-PH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HIV</a:t>
            </a:r>
            <a:r>
              <a:rPr lang="ar-AE" dirty="0">
                <a:solidFill>
                  <a:srgbClr val="002664"/>
                </a:solidFill>
                <a:latin typeface="Public Sans Medium" pitchFamily="2" charset="77"/>
              </a:rPr>
              <a:t>إلى إضعاف جهاز المناعة ويمكن أن يؤدي إلى الإصابة بمرض 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AIDS.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/>
          </p:cNvSpPr>
          <p:nvPr/>
        </p:nvSpPr>
        <p:spPr>
          <a:xfrm flipH="1">
            <a:off x="6175021" y="4597434"/>
            <a:ext cx="2641600" cy="10747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يهاجم </a:t>
            </a:r>
            <a:r>
              <a:rPr lang="en-PH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الخلايا الموجودة في جهازك المناعي (خلايا</a:t>
            </a:r>
            <a:r>
              <a:rPr lang="en-PH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CD4 </a:t>
            </a: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التي تساعد في محاربة الجراثيم.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/>
          </p:cNvSpPr>
          <p:nvPr/>
        </p:nvSpPr>
        <p:spPr>
          <a:xfrm flipH="1"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يحميك جهازك المناعي من العدوى ويحافظ على صحتك.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77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 flipH="1">
            <a:off x="55150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أصاب ب 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HIV؟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/>
          </p:cNvSpPr>
          <p:nvPr/>
        </p:nvSpPr>
        <p:spPr>
          <a:xfrm flipH="1">
            <a:off x="224805" y="4484547"/>
            <a:ext cx="23685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من الأم المصابة ب </a:t>
            </a:r>
            <a:r>
              <a:rPr lang="en-PH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إلى طفلها أثناء الحمل أو الولادة أو الرضاعة الطبيعية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/>
          </p:cNvSpPr>
          <p:nvPr/>
        </p:nvSpPr>
        <p:spPr>
          <a:xfrm flipH="1"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عمليات نقل الدم غير المعقمة والإجراءات الطبية التي تتم في بعض البلدان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/>
          </p:cNvSpPr>
          <p:nvPr/>
        </p:nvSpPr>
        <p:spPr>
          <a:xfrm flipH="1"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ثقب الجسم أو الوشم بمعدات غير معقمة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/>
          </p:cNvSpPr>
          <p:nvPr/>
        </p:nvSpPr>
        <p:spPr>
          <a:xfrm flipH="1"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مشاركة الإبر والمعدات الأخرى لحقن المخدرات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/>
          </p:cNvSpPr>
          <p:nvPr/>
        </p:nvSpPr>
        <p:spPr>
          <a:xfrm flipH="1"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ممارسة الجنس بدون واقي ذكري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/>
          </p:cNvSpPr>
          <p:nvPr/>
        </p:nvSpPr>
        <p:spPr>
          <a:xfrm flipH="1">
            <a:off x="21114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يتواجد فيروس</a:t>
            </a:r>
            <a:r>
              <a:rPr lang="en-PH" sz="2000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في 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السوائل الجسدية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مثل الدم وحليب الثدي والسائل المنوي والسوائل المهبلية. </a:t>
            </a:r>
            <a:br>
              <a:rPr lang="en-PH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ينتقل الفيروس عندما تدخل السوائل الجسدية من شخص مصاب ب</a:t>
            </a:r>
            <a:r>
              <a:rPr lang="en-PH" sz="2000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إلى جسم شخص آخر.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62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701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62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 flipH="1">
            <a:off x="71527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لا يمكنك الإصابة ب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</a:rPr>
              <a:t>HIV </a:t>
            </a: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من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…</a:t>
            </a:r>
            <a:endParaRPr lang="ar-AE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/>
          </p:cNvSpPr>
          <p:nvPr/>
        </p:nvSpPr>
        <p:spPr>
          <a:xfrm flipH="1">
            <a:off x="1827829" y="3219111"/>
            <a:ext cx="212231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مشاركة السرير مع شخص مصاب بفيروس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/>
          </p:cNvSpPr>
          <p:nvPr/>
        </p:nvSpPr>
        <p:spPr>
          <a:xfrm flipH="1">
            <a:off x="4932709" y="3219111"/>
            <a:ext cx="2122311" cy="5670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التقبيل أو العناق أو البكاء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/>
          </p:cNvSpPr>
          <p:nvPr/>
        </p:nvSpPr>
        <p:spPr>
          <a:xfrm flipH="1">
            <a:off x="7863362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السعال أو العطس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/>
          </p:cNvSpPr>
          <p:nvPr/>
        </p:nvSpPr>
        <p:spPr>
          <a:xfrm flipH="1"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مشاركة الطعام مع شخص مصاب ب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/>
          </p:cNvSpPr>
          <p:nvPr/>
        </p:nvSpPr>
        <p:spPr>
          <a:xfrm flipH="1"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مشاركة المرحاض أو الحمام أو الدوش مع شخص مصاب ب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/>
          </p:cNvSpPr>
          <p:nvPr/>
        </p:nvSpPr>
        <p:spPr>
          <a:xfrm flipH="1"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لدغات البعوض أو الحشرات الأخرى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587598" y="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23171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5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62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 flipH="1">
            <a:off x="77357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هي أعراض </a:t>
            </a:r>
            <a:r>
              <a:rPr lang="en-US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HIV؟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/>
          </p:cNvGrpSpPr>
          <p:nvPr/>
        </p:nvGrpSpPr>
        <p:grpSpPr>
          <a:xfrm flipH="1">
            <a:off x="80807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/>
            </p:cNvSpPr>
            <p:nvPr/>
          </p:nvSpPr>
          <p:spPr>
            <a:xfrm>
              <a:off x="1484132" y="3586168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 rtl="1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قد لا تظهر عليك أي أعراض عند إصابتك ب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HIV 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في البداية.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/>
          </p:cNvSpPr>
          <p:nvPr/>
        </p:nvSpPr>
        <p:spPr>
          <a:xfrm flipH="1">
            <a:off x="8661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قد تشبه الأ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عراض المبكرة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 أعراض الأنفلونزا وتشمل: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شعور بالاعياء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التعب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/>
          </p:cNvSpPr>
          <p:nvPr/>
        </p:nvSpPr>
        <p:spPr>
          <a:xfrm flipH="1">
            <a:off x="8661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وقد تشمل 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الأعراض اللاحقة</a:t>
            </a:r>
            <a:r>
              <a:rPr lang="ar-AE" sz="2000" dirty="0">
                <a:solidFill>
                  <a:srgbClr val="002664"/>
                </a:solidFill>
                <a:latin typeface="Public Sans Medium" pitchFamily="2" charset="77"/>
              </a:rPr>
              <a:t> ما يلي: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آلام وأوجاع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حمى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التعرق في السرير ليلاً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طفح جلدي</a:t>
            </a: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84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17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84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 flipH="1">
            <a:off x="7724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فحص </a:t>
            </a:r>
            <a:r>
              <a:rPr lang="en-US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/>
          </p:cNvSpPr>
          <p:nvPr/>
        </p:nvSpPr>
        <p:spPr>
          <a:xfrm flipH="1">
            <a:off x="89379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/>
          </p:cNvSpPr>
          <p:nvPr/>
        </p:nvSpPr>
        <p:spPr>
          <a:xfrm flipH="1">
            <a:off x="8944322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فحص الدم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/>
          </p:cNvSpPr>
          <p:nvPr/>
        </p:nvSpPr>
        <p:spPr>
          <a:xfrm flipH="1">
            <a:off x="3640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/>
          </p:cNvSpPr>
          <p:nvPr/>
        </p:nvSpPr>
        <p:spPr>
          <a:xfrm flipH="1">
            <a:off x="3640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فحوصات دم من الإصبع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304E1E-2A0E-E9E0-25E9-46363375F7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189174"/>
              </p:ext>
            </p:extLst>
          </p:nvPr>
        </p:nvGraphicFramePr>
        <p:xfrm flipH="1">
          <a:off x="3640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323612015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41884688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1240863753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فحص فيروس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HIV</a:t>
                      </a:r>
                      <a:r>
                        <a:rPr lang="en-PH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الذاتي </a:t>
                      </a:r>
                      <a:r>
                        <a:rPr lang="en-US" b="1" i="0" dirty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MyTest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فحص بقعة دم جافة (</a:t>
                      </a:r>
                      <a:r>
                        <a:rPr lang="en-PH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DBS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فحص فيروس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HIV</a:t>
                      </a:r>
                      <a:r>
                        <a:rPr lang="en-PH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السريع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66113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قطرة دم من إصبعك (يتم جمعها ذاتياً)</a:t>
                      </a: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النتيجة جاهزة خلال 15 دقيقة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قطرات دم من إصبعك على بطاقة العينة (يتم جمعها ذاتياً)</a:t>
                      </a: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يتم إرسال العينة إلى المختبر للفحص</a:t>
                      </a: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 تظهر النتيجة خلال أسبوع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قطرة دم من إصبعك تأخذها ممرضة</a:t>
                      </a: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النتيجة جاهزة في 30 دقيقة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35202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سجل عبر الإنترنت واحصل على مجموعة الفحص من ماكينة البيع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مجموعة الفحص الذاتي يتم طلبها عبر الإنترنت وإرسالها إلى عنوانك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في عيادات </a:t>
                      </a:r>
                      <a:r>
                        <a:rPr lang="en-PH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[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Test]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2640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4950F4-0957-1701-4496-25A2437511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199445"/>
              </p:ext>
            </p:extLst>
          </p:nvPr>
        </p:nvGraphicFramePr>
        <p:xfrm flipH="1">
          <a:off x="8887168" y="1975556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591199194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 rtl="1"/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فحص الدم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HIV </a:t>
                      </a: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PH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)</a:t>
                      </a: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الأجسام المضادة)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611962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AE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عينة دم صغيرة</a:t>
                      </a: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AE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يتم إرسال العينة إلى المختبر للفحص </a:t>
                      </a:r>
                    </a:p>
                    <a:p>
                      <a:pPr marL="180000" marR="0" lvl="0" indent="-18000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AE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تظهر النتائج خلال 1-3 أيام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90568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طبيبك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عيادات الصحة الجنسية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مراكز تنظيم الأسرة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227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75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356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 flipH="1">
            <a:off x="52201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من يجب أن يُجري الفحص؟ </a:t>
            </a:r>
          </a:p>
          <a:p>
            <a:pPr algn="r" rtl="1">
              <a:lnSpc>
                <a:spcPts val="4200"/>
              </a:lnSpc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  <a:cs typeface="+mn-cs"/>
              </a:rPr>
              <a:t>يجب عليك إجراء الفحص إذا كنت: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/>
          </p:cNvSpPr>
          <p:nvPr/>
        </p:nvSpPr>
        <p:spPr>
          <a:xfrm flipH="1">
            <a:off x="123173" y="2140882"/>
            <a:ext cx="6986240" cy="32740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رجل يمارس الجنس مع رجال آخرين؟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لديك أكثر من شريك جنسي ولم تستخدم الواقي الذكري دائماً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لديك شريك مصاب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لديك شريك مصاب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ويريد إنجاب طفل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سبق لك وأن شاركت في استخدام الإبر أو المعدات الأخرى لحقن المخدرات أو المنشطات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لقد أجريت حقناً أو وشماً أو ثقباً أو إجراءات أسنان أو طبية في الخارج</a:t>
            </a:r>
          </a:p>
        </p:txBody>
      </p:sp>
      <p:pic>
        <p:nvPicPr>
          <p:cNvPr id="7" name="Picture 6" descr="A green tick on a blue background&#10;&#10;AI-generated content may be incorrect.">
            <a:extLst>
              <a:ext uri="{FF2B5EF4-FFF2-40B4-BE49-F238E27FC236}">
                <a16:creationId xmlns:a16="http://schemas.microsoft.com/office/drawing/2014/main" id="{F38D627C-5154-F1FB-6436-3DC8B3535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613" y="2671939"/>
            <a:ext cx="50752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7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146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9163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66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/>
          </p:cNvGrpSpPr>
          <p:nvPr/>
        </p:nvGrpSpPr>
        <p:grpSpPr>
          <a:xfrm flipH="1">
            <a:off x="83996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AE" sz="4500" b="1" dirty="0">
                  <a:solidFill>
                    <a:srgbClr val="002664"/>
                  </a:solidFill>
                  <a:latin typeface="Poppins" pitchFamily="2" charset="77"/>
                  <a:cs typeface="+mn-cs"/>
                </a:rPr>
                <a:t>فيروس </a:t>
              </a:r>
              <a:r>
                <a:rPr lang="en-US" sz="4500" b="1" dirty="0">
                  <a:solidFill>
                    <a:srgbClr val="002664"/>
                  </a:solidFill>
                  <a:latin typeface="Poppins" pitchFamily="2" charset="77"/>
                  <a:cs typeface="+mn-cs"/>
                </a:rPr>
                <a:t>HIV؟</a:t>
              </a: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354256" y="789731"/>
            <a:ext cx="4259893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هو علاج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/>
          </p:cNvSpPr>
          <p:nvPr/>
        </p:nvSpPr>
        <p:spPr>
          <a:xfrm flipH="1">
            <a:off x="6246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يتم علاج فيروس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HIV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باستخدام دواء يسمى مضادات الفيروسات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(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ARTs)</a:t>
            </a:r>
          </a:p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علاجات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فعالة جداً وتستمر مدى الحياة</a:t>
            </a:r>
          </a:p>
          <a:p>
            <a:pPr algn="ct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كلما بدأت في تناول علاجات فيروس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مبكراً، كان ذلك أفضل لصحتك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/>
          </p:cNvGrpSpPr>
          <p:nvPr/>
        </p:nvGrpSpPr>
        <p:grpSpPr>
          <a:xfrm flipH="1">
            <a:off x="2695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/>
            </p:cNvSpPr>
            <p:nvPr/>
          </p:nvSpPr>
          <p:spPr>
            <a:xfrm>
              <a:off x="7847189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9793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177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594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 flipH="1">
            <a:off x="4360164" y="624237"/>
            <a:ext cx="7469582" cy="7336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يعمل علاج </a:t>
            </a:r>
            <a:r>
              <a:rPr lang="en-US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HIV؟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/>
          </p:cNvSpPr>
          <p:nvPr/>
        </p:nvSpPr>
        <p:spPr>
          <a:xfrm flipH="1">
            <a:off x="62905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علاجات 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HIV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منع الفيروس من إتلاف جهازك المناعي عن طريق تقليل كمية الفيروس في دمك (مدى انتشارالفيروس)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يصف مدى انتشارالفيروس كمية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الموجود في دمك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يجب عليك تناول العلاج بانتظام لتقليل مدى انتشارالفيروس لديك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/>
          </p:cNvGrpSpPr>
          <p:nvPr/>
        </p:nvGrpSpPr>
        <p:grpSpPr>
          <a:xfrm flipH="1">
            <a:off x="56187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مدى انتشارالفيروس غيرالقابل للاكتشاف يعني </a:t>
              </a:r>
              <a:br>
                <a:rPr lang="en-PH" sz="2000" b="1" dirty="0">
                  <a:solidFill>
                    <a:schemeClr val="bg1"/>
                  </a:solidFill>
                  <a:latin typeface="Public Sans Medium"/>
                </a:rPr>
              </a:br>
              <a:r>
                <a:rPr lang="ar-AE" sz="2000" b="1" dirty="0">
                  <a:solidFill>
                    <a:schemeClr val="bg1"/>
                  </a:solidFill>
                  <a:latin typeface="Public Sans Medium"/>
                </a:rPr>
                <a:t>أنك لا تستطيع نقل </a:t>
              </a: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HIV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5514B64-B641-4280-A25E-006CE3E35119}"/>
              </a:ext>
            </a:extLst>
          </p:cNvPr>
          <p:cNvSpPr txBox="1"/>
          <p:nvPr/>
        </p:nvSpPr>
        <p:spPr>
          <a:xfrm>
            <a:off x="1203098" y="945649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AE" b="1" dirty="0">
                <a:solidFill>
                  <a:srgbClr val="002664"/>
                </a:solidFill>
              </a:rPr>
              <a:t>تحميل فيروسي غير قابل للكشف</a:t>
            </a:r>
            <a:endParaRPr lang="en-AU" b="1" dirty="0">
              <a:solidFill>
                <a:srgbClr val="002664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F262F9-22F8-4645-B82B-58ADFA6CB19B}"/>
              </a:ext>
            </a:extLst>
          </p:cNvPr>
          <p:cNvSpPr txBox="1"/>
          <p:nvPr/>
        </p:nvSpPr>
        <p:spPr>
          <a:xfrm>
            <a:off x="3517178" y="3286743"/>
            <a:ext cx="6093618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ar-AE">
                <a:solidFill>
                  <a:srgbClr val="002664"/>
                </a:solidFill>
                <a:cs typeface="Arial"/>
              </a:rPr>
              <a:t>مستوى قابل للك</a:t>
            </a:r>
            <a:r>
              <a:rPr lang="ar">
                <a:solidFill>
                  <a:srgbClr val="002664"/>
                </a:solidFill>
                <a:cs typeface="Arial"/>
              </a:rPr>
              <a:t>ش</a:t>
            </a:r>
            <a:r>
              <a:rPr lang="ar-AE">
                <a:solidFill>
                  <a:srgbClr val="002664"/>
                </a:solidFill>
                <a:cs typeface="Arial"/>
              </a:rPr>
              <a:t>ف</a:t>
            </a:r>
            <a:endParaRPr lang="en-AU" dirty="0">
              <a:solidFill>
                <a:srgbClr val="002664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93724D-B986-4C84-B177-A87D22E0A0E7}"/>
              </a:ext>
            </a:extLst>
          </p:cNvPr>
          <p:cNvSpPr txBox="1"/>
          <p:nvPr/>
        </p:nvSpPr>
        <p:spPr>
          <a:xfrm>
            <a:off x="3517178" y="4871842"/>
            <a:ext cx="6093618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ar-AE">
                <a:solidFill>
                  <a:srgbClr val="002664"/>
                </a:solidFill>
                <a:cs typeface="Arial"/>
              </a:rPr>
              <a:t>مستوى غير قابل </a:t>
            </a:r>
            <a:r>
              <a:rPr lang="ar-AE">
                <a:solidFill>
                  <a:srgbClr val="002664"/>
                </a:solidFill>
              </a:rPr>
              <a:t>للك</a:t>
            </a:r>
            <a:r>
              <a:rPr lang="ar">
                <a:solidFill>
                  <a:srgbClr val="002664"/>
                </a:solidFill>
              </a:rPr>
              <a:t>ش</a:t>
            </a:r>
            <a:r>
              <a:rPr lang="ar-AE">
                <a:solidFill>
                  <a:srgbClr val="002664"/>
                </a:solidFill>
              </a:rPr>
              <a:t>ف</a:t>
            </a:r>
            <a:endParaRPr lang="en-AU" dirty="0">
              <a:solidFill>
                <a:srgbClr val="00266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A623E7-CBAE-4D91-B741-C6546308D2A3}"/>
              </a:ext>
            </a:extLst>
          </p:cNvPr>
          <p:cNvSpPr txBox="1"/>
          <p:nvPr/>
        </p:nvSpPr>
        <p:spPr>
          <a:xfrm>
            <a:off x="359427" y="5505214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ART </a:t>
            </a:r>
            <a:r>
              <a:rPr lang="ar-A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تحميل فيروسي مع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936560-C6AC-4C2E-9C58-B2C9725BA664}"/>
              </a:ext>
            </a:extLst>
          </p:cNvPr>
          <p:cNvSpPr txBox="1"/>
          <p:nvPr/>
        </p:nvSpPr>
        <p:spPr>
          <a:xfrm>
            <a:off x="2535310" y="5526801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ART </a:t>
            </a:r>
            <a:r>
              <a:rPr lang="ar-A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تحميل فيروسي قبل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15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660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93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84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074355" y="587471"/>
            <a:ext cx="6721230" cy="1300388"/>
          </a:xfrm>
        </p:spPr>
        <p:txBody>
          <a:bodyPr anchor="t">
            <a:noAutofit/>
          </a:bodyPr>
          <a:lstStyle/>
          <a:p>
            <a:pPr algn="r" rtl="1">
              <a:lnSpc>
                <a:spcPts val="5000"/>
              </a:lnSpc>
            </a:pPr>
            <a:r>
              <a:rPr lang="ar-AE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كيف أحمي نفسي من الإصابة ب</a:t>
            </a:r>
            <a:r>
              <a:rPr lang="en-US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HIV 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/>
          </p:cNvSpPr>
          <p:nvPr/>
        </p:nvSpPr>
        <p:spPr>
          <a:xfrm flipH="1">
            <a:off x="3500438" y="2265307"/>
            <a:ext cx="8489880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الواقي الذكري والمزلقات </a:t>
            </a:r>
            <a:r>
              <a:rPr lang="ar-AE" sz="2000" dirty="0">
                <a:solidFill>
                  <a:srgbClr val="002664"/>
                </a:solidFill>
                <a:ea typeface="+mn-lt"/>
                <a:cs typeface="+mn-lt"/>
              </a:rPr>
              <a:t>ال</a:t>
            </a:r>
            <a:r>
              <a:rPr lang="ar" sz="2000" dirty="0">
                <a:solidFill>
                  <a:srgbClr val="002664"/>
                </a:solidFill>
                <a:latin typeface="Public Sans ExtraLight"/>
                <a:cs typeface="Arial"/>
              </a:rPr>
              <a:t>قائمة على الماء</a:t>
            </a: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 - تحميك أنت والآخرين من الإصابة ب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)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PrEP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الوقاية قبل التعرض للفيروس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(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- علاج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لحماية نفسك من </a:t>
            </a:r>
            <a:br>
              <a:rPr lang="en-PH" sz="2000" dirty="0">
                <a:solidFill>
                  <a:srgbClr val="002664"/>
                </a:solidFill>
                <a:latin typeface="Public Sans ExtraLight"/>
              </a:rPr>
            </a:b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الإصابة ب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)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الوقاية بعد التعرض للفيروس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(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 - علاج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الذي تتناوله بعد تعرضك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                             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للإصابة ب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للمساعدة في حمايتك من الإصابة به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استخدم أدوات نظيفة لحقن المخدرات (لا تشارك الإبر)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افحص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/>
              </a:rPr>
              <a:t>بانتظام</a:t>
            </a: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/>
          </p:cNvSpPr>
          <p:nvPr/>
        </p:nvSpPr>
        <p:spPr>
          <a:xfrm flipH="1">
            <a:off x="785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/>
          </p:cNvSpPr>
          <p:nvPr/>
        </p:nvSpPr>
        <p:spPr>
          <a:xfrm flipH="1">
            <a:off x="785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92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 flipH="1">
            <a:off x="74957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فهم الوصمة المرتبطة ب </a:t>
            </a:r>
            <a:r>
              <a:rPr lang="en-US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HIV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/>
          </p:cNvSpPr>
          <p:nvPr/>
        </p:nvSpPr>
        <p:spPr>
          <a:xfrm flipH="1">
            <a:off x="5061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تؤثر الوصمة على الأشخاص المصابين ب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HIV، </a:t>
            </a: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وخاصة في العلاقات والجنس والجنسانية.</a:t>
            </a:r>
          </a:p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يتأثر العديد من الأشخاص المصابين ب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بالوصمة بسبب: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افتراضات حول كيفية إصابتهم ب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السلوكيات المرتبطة ب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/>
          </p:cNvSpPr>
          <p:nvPr/>
        </p:nvSpPr>
        <p:spPr>
          <a:xfrm flipH="1">
            <a:off x="785554" y="5244635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1"/>
            <a:r>
              <a:rPr lang="ar-AE" sz="2000" b="1" dirty="0">
                <a:solidFill>
                  <a:srgbClr val="FFE0DE"/>
                </a:solidFill>
                <a:latin typeface="Public Sans Medium"/>
              </a:rPr>
              <a:t>إن الوصمة تخلق حواجز أمام الحصول على الرعاية </a:t>
            </a:r>
            <a:br>
              <a:rPr lang="en-PH" sz="2000" b="1" dirty="0">
                <a:solidFill>
                  <a:srgbClr val="FFE0DE"/>
                </a:solidFill>
                <a:latin typeface="Public Sans Medium"/>
              </a:rPr>
            </a:br>
            <a:r>
              <a:rPr lang="ar-AE" sz="2000" b="1" dirty="0">
                <a:solidFill>
                  <a:srgbClr val="FFE0DE"/>
                </a:solidFill>
                <a:latin typeface="Public Sans Medium"/>
              </a:rPr>
              <a:t>الصحية والدعم.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/>
          </p:cNvSpPr>
          <p:nvPr/>
        </p:nvSpPr>
        <p:spPr>
          <a:xfrm flipH="1">
            <a:off x="785554" y="3638637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1"/>
            <a:r>
              <a:rPr lang="ar-AE" sz="2000" b="1" dirty="0">
                <a:solidFill>
                  <a:srgbClr val="002664"/>
                </a:solidFill>
                <a:latin typeface="Public Sans Medium"/>
              </a:rPr>
              <a:t>يمكن أن تؤثر هذه الافتراضات على رغبة الأشخاص في الكشف عن إصابتهم ب</a:t>
            </a:r>
            <a:r>
              <a:rPr lang="en-PH" sz="2000" b="1" dirty="0">
                <a:solidFill>
                  <a:srgbClr val="002664"/>
                </a:solidFill>
                <a:latin typeface="Public Sans Medium"/>
              </a:rPr>
              <a:t>.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HIV </a:t>
            </a: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669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30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 flipH="1">
            <a:off x="57221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من الذي يجب أن أخبره ومن لا يجب أن أخبر؟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 flipH="1">
            <a:off x="55951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  <a:spcAft>
                <a:spcPts val="1000"/>
              </a:spcAft>
            </a:pPr>
            <a:r>
              <a:rPr lang="ar-AE" sz="2000" b="1" dirty="0">
                <a:solidFill>
                  <a:srgbClr val="002664"/>
                </a:solidFill>
                <a:latin typeface="Public Sans Medium"/>
                <a:cs typeface="+mn-cs"/>
              </a:rPr>
              <a:t>في ولاية نيو ساوث ويلز 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+mn-cs"/>
              </a:rPr>
              <a:t>NSW، </a:t>
            </a:r>
            <a:r>
              <a:rPr lang="ar-AE" sz="2000" b="1" dirty="0">
                <a:solidFill>
                  <a:srgbClr val="002664"/>
                </a:solidFill>
                <a:latin typeface="Public Sans Medium"/>
                <a:cs typeface="+mn-cs"/>
              </a:rPr>
              <a:t>بموجب القانون، لا يلزمك إخبار شخص ما بأنك مصاب ب </a:t>
            </a:r>
            <a:r>
              <a:rPr lang="en-PH" sz="2000" b="1" dirty="0">
                <a:solidFill>
                  <a:srgbClr val="002664"/>
                </a:solidFill>
                <a:latin typeface="Public Sans Medium"/>
                <a:cs typeface="+mn-cs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+mn-cs"/>
              </a:rPr>
              <a:t>HIV</a:t>
            </a:r>
            <a:r>
              <a:rPr lang="ar-AE" sz="2000" b="1" dirty="0">
                <a:solidFill>
                  <a:srgbClr val="002664"/>
                </a:solidFill>
                <a:latin typeface="Public Sans Medium"/>
                <a:cs typeface="+mn-cs"/>
              </a:rPr>
              <a:t>قبل ممارسة الجنس طالما أنك تتخذ </a:t>
            </a:r>
            <a:br>
              <a:rPr lang="en-US" sz="2000" b="1" dirty="0">
                <a:solidFill>
                  <a:srgbClr val="002664"/>
                </a:solidFill>
                <a:latin typeface="Public Sans Medium"/>
                <a:cs typeface="+mn-cs"/>
              </a:rPr>
            </a:br>
            <a:r>
              <a:rPr lang="ar-AE" sz="2000" b="1" dirty="0">
                <a:solidFill>
                  <a:srgbClr val="002664"/>
                </a:solidFill>
                <a:latin typeface="Public Sans Medium"/>
                <a:cs typeface="+mn-cs"/>
              </a:rPr>
              <a:t>"الاحتياطات المعقولة“</a:t>
            </a:r>
            <a:endParaRPr lang="en-US" sz="2000" b="1" dirty="0">
              <a:solidFill>
                <a:srgbClr val="002664"/>
              </a:solidFill>
              <a:latin typeface="Public Sans Medium"/>
              <a:cs typeface="+mn-cs"/>
            </a:endParaRPr>
          </a:p>
          <a:p>
            <a:pPr algn="r" rtl="1">
              <a:lnSpc>
                <a:spcPct val="125000"/>
              </a:lnSpc>
              <a:spcAft>
                <a:spcPts val="1000"/>
              </a:spcAft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  <a:cs typeface="+mn-cs"/>
              </a:rPr>
              <a:t>تشمل الاحتياطات المعقولة ما يلي:</a:t>
            </a:r>
          </a:p>
          <a:p>
            <a:pPr marL="342900" indent="-342900"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  <a:cs typeface="+mn-cs"/>
              </a:rPr>
              <a:t>استخدام الواقي الذكري</a:t>
            </a:r>
          </a:p>
          <a:p>
            <a:pPr marL="342900" indent="-342900"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  <a:cs typeface="+mn-cs"/>
              </a:rPr>
              <a:t>وجود فيروس منتشر في الدم غير قابل للكشف نتيجة تلقي علاج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+mn-cs"/>
              </a:rPr>
              <a:t>(HIV)</a:t>
            </a:r>
          </a:p>
          <a:p>
            <a:pPr marL="342900" indent="-342900"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التأكد من أن شريكك الجنسي يتخذ الوقاية قبل التعرض </a:t>
            </a:r>
            <a:r>
              <a:rPr lang="en-US" sz="2000">
                <a:solidFill>
                  <a:srgbClr val="002664"/>
                </a:solidFill>
                <a:latin typeface="Public Sans ExtraLight"/>
                <a:cs typeface="+mn-cs"/>
              </a:rPr>
              <a:t>(</a:t>
            </a:r>
            <a:r>
              <a:rPr lang="en-US" sz="2000" err="1">
                <a:solidFill>
                  <a:srgbClr val="002664"/>
                </a:solidFill>
                <a:latin typeface="Public Sans ExtraLight"/>
                <a:cs typeface="+mn-cs"/>
              </a:rPr>
              <a:t>PrEP</a:t>
            </a:r>
            <a:r>
              <a:rPr lang="en-US" sz="2000">
                <a:solidFill>
                  <a:srgbClr val="002664"/>
                </a:solidFill>
                <a:latin typeface="Public Sans ExtraLight"/>
                <a:cs typeface="+mn-cs"/>
              </a:rPr>
              <a:t>)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40DBC2-DCF7-D38F-2BA2-35157278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47" y="2236666"/>
            <a:ext cx="4773676" cy="459593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/>
          </p:cNvGrpSpPr>
          <p:nvPr/>
        </p:nvGrpSpPr>
        <p:grpSpPr>
          <a:xfrm flipH="1">
            <a:off x="16361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/>
            </p:cNvSpPr>
            <p:nvPr/>
          </p:nvSpPr>
          <p:spPr>
            <a:xfrm>
              <a:off x="7681314" y="1055841"/>
              <a:ext cx="2729932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اسأل طبيبك عن الخطوات اللازمة لحمايتك وحماية شركائك.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69073" y="1846980"/>
            <a:ext cx="3403600" cy="4572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431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848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 flipH="1">
            <a:off x="82493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أين يمكنك الحصول على المساعدة؟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/>
          </p:cNvGrpSpPr>
          <p:nvPr/>
        </p:nvGrpSpPr>
        <p:grpSpPr>
          <a:xfrm flipH="1">
            <a:off x="328332" y="253497"/>
            <a:ext cx="7663339" cy="6165483"/>
            <a:chOff x="4189137" y="258301"/>
            <a:chExt cx="7663339" cy="6061476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/>
            </p:cNvSpPr>
            <p:nvPr/>
          </p:nvSpPr>
          <p:spPr>
            <a:xfrm>
              <a:off x="4189137" y="258301"/>
              <a:ext cx="7663339" cy="6061476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/>
            </p:cNvSpPr>
            <p:nvPr/>
          </p:nvSpPr>
          <p:spPr>
            <a:xfrm>
              <a:off x="4189137" y="424028"/>
              <a:ext cx="7641052" cy="553678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r" rtl="1"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- Multicultural HIV and Hepatitis Service 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خدمة فيروس نقص المناعة البشرية 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HIV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و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Hepatitis C 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المتعددة الثقافات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 algn="r" rtl="1"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 algn="r" rtl="1"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 algn="r" rtl="1"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) Positive Life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حياة ايجابية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NSW (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Pozhet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(Heterosexual HIV Service NSW)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Sexual Health InfoLink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Bobby Goldsmith Foundation (BGF)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HIV/AIDS </a:t>
              </a:r>
              <a:r>
                <a:rPr lang="ar-AE" sz="2000" b="1" dirty="0">
                  <a:solidFill>
                    <a:srgbClr val="002664"/>
                  </a:solidFill>
                  <a:latin typeface="Public Sans Medium"/>
                </a:rPr>
                <a:t>المركز القانوني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(HALC)</a:t>
              </a:r>
              <a:br>
                <a:rPr lang="en-US" b="1" dirty="0"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 algn="r" rtl="1"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560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07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19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 flipH="1">
            <a:off x="3848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 flipH="1">
            <a:off x="55769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المساعدة بلغتك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/>
          </p:cNvSpPr>
          <p:nvPr/>
        </p:nvSpPr>
        <p:spPr>
          <a:xfrm flipH="1">
            <a:off x="36211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إذا كنت بحاجة إلى مساعدة في التحدث مع طبيبك أو مقدم الرعاية الصحية بلغتك: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اتصل بخدمة الترجمة الخطية والشفوية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على الرقم 50 14 13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الخدمة مجانية وسرية </a:t>
            </a: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اطلب من موظف الاستقبال حجز مترجم مجاني لك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463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 flipH="1">
            <a:off x="6087364" y="767109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ماذا تعلمنا اليوم؟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/>
          </p:cNvSpPr>
          <p:nvPr/>
        </p:nvSpPr>
        <p:spPr>
          <a:xfrm flipH="1">
            <a:off x="3979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صحيح أم خطأ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الإصابة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 طريق مشاركة المرحاض مع شخص مصاب ب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.HIV 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ينتقل فيروس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 طريق لدغات البعوض.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لا يمكن لأي شخص مصاب بفيروس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والذي ينتشر الفيروس غير المكتشف في دمه أن ينقل الفيروس.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يمكنك الإصابة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 طريق تقبيل شخص مصاب ب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.HIV 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لمرضى فيروس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الذين يتلقون العلاج أن يعيشوا حياة طويلة وصحية.</a:t>
            </a:r>
          </a:p>
          <a:p>
            <a:pPr marL="457200" indent="-457200" algn="r" rtl="1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الوقاية من الإصابة بفيروس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عن طريق استخدام الواقي الذكري أو تناول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.(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PrEP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6857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7027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 flipH="1">
            <a:off x="55668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5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رسائل مهمة يجب أخذها في الاعتبار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/>
          </p:cNvSpPr>
          <p:nvPr/>
        </p:nvSpPr>
        <p:spPr>
          <a:xfrm flipH="1">
            <a:off x="4652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الطريقة الوحيدة لمعرفة ما إذا كنت مصاباً ب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هي إجراء الفحص.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من المهم إجراء فحص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بانتظام.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إدارة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بشكل فعال بالعلاج.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إن البدء بالعلاج مبكراً مهم جداً لصحتك.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اتبع العلاج الخاص بك بالضبط كما هو موصوف.</a:t>
            </a:r>
          </a:p>
          <a:p>
            <a:pPr marL="342900" indent="-342900" algn="r" rtl="1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إذا كنت بحاجة إلى الدعم أو تواجه التمييز، أطلب المشورة القانونية وخدمات الدعم.</a:t>
            </a: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AE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أسئلة؟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322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 flipH="1">
            <a:off x="30184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أعدّه: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</a:rPr>
            </a:b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خدمة متعددي الثقافات في نيو ساوث </a:t>
            </a:r>
            <a:endParaRPr lang="en-US" sz="4000" b="1" dirty="0">
              <a:solidFill>
                <a:srgbClr val="002664"/>
              </a:solidFill>
              <a:latin typeface="Poppins" pitchFamily="2" charset="77"/>
            </a:endParaRPr>
          </a:p>
          <a:p>
            <a:pPr algn="r" rtl="1">
              <a:lnSpc>
                <a:spcPts val="45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ويلز بشأن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</a:rPr>
              <a:t> HIV</a:t>
            </a: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والتهاب الكبد </a:t>
            </a:r>
            <a:endParaRPr lang="en-US" sz="4000" b="1" dirty="0">
              <a:solidFill>
                <a:srgbClr val="002664"/>
              </a:solidFill>
              <a:latin typeface="Poppins" pitchFamily="2" charset="77"/>
            </a:endParaRPr>
          </a:p>
          <a:p>
            <a:pPr algn="r" rtl="1"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(MHAHS)  </a:t>
            </a:r>
            <a:r>
              <a:rPr lang="en-US" sz="2000" b="1" dirty="0" err="1">
                <a:solidFill>
                  <a:srgbClr val="002664"/>
                </a:solidFill>
                <a:latin typeface="Poppins" pitchFamily="2" charset="77"/>
              </a:rPr>
              <a:t>mhahs.org.au</a:t>
            </a:r>
            <a:endParaRPr lang="en-US" sz="2000" b="1" dirty="0">
              <a:solidFill>
                <a:srgbClr val="002664"/>
              </a:solidFill>
              <a:latin typeface="Poppins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DEF0D6-33E7-B96A-C546-783B19B56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68" y="164954"/>
            <a:ext cx="1104490" cy="10750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3D4EC0-41AC-3130-5F3C-8F61AE294BD5}"/>
              </a:ext>
            </a:extLst>
          </p:cNvPr>
          <p:cNvSpPr txBox="1"/>
          <p:nvPr/>
        </p:nvSpPr>
        <p:spPr>
          <a:xfrm>
            <a:off x="9949758" y="4704201"/>
            <a:ext cx="1838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38D76BC-3BAC-4693-AC60-445E234E3990}"/>
</file>

<file path=customXml/itemProps2.xml><?xml version="1.0" encoding="utf-8"?>
<ds:datastoreItem xmlns:ds="http://schemas.openxmlformats.org/officeDocument/2006/customXml" ds:itemID="{7EBBFDD8-4AE8-423A-AE29-1282E8665F93}"/>
</file>

<file path=customXml/itemProps3.xml><?xml version="1.0" encoding="utf-8"?>
<ds:datastoreItem xmlns:ds="http://schemas.openxmlformats.org/officeDocument/2006/customXml" ds:itemID="{6A7C8E73-CCFC-4202-9AE9-AEAF369117DE}"/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1444</Words>
  <Application>Microsoft Office PowerPoint</Application>
  <PresentationFormat>Widescreen</PresentationFormat>
  <Paragraphs>197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Poppins</vt:lpstr>
      <vt:lpstr>Public Sans ExtraLight</vt:lpstr>
      <vt:lpstr>Public Sans Medium</vt:lpstr>
      <vt:lpstr>Raavi</vt:lpstr>
      <vt:lpstr>Wingdings</vt:lpstr>
      <vt:lpstr>Office Theme</vt:lpstr>
      <vt:lpstr>PowerPoint Presentation</vt:lpstr>
      <vt:lpstr>PowerPoint Presentation</vt:lpstr>
      <vt:lpstr>ماهو HIV؟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ما هو علاج</vt:lpstr>
      <vt:lpstr>PowerPoint Presentation</vt:lpstr>
      <vt:lpstr>كيف أحمي نفسي من الإصابة بHIV 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120</cp:revision>
  <dcterms:created xsi:type="dcterms:W3CDTF">2025-06-03T07:12:24Z</dcterms:created>
  <dcterms:modified xsi:type="dcterms:W3CDTF">2025-11-10T05:24:32Z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2025-11-09T23:15:38Z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549d5d3e-a87b-41ef-b147-58f257681232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