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2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7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664"/>
    <a:srgbClr val="BBDFFF"/>
    <a:srgbClr val="7DB1FF"/>
    <a:srgbClr val="FEE7C8"/>
    <a:srgbClr val="FFA969"/>
    <a:srgbClr val="00C296"/>
    <a:srgbClr val="B9A7FA"/>
    <a:srgbClr val="E7E1FC"/>
    <a:srgbClr val="CCF2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03" autoAdjust="0"/>
    <p:restoredTop sz="94626"/>
  </p:normalViewPr>
  <p:slideViewPr>
    <p:cSldViewPr snapToGrid="0">
      <p:cViewPr varScale="1">
        <p:scale>
          <a:sx n="98" d="100"/>
          <a:sy n="98" d="100"/>
        </p:scale>
        <p:origin x="78" y="4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Relationship Id="rId30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7ADA6E-3091-CA42-92F6-F9FE90BE6B55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9AEB90-4346-384C-90A7-402DE92B5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372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337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3849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599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8194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5696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4602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4984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24894-F36B-CF96-F0CE-8BECE9C9B6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B0D58E-37D3-56B8-5C75-4C4F4FE1FF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6D64C-F31C-9B1D-FBC2-56602BA52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081F69-D948-0ECA-3112-A590837B5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65BF7C-1279-EF08-3CD7-1F83AFD56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1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C7216-E85F-BD11-6647-5E085B0F9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0B1C87-9FEB-CEDE-F1EC-1A34BF53BC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A7E5F-B5BC-0680-DE8F-E4CF5C0B4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63EFA-D00C-DF22-9010-8B7CC557E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CFEA91-EBEA-BDE0-9076-8A7686CAD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49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69290-CEA9-08F8-3737-D3C04A267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4884FD-CE7C-F937-FC06-93717CEDEB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6EC521-522B-FB23-8EE5-DF4DCEA38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6FF07E-3801-9426-C340-6EC89212A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A700CE-1C85-16D5-8745-E126F3FF9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210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FD2C3-B5E4-99A9-F347-409141491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F00058-A46D-8483-986C-03F0959DF7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A9EC91-219F-021D-4D69-8FA3BD9874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8E38D4-609C-77A3-414B-63BD31C9C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AA238C-B9CB-72DC-A2A6-8039B2607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E31314-248E-0443-95D4-CC4902282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034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CA4DC-05D3-7D8C-B3C2-B4D476663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940912-161A-D85B-5D81-8520721202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1CEB8D-925D-B04D-519C-28834F687A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E12FCE-4BF4-8ED2-62A2-4D3934FFAA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5F27E4-B00A-75C4-CEF6-DDAF1D9F6A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5B84FA-289B-3E3D-9633-F7A425B09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161926-9184-1ABB-03A6-245C79E51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B03426-C5F3-DCF8-A71C-953F72424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061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3D2CA-FF95-D398-9EFE-09499BBB6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CFD25E-AD4C-2D60-C15E-0A600A267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A318EF-F654-5F20-4B02-D3A3A0B99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AAC471-7CCB-A973-D76B-23BF36CFD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277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019EED-6A96-A81F-8DFB-69F27FA45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E7487C-17BC-2763-B104-637495770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0D6169-9D24-326A-CC48-E83C8C065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273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9D49A-C340-E61C-7F04-B68E8845E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EC10B-1CE2-21FD-EB0D-741992BC4B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6EA11F-0575-E867-64BD-9EC344C28B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17FE73-C346-E3CD-5791-4CE26FA8C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904375-8C19-C47C-1413-F7FD14786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8ECED6-6F84-F9AD-BC22-A721F7421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486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761A9-43C3-A436-6721-3FEAF02C1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0DDF1F-BF89-2B34-6E15-4B28DE66DE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C6B654-0B84-4F04-FF30-2E061AB59C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56A7FF-6006-CDD1-460A-3EACC8CD3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0D7174-13EC-293F-DF99-2C99E61FD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FC9CB4-FF9E-F29E-CD17-21BE69246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894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5413F-B0B1-8771-715F-2B0618625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4D9999-643C-51A6-BE9A-5AAB7F6F99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7263F1-61A9-1DC1-478F-1AAF3F2E7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AD34B8-103D-443A-7A2E-AD2229A11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5D5DA6-AA4C-7112-12FC-25C6C0809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785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14F014-A57B-3168-2D84-6EF5D8F5AC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92D29E-5436-7A17-E572-B97A394992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2D1368-F841-FD01-7FCD-2156623C0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BADD84-4596-5137-2BFD-5EE409210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249CBA-2D5C-B1FC-6253-F1D99DFE9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297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B694D4-FA4C-7341-E5E8-351B4B1BE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6EE27D-37D8-6D85-1547-BF01CD3705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C66AB8-057A-7913-815C-5731802777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ACF943-0B87-AD45-81F6-A7A9F0A44F3F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2664F5-0DD8-1F5B-F9BC-5B3B84E758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F404F9-C7A0-AA4D-48F9-9B663F11A0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313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emf"/><Relationship Id="rId5" Type="http://schemas.openxmlformats.org/officeDocument/2006/relationships/image" Target="../media/image25.emf"/><Relationship Id="rId4" Type="http://schemas.openxmlformats.org/officeDocument/2006/relationships/image" Target="../media/image24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8.emf"/><Relationship Id="rId4" Type="http://schemas.openxmlformats.org/officeDocument/2006/relationships/image" Target="../media/image37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1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7363B0D-B99A-97B2-7AE7-6EDBCE0C429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21" y="5436401"/>
            <a:ext cx="1327150" cy="12890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1B37190-1D85-C943-3663-599332B33E2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0626" y="2404997"/>
            <a:ext cx="4595466" cy="183319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45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Understanding 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Hepatitis C</a:t>
            </a:r>
          </a:p>
        </p:txBody>
      </p:sp>
    </p:spTree>
    <p:extLst>
      <p:ext uri="{BB962C8B-B14F-4D97-AF65-F5344CB8AC3E}">
        <p14:creationId xmlns:p14="http://schemas.microsoft.com/office/powerpoint/2010/main" val="908821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D46BBB-22E6-0A29-5A1E-A24B6DC2C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1FF0E36-F256-EC2A-EB9D-DBFEDD85EB0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7600" y="-677333"/>
            <a:ext cx="4235450" cy="69913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4AF864-C814-F4BF-DDC8-BE79EC1468A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6BC83F-9322-A2C4-BAFD-658BBDFFB65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7971B89-04CD-7D96-A866-4271FB6620F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262307" y="575683"/>
            <a:ext cx="5702300" cy="1300388"/>
          </a:xfrm>
        </p:spPr>
        <p:txBody>
          <a:bodyPr anchor="t">
            <a:noAutofit/>
          </a:bodyPr>
          <a:lstStyle/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Why does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hepatitis C matter?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40DD38B-F403-B808-ADDE-40E1B05FDFD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89510" y="2664178"/>
            <a:ext cx="4921957" cy="126435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Hepatitis C matters because it can</a:t>
            </a:r>
            <a:b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lead to serious liver damage and</a:t>
            </a:r>
            <a:b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liver cancer if left untreated</a:t>
            </a:r>
            <a:endParaRPr lang="en-US" sz="2000" dirty="0">
              <a:latin typeface="Public Sans ExtraLight" pitchFamily="2" charset="77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F8DBBCA-F11E-3880-51D7-CCADDC87426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337139" y="4117665"/>
            <a:ext cx="4974328" cy="815580"/>
            <a:chOff x="6337139" y="4117665"/>
            <a:chExt cx="4974328" cy="815580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3AE281DD-075F-06F8-615E-44C8E3E7010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37139" y="4117665"/>
              <a:ext cx="4974328" cy="815580"/>
            </a:xfrm>
            <a:prstGeom prst="roundRect">
              <a:avLst>
                <a:gd name="adj" fmla="val 8275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109AFE89-137F-4C43-9D50-1D8ED8CE438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89510" y="4346222"/>
              <a:ext cx="4921957" cy="49671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500"/>
                </a:spcAft>
                <a:buClr>
                  <a:srgbClr val="00C296"/>
                </a:buClr>
                <a:buSzPct val="120000"/>
              </a:pPr>
              <a:r>
                <a:rPr lang="en-US" sz="2000" b="1" dirty="0">
                  <a:solidFill>
                    <a:schemeClr val="bg1"/>
                  </a:solidFill>
                  <a:latin typeface="Public Sans Medium" pitchFamily="2" charset="77"/>
                </a:rPr>
                <a:t>Hepatitis C can affect anyone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82421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8FF2633-CE9B-D563-0E91-956CC16D166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4954" y="3785305"/>
            <a:ext cx="2673350" cy="27368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876696E-F086-6346-83E9-E6FFF45B89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07" y="0"/>
            <a:ext cx="4470400" cy="80391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FC9ADE-EACA-459C-7A5F-216034F8422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E0EA01-3286-7A6D-0AC5-B68C19C0D2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3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568D374E-B7AB-E092-51D6-260C49A82C2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5985" y="1503365"/>
            <a:ext cx="374145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Today we will talk about…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B4FED3-60EB-7139-58C8-875ACE1B40C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762064" y="1503365"/>
            <a:ext cx="6986240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Hepatitis C – the basics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How you get hepatitis C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Stopping the spread hepatitis C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Testing for hepatitis C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Curing hepatitis C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Who do you tell and not tell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Where to get more information</a:t>
            </a:r>
            <a:endParaRPr lang="en-US" sz="2000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0621773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BFD1AE-FC5F-B9FB-AC42-D6BB8B7D2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A946A85E-0878-F6B8-A695-B5DEC74A7AE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0545" y="-678942"/>
            <a:ext cx="5010150" cy="69977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4CEF08-521F-DCA5-4102-14B6A25D3E2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183CC-AE5B-EF55-487C-6B06A651250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0AB292A3-D680-FD7D-FE5B-0604C9434CB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4905" y="438493"/>
            <a:ext cx="46222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What is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hepatitis C?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C39C47-912A-71B0-A178-AADA839AEBA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64661" y="3635022"/>
            <a:ext cx="7721247" cy="19868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Hepatitis C is a blood-borne virus that affects your liver.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There is a cure for hepatitis C.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Without treatment hepatitis C can cause</a:t>
            </a:r>
            <a:b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liver disease and liver cancer.</a:t>
            </a:r>
            <a:endParaRPr lang="en-US" sz="2000" dirty="0">
              <a:latin typeface="Public Sans ExtraLight" pitchFamily="2" charset="77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3104332-9407-EA32-8BB1-CC58E704572B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64661" y="1966775"/>
            <a:ext cx="6647642" cy="953825"/>
            <a:chOff x="464661" y="1966775"/>
            <a:chExt cx="6647642" cy="953825"/>
          </a:xfrm>
        </p:grpSpPr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70C8B099-7FE4-FB82-2547-AB7A50C1FC8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661" y="1966775"/>
              <a:ext cx="6647642" cy="953825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7A342E1-64C0-E15D-B27E-F40A670ADE10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661" y="2258593"/>
              <a:ext cx="6263516" cy="56213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en-US" sz="2000" b="1" dirty="0">
                  <a:solidFill>
                    <a:srgbClr val="002664"/>
                  </a:solidFill>
                  <a:latin typeface="Public Sans Medium" pitchFamily="2" charset="77"/>
                </a:rPr>
                <a:t>Hepatitis means inflammation of the liver</a:t>
              </a: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DEF5F2B7-FFF7-6D14-D464-0104162743E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8177" y="1033639"/>
            <a:ext cx="3556000" cy="2406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550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45E569-98FE-60F8-6992-57E948D60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84ABB0F-4B8B-F339-A4E3-C4B165B9267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4688" y="495762"/>
            <a:ext cx="2921000" cy="14859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57EC56D-DA27-4773-115E-03E91CA97B8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56" y="0"/>
            <a:ext cx="4857750" cy="80518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D2AA2D-812C-9ACA-98FE-371E935641D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4C9328-EC2B-B6F0-1472-5CA3FE4E60C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6D5E8E7D-64A6-A070-AFE8-3996077EA03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9333" y="687624"/>
            <a:ext cx="6734934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How does hepatitis C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affect your liver?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9325C6D-383B-6672-6D71-A346906A6873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15925" y="2711246"/>
            <a:ext cx="11360150" cy="2440039"/>
            <a:chOff x="415925" y="2711246"/>
            <a:chExt cx="11360150" cy="2440039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AF86C360-9AE8-4FE0-89C1-61CB8884A46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5925" y="2711246"/>
              <a:ext cx="11360150" cy="1492250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D989AE3-A63C-1BA5-B4D4-F094A8AD13CB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15925" y="4380401"/>
              <a:ext cx="1649942" cy="77088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500"/>
                </a:spcAft>
                <a:buSzPct val="80000"/>
              </a:pPr>
              <a:r>
                <a:rPr lang="en-US" dirty="0">
                  <a:solidFill>
                    <a:srgbClr val="002664"/>
                  </a:solidFill>
                  <a:latin typeface="Public Sans ExtraLight" pitchFamily="2" charset="77"/>
                </a:rPr>
                <a:t>Healthy</a:t>
              </a:r>
              <a:br>
                <a:rPr lang="en-US" dirty="0">
                  <a:solidFill>
                    <a:srgbClr val="002664"/>
                  </a:solidFill>
                  <a:latin typeface="Public Sans ExtraLight" pitchFamily="2" charset="77"/>
                </a:rPr>
              </a:br>
              <a:r>
                <a:rPr lang="en-US" dirty="0">
                  <a:solidFill>
                    <a:srgbClr val="002664"/>
                  </a:solidFill>
                  <a:latin typeface="Public Sans ExtraLight" pitchFamily="2" charset="77"/>
                </a:rPr>
                <a:t>liver</a:t>
              </a:r>
              <a:endParaRPr lang="en-US" dirty="0">
                <a:latin typeface="Public Sans ExtraLight" pitchFamily="2" charset="77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07C0589-55BE-4001-459B-67588E853679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350840" y="4380401"/>
              <a:ext cx="1649942" cy="77088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500"/>
                </a:spcAft>
                <a:buSzPct val="80000"/>
              </a:pPr>
              <a:r>
                <a:rPr lang="en-US" dirty="0">
                  <a:solidFill>
                    <a:srgbClr val="002664"/>
                  </a:solidFill>
                  <a:latin typeface="Public Sans ExtraLight" pitchFamily="2" charset="77"/>
                </a:rPr>
                <a:t>Acute infection</a:t>
              </a:r>
            </a:p>
            <a:p>
              <a:pPr algn="ctr">
                <a:spcAft>
                  <a:spcPts val="500"/>
                </a:spcAft>
                <a:buSzPct val="80000"/>
              </a:pPr>
              <a:r>
                <a:rPr lang="en-US" sz="1400" dirty="0">
                  <a:solidFill>
                    <a:srgbClr val="002664"/>
                  </a:solidFill>
                  <a:latin typeface="Public Sans ExtraLight" pitchFamily="2" charset="77"/>
                </a:rPr>
                <a:t>(short term)</a:t>
              </a:r>
              <a:endParaRPr lang="en-US" sz="1400" dirty="0">
                <a:latin typeface="Public Sans ExtraLight" pitchFamily="2" charset="77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4B883F7-D0A1-D3FF-3312-235AFABB6BCE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285755" y="4380401"/>
              <a:ext cx="1649942" cy="77088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500"/>
                </a:spcAft>
                <a:buSzPct val="80000"/>
              </a:pPr>
              <a:r>
                <a:rPr lang="en-US" dirty="0">
                  <a:solidFill>
                    <a:srgbClr val="002664"/>
                  </a:solidFill>
                  <a:latin typeface="Public Sans ExtraLight" pitchFamily="2" charset="77"/>
                </a:rPr>
                <a:t>Chronic infection</a:t>
              </a:r>
            </a:p>
            <a:p>
              <a:pPr algn="ctr">
                <a:spcAft>
                  <a:spcPts val="500"/>
                </a:spcAft>
                <a:buSzPct val="80000"/>
              </a:pPr>
              <a:r>
                <a:rPr lang="en-US" sz="1400" dirty="0">
                  <a:solidFill>
                    <a:srgbClr val="002664"/>
                  </a:solidFill>
                  <a:latin typeface="Public Sans ExtraLight" pitchFamily="2" charset="77"/>
                </a:rPr>
                <a:t>(long term)</a:t>
              </a:r>
              <a:endParaRPr lang="en-US" sz="1400" dirty="0">
                <a:latin typeface="Public Sans ExtraLight" pitchFamily="2" charset="77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EF2A50F-3112-E518-89D8-BBEA5546BD32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20670" y="4380401"/>
              <a:ext cx="1649942" cy="77088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500"/>
                </a:spcAft>
                <a:buSzPct val="80000"/>
              </a:pPr>
              <a:r>
                <a:rPr lang="en-US" dirty="0">
                  <a:solidFill>
                    <a:srgbClr val="002664"/>
                  </a:solidFill>
                  <a:latin typeface="Public Sans ExtraLight" pitchFamily="2" charset="77"/>
                </a:rPr>
                <a:t>Liver damage (cirrhosis)</a:t>
              </a:r>
              <a:endParaRPr lang="en-US" dirty="0">
                <a:latin typeface="Public Sans ExtraLight" pitchFamily="2" charset="77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3E5F477-8260-B4BB-35E8-C8EA2B964860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155585" y="4380401"/>
              <a:ext cx="1649942" cy="77088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500"/>
                </a:spcAft>
                <a:buSzPct val="80000"/>
              </a:pPr>
              <a:r>
                <a:rPr lang="en-US" dirty="0">
                  <a:solidFill>
                    <a:srgbClr val="002664"/>
                  </a:solidFill>
                  <a:latin typeface="Public Sans ExtraLight" pitchFamily="2" charset="77"/>
                </a:rPr>
                <a:t>Liver </a:t>
              </a:r>
              <a:br>
                <a:rPr lang="en-US" dirty="0">
                  <a:solidFill>
                    <a:srgbClr val="002664"/>
                  </a:solidFill>
                  <a:latin typeface="Public Sans ExtraLight" pitchFamily="2" charset="77"/>
                </a:rPr>
              </a:br>
              <a:r>
                <a:rPr lang="en-US" dirty="0">
                  <a:solidFill>
                    <a:srgbClr val="002664"/>
                  </a:solidFill>
                  <a:latin typeface="Public Sans ExtraLight" pitchFamily="2" charset="77"/>
                </a:rPr>
                <a:t>failure</a:t>
              </a:r>
              <a:endParaRPr lang="en-US" dirty="0">
                <a:latin typeface="Public Sans ExtraLight" pitchFamily="2" charset="77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58DB1AA-44B6-9612-E31D-3E2E03E45FB0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090502" y="4380401"/>
              <a:ext cx="1649942" cy="77088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500"/>
                </a:spcAft>
                <a:buSzPct val="80000"/>
              </a:pPr>
              <a:r>
                <a:rPr lang="en-US" dirty="0">
                  <a:solidFill>
                    <a:srgbClr val="002664"/>
                  </a:solidFill>
                  <a:latin typeface="Public Sans ExtraLight" pitchFamily="2" charset="77"/>
                </a:rPr>
                <a:t>Cancer</a:t>
              </a:r>
              <a:endParaRPr lang="en-US" dirty="0">
                <a:latin typeface="Public Sans ExtraLight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01805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124ACB-0905-9036-B839-7BC877670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CBC28B5A-F1DD-8886-5093-6693FFFD87D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7600" y="-677333"/>
            <a:ext cx="4235450" cy="69913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F44B3D-BEFD-0917-BBB0-74F96CFCE7F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EDCC3D-DF19-7CEA-6B2C-ABC3A3A1954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6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D8D5040E-9CB1-9F69-8B89-F7F210820E0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8815" y="438493"/>
            <a:ext cx="6088284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How do you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get hepatitis C?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9AB2699-C139-6554-2D5A-B9B481D919B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89510" y="2494845"/>
            <a:ext cx="4921957" cy="126435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000"/>
              </a:spcAft>
              <a:buClr>
                <a:srgbClr val="00C296"/>
              </a:buClr>
              <a:buSzPct val="120000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When the blood of a person </a:t>
            </a:r>
            <a:b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with hepatitis C enters the body </a:t>
            </a:r>
            <a:b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of another person</a:t>
            </a:r>
          </a:p>
          <a:p>
            <a:pPr algn="ctr">
              <a:spcAft>
                <a:spcPts val="1000"/>
              </a:spcAft>
              <a:buClr>
                <a:srgbClr val="00C296"/>
              </a:buClr>
              <a:buSzPct val="120000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This includes amounts of </a:t>
            </a:r>
            <a:b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blood too small to be seen</a:t>
            </a:r>
            <a:endParaRPr lang="en-US" sz="2000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46523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69B3D2-C283-D1F7-2726-2E7B21947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C873ED-B243-8860-C201-7470104BC42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56F9BF-BA41-210A-BA6B-40B0D447EEA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7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87544140-0AC2-871A-248A-0E72910307B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5598" y="727189"/>
            <a:ext cx="3673246" cy="12289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You can get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hepatitis C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from...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96930A6-5464-24A8-CEB4-C261080AC69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876460" y="870410"/>
            <a:ext cx="6901869" cy="451361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Unsterile medical, dental, cosmetic procedures, </a:t>
            </a:r>
            <a:b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vaccinations or surgery done overseas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Unsterile traditional practices that involve blood, </a:t>
            </a:r>
            <a:b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such as tattooing and skin piercing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Using someone else’s personal items that may have blood on them, such as razors and toothbrushes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Mother to child during pregnancy or childbirth </a:t>
            </a:r>
            <a:b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if the mother has hepatitis C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Blood-to-blood contact during sex without a condom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Accidental needlestick injury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Sharing and reusing any equipment used </a:t>
            </a:r>
            <a:b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for injecting drugs or steroids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Blood transfusions in Australia before 1990</a:t>
            </a:r>
            <a:endParaRPr lang="en-US" sz="2000" dirty="0">
              <a:latin typeface="Public Sans ExtraLight" pitchFamily="2" charset="77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3AAF69B-DE24-98EA-4B8B-0C618A546788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0698916" y="220339"/>
            <a:ext cx="1175795" cy="873992"/>
            <a:chOff x="10494345" y="1961249"/>
            <a:chExt cx="1477896" cy="109855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E4D8900-5F98-7A33-1E56-16014AA6F6C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494345" y="1961249"/>
              <a:ext cx="1477896" cy="1098550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4905A52-5BA0-3919-9B66-E588B1897C1C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494345" y="2028870"/>
              <a:ext cx="1477896" cy="8123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  <a:latin typeface="Poppins" pitchFamily="2" charset="77"/>
                  <a:cs typeface="Poppins" pitchFamily="2" charset="77"/>
                </a:rPr>
                <a:t>These</a:t>
              </a:r>
              <a:br>
                <a:rPr lang="en-US" sz="1200" b="1" dirty="0">
                  <a:solidFill>
                    <a:schemeClr val="bg1"/>
                  </a:solidFill>
                  <a:latin typeface="Poppins" pitchFamily="2" charset="77"/>
                  <a:cs typeface="Poppins" pitchFamily="2" charset="77"/>
                </a:rPr>
              </a:br>
              <a:r>
                <a:rPr lang="en-US" sz="1200" b="1" dirty="0">
                  <a:solidFill>
                    <a:schemeClr val="bg1"/>
                  </a:solidFill>
                  <a:latin typeface="Poppins" pitchFamily="2" charset="77"/>
                  <a:cs typeface="Poppins" pitchFamily="2" charset="77"/>
                </a:rPr>
                <a:t>are safe in Australia</a:t>
              </a:r>
              <a:endParaRPr lang="en-US" sz="12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98837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8F8BD7-6F20-C786-3BAE-3A752EC0B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97A22461-2590-1A5A-6913-034340E08DF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7755" y="-692566"/>
            <a:ext cx="5861050" cy="21526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47387C-E4AC-69E8-9BA2-D251622B7C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284ECE-61FF-9165-8AAB-E87A916F20A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8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D698983F-19F2-1CCD-A0FB-C0191229595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7293" y="329255"/>
            <a:ext cx="6619093" cy="62755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You cannot get</a:t>
            </a:r>
          </a:p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hepatitis C from...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B95B62-57B8-9283-782C-882BA9E3836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38041" y="3370653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Sharing </a:t>
            </a:r>
            <a:b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toilets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D909C97-88ED-5216-4BD3-92738877DEB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882867" y="3370653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Sharing food</a:t>
            </a:r>
            <a:b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or utensils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42D3CD-3AC8-53DB-4717-0F393341C0E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418030" y="3370653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Mosquito or</a:t>
            </a:r>
            <a:b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insect bites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6ADF605-2944-4842-1424-B36705BDDCF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974155" y="3370653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Swimming</a:t>
            </a:r>
            <a:b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pools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6D1ABF8-D6B5-31AB-FDBA-3466775CEAE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38041" y="5967097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Sneezing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8D89F8A-669C-807D-213F-843A5F5051B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882867" y="5967097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Coughing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B4AECE4-9DB2-41E8-A37D-848FE6E40D4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418030" y="5967097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Hugging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C9557F1-6BA9-2D5B-75F8-A3836DF6742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974155" y="5967097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Kissing</a:t>
            </a:r>
            <a:endParaRPr lang="en-US" sz="2000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914692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161BDF-7950-0F11-B435-05B28DCE7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592B245-5DC7-D77D-8E8B-2F9DF290E95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16" y="0"/>
            <a:ext cx="4730750" cy="80391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23B05F3-5457-6C99-56BB-360883564B0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9426" y="-699911"/>
            <a:ext cx="2857500" cy="98996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066ABE-40D1-2D32-C83F-5BB6D7B47F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E1AE2B-EE40-5DA4-545D-70B477DB97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09DCA221-8A89-F10F-F4DF-995098A4023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8413" y="994535"/>
            <a:ext cx="3955759" cy="217692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What are the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symptoms of 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hepatitis C?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  <a:cs typeface="Poppins" pitchFamily="2" charset="77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5681A9D-9AE9-5CB8-2DCC-BB045FD7B8CE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198127" y="3701375"/>
            <a:ext cx="4051300" cy="2025650"/>
            <a:chOff x="5358114" y="3754175"/>
            <a:chExt cx="4051300" cy="202565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09D0378-FD4A-E82A-F0B3-B113BA33AE1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358114" y="3754175"/>
              <a:ext cx="4051300" cy="2025650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07C9671-0AB5-F7C7-6A1C-8113756D05AB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525400" y="4089881"/>
              <a:ext cx="3716728" cy="67711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Public Sans Medium" pitchFamily="2" charset="77"/>
                </a:rPr>
                <a:t>The only way to know</a:t>
              </a:r>
              <a:br>
                <a:rPr lang="en-US" sz="2000" b="1" dirty="0">
                  <a:solidFill>
                    <a:schemeClr val="bg1"/>
                  </a:solidFill>
                  <a:latin typeface="Public Sans Medium" pitchFamily="2" charset="77"/>
                </a:rPr>
              </a:br>
              <a:r>
                <a:rPr lang="en-US" sz="2000" b="1" dirty="0">
                  <a:solidFill>
                    <a:schemeClr val="bg1"/>
                  </a:solidFill>
                  <a:latin typeface="Public Sans Medium" pitchFamily="2" charset="77"/>
                </a:rPr>
                <a:t>if you have hepatitis C</a:t>
              </a:r>
              <a:br>
                <a:rPr lang="en-US" sz="2000" b="1" dirty="0">
                  <a:solidFill>
                    <a:schemeClr val="bg1"/>
                  </a:solidFill>
                  <a:latin typeface="Public Sans Medium" pitchFamily="2" charset="77"/>
                </a:rPr>
              </a:br>
              <a:r>
                <a:rPr lang="en-US" sz="2000" b="1" dirty="0">
                  <a:solidFill>
                    <a:schemeClr val="bg1"/>
                  </a:solidFill>
                  <a:latin typeface="Public Sans Medium" pitchFamily="2" charset="77"/>
                </a:rPr>
                <a:t>is through a blood test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DD340034-21E2-1A98-5F76-C2357ADF3E0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973256" y="994535"/>
            <a:ext cx="6860332" cy="24344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Many people with hepatitis C </a:t>
            </a:r>
            <a:b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don’t show any symptoms or signs of illness.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People with chronic hepatitis C may not </a:t>
            </a:r>
            <a:b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feel sick until their liver becomes very damaged. </a:t>
            </a:r>
            <a:b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This can take many years.</a:t>
            </a:r>
            <a:endParaRPr lang="en-US" sz="2000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9958629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90B73A-45B7-C0B0-9A72-3AABFED8D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FFD1D7-55DE-C599-4D6B-572A34A6E41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BD2925-C0D9-BC88-EA3B-71C0A0272DD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10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14142524-A5BE-BAB2-FF12-8771A76EABD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3330" y="455651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Testing for 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hepatitis C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94F3BF3-26C3-A568-10F6-6EFDBE85D836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8527777" y="1572932"/>
            <a:ext cx="3441700" cy="2209800"/>
            <a:chOff x="8383820" y="575817"/>
            <a:chExt cx="3441700" cy="2209800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9ABB2C25-E302-9445-DCA3-39B1F59BAF59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383820" y="575817"/>
              <a:ext cx="3441700" cy="2209800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B0CCD8E-8911-1248-6CDB-8BB81B777E2E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457153" y="871457"/>
              <a:ext cx="3341334" cy="67711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Public Sans Medium" pitchFamily="2" charset="77"/>
                </a:rPr>
                <a:t>Ask your doctor for</a:t>
              </a:r>
              <a:br>
                <a:rPr lang="en-US" sz="2000" b="1" dirty="0">
                  <a:solidFill>
                    <a:schemeClr val="bg1"/>
                  </a:solidFill>
                  <a:latin typeface="Public Sans Medium" pitchFamily="2" charset="77"/>
                </a:rPr>
              </a:br>
              <a:r>
                <a:rPr lang="en-US" sz="2000" b="1" dirty="0">
                  <a:solidFill>
                    <a:schemeClr val="bg1"/>
                  </a:solidFill>
                  <a:latin typeface="Public Sans Medium" pitchFamily="2" charset="77"/>
                </a:rPr>
                <a:t>a hepatitis C test. </a:t>
              </a:r>
              <a:br>
                <a:rPr lang="en-US" sz="2000" b="1" dirty="0">
                  <a:solidFill>
                    <a:schemeClr val="bg1"/>
                  </a:solidFill>
                  <a:latin typeface="Public Sans Medium" pitchFamily="2" charset="77"/>
                </a:rPr>
              </a:br>
              <a:r>
                <a:rPr lang="en-US" sz="2000" b="1" dirty="0">
                  <a:solidFill>
                    <a:schemeClr val="bg1"/>
                  </a:solidFill>
                  <a:latin typeface="Public Sans Medium" pitchFamily="2" charset="77"/>
                </a:rPr>
                <a:t>Testing is free if you </a:t>
              </a:r>
              <a:br>
                <a:rPr lang="en-US" sz="2000" b="1" dirty="0">
                  <a:solidFill>
                    <a:schemeClr val="bg1"/>
                  </a:solidFill>
                  <a:latin typeface="Public Sans Medium" pitchFamily="2" charset="77"/>
                </a:rPr>
              </a:br>
              <a:r>
                <a:rPr lang="en-US" sz="2000" b="1" dirty="0">
                  <a:solidFill>
                    <a:schemeClr val="bg1"/>
                  </a:solidFill>
                  <a:latin typeface="Public Sans Medium" pitchFamily="2" charset="77"/>
                </a:rPr>
                <a:t>have a Medicare card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C564A7F-7389-2364-0969-DDA2D88CA5F5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28978" y="1205114"/>
            <a:ext cx="7893161" cy="2809347"/>
            <a:chOff x="428978" y="1205114"/>
            <a:chExt cx="7893161" cy="2809347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F54A227D-FD54-CF22-4154-78F194FC11C8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428978" y="1868572"/>
              <a:ext cx="7879644" cy="2145889"/>
              <a:chOff x="428978" y="1868572"/>
              <a:chExt cx="7879644" cy="2145889"/>
            </a:xfrm>
          </p:grpSpPr>
          <p:sp>
            <p:nvSpPr>
              <p:cNvPr id="5" name="Rounded Rectangle 4">
                <a:extLst>
                  <a:ext uri="{FF2B5EF4-FFF2-40B4-BE49-F238E27FC236}">
                    <a16:creationId xmlns:a16="http://schemas.microsoft.com/office/drawing/2014/main" id="{9EB27959-063E-A5DF-68AF-DE4C4B88114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428978" y="1868572"/>
                <a:ext cx="7879644" cy="2145889"/>
              </a:xfrm>
              <a:prstGeom prst="roundRect">
                <a:avLst>
                  <a:gd name="adj" fmla="val 827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E768F29-9413-00F6-7CEC-65BDE24B4FBF}"/>
                  </a:ext>
                </a:extLst>
              </p:cNvPr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628435" y="2101564"/>
                <a:ext cx="7431832" cy="1681168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>
                  <a:spcAft>
                    <a:spcPts val="500"/>
                  </a:spcAft>
                  <a:buSzPct val="80000"/>
                </a:pPr>
                <a:r>
                  <a:rPr lang="en-US" b="1" dirty="0">
                    <a:solidFill>
                      <a:srgbClr val="002664"/>
                    </a:solidFill>
                    <a:latin typeface="Public Sans Medium" pitchFamily="2" charset="77"/>
                  </a:rPr>
                  <a:t>Types of tests</a:t>
                </a:r>
              </a:p>
              <a:p>
                <a:pPr marL="342900" indent="-342900">
                  <a:lnSpc>
                    <a:spcPct val="125000"/>
                  </a:lnSpc>
                  <a:spcAft>
                    <a:spcPts val="500"/>
                  </a:spcAft>
                  <a:buClr>
                    <a:srgbClr val="00C296"/>
                  </a:buClr>
                  <a:buSzPct val="120000"/>
                  <a:buFont typeface="Wingdings" pitchFamily="2" charset="2"/>
                  <a:buChar char="ü"/>
                </a:pPr>
                <a:r>
                  <a:rPr lang="en-US" sz="1800" b="1" dirty="0">
                    <a:solidFill>
                      <a:srgbClr val="002664"/>
                    </a:solidFill>
                    <a:latin typeface="Public Sans Medium" pitchFamily="2" charset="77"/>
                  </a:rPr>
                  <a:t>Antibody test: </a:t>
                </a:r>
                <a:r>
                  <a:rPr lang="en-US" sz="1800" dirty="0">
                    <a:solidFill>
                      <a:srgbClr val="002664"/>
                    </a:solidFill>
                    <a:latin typeface="Public Sans ExtraLight" pitchFamily="2" charset="77"/>
                  </a:rPr>
                  <a:t>shows if you have ever had hepatitis C.</a:t>
                </a:r>
              </a:p>
              <a:p>
                <a:pPr marL="342900" indent="-342900">
                  <a:lnSpc>
                    <a:spcPct val="125000"/>
                  </a:lnSpc>
                  <a:spcAft>
                    <a:spcPts val="500"/>
                  </a:spcAft>
                  <a:buClr>
                    <a:srgbClr val="00C296"/>
                  </a:buClr>
                  <a:buSzPct val="120000"/>
                  <a:buFont typeface="Wingdings" pitchFamily="2" charset="2"/>
                  <a:buChar char="ü"/>
                </a:pPr>
                <a:r>
                  <a:rPr lang="en-US" sz="1800" b="1" dirty="0">
                    <a:solidFill>
                      <a:srgbClr val="002664"/>
                    </a:solidFill>
                    <a:latin typeface="Public Sans Medium" pitchFamily="2" charset="77"/>
                  </a:rPr>
                  <a:t>PCR test: </a:t>
                </a:r>
                <a:r>
                  <a:rPr lang="en-US" sz="1800" dirty="0">
                    <a:solidFill>
                      <a:srgbClr val="002664"/>
                    </a:solidFill>
                    <a:latin typeface="Public Sans ExtraLight" pitchFamily="2" charset="77"/>
                  </a:rPr>
                  <a:t>shows if you have hepatitis C now.</a:t>
                </a:r>
              </a:p>
              <a:p>
                <a:pPr marL="342900" indent="-342900">
                  <a:lnSpc>
                    <a:spcPct val="125000"/>
                  </a:lnSpc>
                  <a:spcAft>
                    <a:spcPts val="500"/>
                  </a:spcAft>
                  <a:buClr>
                    <a:srgbClr val="00C296"/>
                  </a:buClr>
                  <a:buSzPct val="120000"/>
                  <a:buFont typeface="Wingdings" pitchFamily="2" charset="2"/>
                  <a:buChar char="ü"/>
                </a:pPr>
                <a:r>
                  <a:rPr lang="en-US" sz="1800" b="1" dirty="0">
                    <a:solidFill>
                      <a:srgbClr val="002664"/>
                    </a:solidFill>
                    <a:latin typeface="Public Sans Medium" pitchFamily="2" charset="77"/>
                  </a:rPr>
                  <a:t>Dried Blood Spot (DBS) test: </a:t>
                </a:r>
                <a:r>
                  <a:rPr lang="en-US" sz="1800" dirty="0">
                    <a:solidFill>
                      <a:srgbClr val="002664"/>
                    </a:solidFill>
                    <a:latin typeface="Public Sans ExtraLight" pitchFamily="2" charset="77"/>
                  </a:rPr>
                  <a:t>shows hepatitis C in your blood.</a:t>
                </a:r>
              </a:p>
            </p:txBody>
          </p:sp>
        </p:grp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C30F3ED7-746D-202E-D1E6-5DD46959062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045789" y="1205114"/>
              <a:ext cx="1276350" cy="2032000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1C58BC8-A8B1-40B8-F30F-85E0660FE563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28978" y="4310101"/>
            <a:ext cx="8392723" cy="2413000"/>
            <a:chOff x="428978" y="4310101"/>
            <a:chExt cx="8392723" cy="2413000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DC11A4D5-5C41-49E8-619E-463DCC9D85AC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428978" y="4382597"/>
              <a:ext cx="7879644" cy="1668247"/>
              <a:chOff x="428978" y="4382597"/>
              <a:chExt cx="7879644" cy="1668247"/>
            </a:xfrm>
          </p:grpSpPr>
          <p:sp>
            <p:nvSpPr>
              <p:cNvPr id="2" name="Rounded Rectangle 1">
                <a:extLst>
                  <a:ext uri="{FF2B5EF4-FFF2-40B4-BE49-F238E27FC236}">
                    <a16:creationId xmlns:a16="http://schemas.microsoft.com/office/drawing/2014/main" id="{F049304D-3EDD-A47E-92B4-C6012C6773CF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428978" y="4382597"/>
                <a:ext cx="7879644" cy="1668247"/>
              </a:xfrm>
              <a:prstGeom prst="roundRect">
                <a:avLst>
                  <a:gd name="adj" fmla="val 827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ADE0C059-C577-D28C-5121-00A0C94997A5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628435" y="4641564"/>
                <a:ext cx="7318943" cy="1330258"/>
                <a:chOff x="628435" y="4641564"/>
                <a:chExt cx="7318943" cy="1330258"/>
              </a:xfrm>
            </p:grpSpPr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4B9035A7-050E-BDCE-4381-7483DC82B239}"/>
                    </a:ext>
                  </a:extLst>
                </p:cNvPr>
                <p:cNvSpPr txBox="1"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628435" y="4641564"/>
                  <a:ext cx="3582321" cy="133025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>
                    <a:spcAft>
                      <a:spcPts val="500"/>
                    </a:spcAft>
                    <a:buSzPct val="80000"/>
                  </a:pPr>
                  <a:r>
                    <a:rPr lang="en-US" b="1" dirty="0">
                      <a:solidFill>
                        <a:srgbClr val="002664"/>
                      </a:solidFill>
                      <a:latin typeface="Public Sans Medium" pitchFamily="2" charset="77"/>
                    </a:rPr>
                    <a:t>Where to get tested </a:t>
                  </a:r>
                  <a:endParaRPr lang="en-US" sz="1800" dirty="0">
                    <a:solidFill>
                      <a:srgbClr val="002664"/>
                    </a:solidFill>
                    <a:latin typeface="Public Sans ExtraLight" pitchFamily="2" charset="77"/>
                  </a:endParaRPr>
                </a:p>
                <a:p>
                  <a:pPr marL="342900" indent="-342900">
                    <a:lnSpc>
                      <a:spcPct val="125000"/>
                    </a:lnSpc>
                    <a:spcAft>
                      <a:spcPts val="500"/>
                    </a:spcAft>
                    <a:buClr>
                      <a:srgbClr val="00C296"/>
                    </a:buClr>
                    <a:buSzPct val="120000"/>
                    <a:buFont typeface="Wingdings" pitchFamily="2" charset="2"/>
                    <a:buChar char="ü"/>
                  </a:pPr>
                  <a:r>
                    <a:rPr lang="en-US" sz="1800" dirty="0">
                      <a:solidFill>
                        <a:srgbClr val="002664"/>
                      </a:solidFill>
                      <a:latin typeface="Public Sans ExtraLight" pitchFamily="2" charset="77"/>
                    </a:rPr>
                    <a:t>General Practitioner (GP)</a:t>
                  </a:r>
                </a:p>
                <a:p>
                  <a:pPr marL="342900" indent="-342900">
                    <a:lnSpc>
                      <a:spcPct val="125000"/>
                    </a:lnSpc>
                    <a:spcAft>
                      <a:spcPts val="500"/>
                    </a:spcAft>
                    <a:buClr>
                      <a:srgbClr val="00C296"/>
                    </a:buClr>
                    <a:buSzPct val="120000"/>
                    <a:buFont typeface="Wingdings" pitchFamily="2" charset="2"/>
                    <a:buChar char="ü"/>
                  </a:pPr>
                  <a:r>
                    <a:rPr lang="en-US" sz="1800" dirty="0">
                      <a:solidFill>
                        <a:srgbClr val="002664"/>
                      </a:solidFill>
                      <a:latin typeface="Public Sans ExtraLight" pitchFamily="2" charset="77"/>
                    </a:rPr>
                    <a:t>NSW Sexual Health Clinics</a:t>
                  </a:r>
                </a:p>
              </p:txBody>
            </p:sp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075A5C37-1BCE-24E5-2639-19C75DCA1FE3}"/>
                    </a:ext>
                  </a:extLst>
                </p:cNvPr>
                <p:cNvSpPr txBox="1"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4365057" y="4641564"/>
                  <a:ext cx="3582321" cy="133025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>
                    <a:spcAft>
                      <a:spcPts val="500"/>
                    </a:spcAft>
                    <a:buSzPct val="80000"/>
                  </a:pPr>
                  <a:r>
                    <a:rPr lang="en-US" b="1" dirty="0">
                      <a:solidFill>
                        <a:srgbClr val="002664"/>
                      </a:solidFill>
                      <a:latin typeface="Public Sans Medium" pitchFamily="2" charset="77"/>
                    </a:rPr>
                    <a:t> </a:t>
                  </a:r>
                  <a:endParaRPr lang="en-US" sz="1800" dirty="0">
                    <a:solidFill>
                      <a:srgbClr val="002664"/>
                    </a:solidFill>
                    <a:latin typeface="Public Sans ExtraLight" pitchFamily="2" charset="77"/>
                  </a:endParaRPr>
                </a:p>
                <a:p>
                  <a:pPr marL="342900" indent="-342900">
                    <a:lnSpc>
                      <a:spcPct val="125000"/>
                    </a:lnSpc>
                    <a:spcAft>
                      <a:spcPts val="500"/>
                    </a:spcAft>
                    <a:buClr>
                      <a:srgbClr val="00C296"/>
                    </a:buClr>
                    <a:buSzPct val="120000"/>
                    <a:buFont typeface="Wingdings" pitchFamily="2" charset="2"/>
                    <a:buChar char="ü"/>
                  </a:pPr>
                  <a:r>
                    <a:rPr lang="en-US" sz="1800" dirty="0">
                      <a:solidFill>
                        <a:srgbClr val="002664"/>
                      </a:solidFill>
                      <a:latin typeface="Public Sans ExtraLight" pitchFamily="2" charset="77"/>
                    </a:rPr>
                    <a:t>Family Planning Australia</a:t>
                  </a:r>
                </a:p>
                <a:p>
                  <a:pPr marL="342900" indent="-342900">
                    <a:lnSpc>
                      <a:spcPct val="125000"/>
                    </a:lnSpc>
                    <a:spcAft>
                      <a:spcPts val="500"/>
                    </a:spcAft>
                    <a:buClr>
                      <a:srgbClr val="00C296"/>
                    </a:buClr>
                    <a:buSzPct val="120000"/>
                    <a:buFont typeface="Wingdings" pitchFamily="2" charset="2"/>
                    <a:buChar char="ü"/>
                  </a:pPr>
                  <a:r>
                    <a:rPr lang="en-US" sz="1800" dirty="0">
                      <a:solidFill>
                        <a:srgbClr val="002664"/>
                      </a:solidFill>
                      <a:latin typeface="Public Sans ExtraLight" pitchFamily="2" charset="77"/>
                    </a:rPr>
                    <a:t>Online for the DBS test</a:t>
                  </a:r>
                </a:p>
              </p:txBody>
            </p:sp>
          </p:grpSp>
        </p:grp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564013E-1C20-60CE-E94F-31A986AFDFD0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558051" y="4310101"/>
              <a:ext cx="1263650" cy="2413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234450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395F09-ABC7-ADF1-BF17-23A874FB1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5FB7BCD-287D-4287-9DF4-E9B114E310D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2100" y="-686505"/>
            <a:ext cx="3467100" cy="20383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BFDF2C-B103-9044-2011-F87C836AFB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2E1897-A223-281D-124C-2A9E32F1F8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11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0" name="Title 5">
            <a:extLst>
              <a:ext uri="{FF2B5EF4-FFF2-40B4-BE49-F238E27FC236}">
                <a16:creationId xmlns:a16="http://schemas.microsoft.com/office/drawing/2014/main" id="{7527E5AC-E5E9-F396-105A-476126EB784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1456" y="455651"/>
            <a:ext cx="6482772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Who should get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a hepatitis C test?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C98AB04-856D-8742-AD74-CEC6AFD5531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1457" y="1688781"/>
            <a:ext cx="3192276" cy="148339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If you were born or have lived in a country where hepatitis C is common, it is important you have a hepatitis C test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7F03500-66D2-EDA0-75B9-CF74A6DB4A5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14173" y="1688781"/>
            <a:ext cx="7573027" cy="355202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0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It is also important to get tested for hepatitis C if you:</a:t>
            </a: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have had a blood transfusion, vaccination, surgery or other medical or dental procedure in another country</a:t>
            </a: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have had a traditional medical practice </a:t>
            </a:r>
            <a:b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e.g. cutting, cupping or coining</a:t>
            </a: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have hepatitis B or HIV</a:t>
            </a: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are not sure if your tattoo or body piercing was done </a:t>
            </a:r>
            <a:b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with sterile equipment</a:t>
            </a: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have injected drugs or steroids or have ever shared injecting equipment</a:t>
            </a: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have ever been in prison</a:t>
            </a: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had a blood transfusion in Australia before February 1990</a:t>
            </a:r>
          </a:p>
        </p:txBody>
      </p:sp>
    </p:spTree>
    <p:extLst>
      <p:ext uri="{BB962C8B-B14F-4D97-AF65-F5344CB8AC3E}">
        <p14:creationId xmlns:p14="http://schemas.microsoft.com/office/powerpoint/2010/main" val="3485750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50E1F1-0265-C382-8734-98EFA03C4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60C41EB-AA13-F4DF-5F65-FEC2B3D0E3F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08783" y="1677985"/>
            <a:ext cx="2165350" cy="21653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64E8F2-F912-0A28-8C78-A6730413E8A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12BE0A-2C68-FCAD-2BCE-EB4A0A26A45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12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3BD10864-AE59-B38A-60CD-ABCE88A49BC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7764" y="709426"/>
            <a:ext cx="3372725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How is hepatitis C treated?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22C4BE-7638-1D25-1D70-CE07436495D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730513" y="2482971"/>
            <a:ext cx="7262114" cy="281220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They are pills or tablets that:</a:t>
            </a:r>
            <a:endParaRPr lang="en-US" sz="2000" b="1" dirty="0">
              <a:latin typeface="Public Sans Medium" pitchFamily="2" charset="77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Clear the virus from your body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Are taken for about 8 to 12 weeks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Have few or no side-effects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Lower the risk of liver damage and getting liver cancer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Are low-cost if you have a Medicare card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Cure 95% of people living with hepatitis C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BCE1E75-3F4A-A4DA-73A4-B1CF04D2974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730513" y="1341098"/>
            <a:ext cx="6182805" cy="8417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Hepatitis C is treated with medications </a:t>
            </a:r>
            <a:b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</a:b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called Direct Acting Anti-</a:t>
            </a:r>
            <a:r>
              <a:rPr lang="en-US" sz="2000" b="1" dirty="0" err="1">
                <a:solidFill>
                  <a:srgbClr val="002664"/>
                </a:solidFill>
                <a:latin typeface="Public Sans Medium" pitchFamily="2" charset="77"/>
              </a:rPr>
              <a:t>virals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 (DAAs)</a:t>
            </a:r>
          </a:p>
        </p:txBody>
      </p:sp>
    </p:spTree>
    <p:extLst>
      <p:ext uri="{BB962C8B-B14F-4D97-AF65-F5344CB8AC3E}">
        <p14:creationId xmlns:p14="http://schemas.microsoft.com/office/powerpoint/2010/main" val="8137664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9E11D2-5FBA-BE3B-D8EE-8069A069C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320C29B-351A-A627-DF74-C56DF13CFBF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0814" y="-666045"/>
            <a:ext cx="4196593" cy="68580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C466DD-0601-B84E-33E7-7670B1B027A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24071D-298C-8A13-3178-379F8A7433C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13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1" name="Title 5">
            <a:extLst>
              <a:ext uri="{FF2B5EF4-FFF2-40B4-BE49-F238E27FC236}">
                <a16:creationId xmlns:a16="http://schemas.microsoft.com/office/drawing/2014/main" id="{2260AC0C-1B3B-D917-F069-EBF253B4FB3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435926" y="580763"/>
            <a:ext cx="6766385" cy="1300388"/>
          </a:xfrm>
        </p:spPr>
        <p:txBody>
          <a:bodyPr anchor="t">
            <a:noAutofit/>
          </a:bodyPr>
          <a:lstStyle/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How do I protect myself from getting hepatitis C?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3B13E29-9129-7085-3081-3BC620825D9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5926" y="2022895"/>
            <a:ext cx="8629052" cy="281220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Don’t share personal items like toothbrushes or razors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Only get tattoos or body piercings from licensed professionals</a:t>
            </a:r>
            <a:b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with sterile (clean) equipment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Only get medical and dental procedures by licensed professionals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Use condoms and lubricant during sex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Be careful about getting medical and dental procedures</a:t>
            </a:r>
            <a:b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when travelling overseas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Wear gloves when cleaning up blood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Never share drug injecting equipment</a:t>
            </a:r>
            <a:endParaRPr lang="en-US" sz="2000" dirty="0">
              <a:latin typeface="Public Sans ExtraLight" pitchFamily="2" charset="77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886AF22-B854-4F5C-C8E1-227B7313253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17289" y="1538817"/>
            <a:ext cx="1574800" cy="141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1578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0D06A7-A1F1-1489-7C11-D72BEC453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F5A0BF-95F8-FD6B-FCD1-28689C8E31D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5CEFE8-6137-6FC7-C32C-1E964A310D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9" name="Title 5">
            <a:extLst>
              <a:ext uri="{FF2B5EF4-FFF2-40B4-BE49-F238E27FC236}">
                <a16:creationId xmlns:a16="http://schemas.microsoft.com/office/drawing/2014/main" id="{333ED726-2DB3-C9CB-6465-0A1D97C5D50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31366" y="620889"/>
            <a:ext cx="4250104" cy="20269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Understanding stigma around hepatitis C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  <a:cs typeface="Poppins" pitchFamily="2" charset="7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BEC0742-1FC2-279F-830C-348B7C2F86E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484553" y="1145094"/>
            <a:ext cx="6233314" cy="19146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Many people with viral hepatitis</a:t>
            </a:r>
            <a:b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face negative judgment because of: 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How others think they got hepatitis C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Actions linked to hepatitis C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1CB1B55-6796-0F51-5FC9-9F67DB622BCE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484554" y="4804215"/>
            <a:ext cx="5905936" cy="1062579"/>
            <a:chOff x="5484554" y="4804215"/>
            <a:chExt cx="5905936" cy="1062579"/>
          </a:xfrm>
        </p:grpSpPr>
        <p:sp>
          <p:nvSpPr>
            <p:cNvPr id="18" name="Rounded Rectangle 17">
              <a:extLst>
                <a:ext uri="{FF2B5EF4-FFF2-40B4-BE49-F238E27FC236}">
                  <a16:creationId xmlns:a16="http://schemas.microsoft.com/office/drawing/2014/main" id="{4384726D-DC1A-4D61-8882-627734092BF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84554" y="4804215"/>
              <a:ext cx="5905936" cy="1062579"/>
            </a:xfrm>
            <a:prstGeom prst="roundRect">
              <a:avLst>
                <a:gd name="adj" fmla="val 8275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F9AD9A5-22AC-203D-002E-A2D3CB569981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84554" y="4981562"/>
              <a:ext cx="5905936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BBDFFF"/>
                  </a:solidFill>
                  <a:latin typeface="Public Sans Medium" pitchFamily="2" charset="77"/>
                </a:rPr>
                <a:t>Stigma creates barriers to </a:t>
              </a:r>
              <a:br>
                <a:rPr lang="en-US" sz="2000" b="1" dirty="0">
                  <a:solidFill>
                    <a:srgbClr val="BBDFFF"/>
                  </a:solidFill>
                  <a:latin typeface="Public Sans Medium" pitchFamily="2" charset="77"/>
                </a:rPr>
              </a:br>
              <a:r>
                <a:rPr lang="en-US" sz="2000" b="1" dirty="0">
                  <a:solidFill>
                    <a:srgbClr val="BBDFFF"/>
                  </a:solidFill>
                  <a:latin typeface="Public Sans Medium" pitchFamily="2" charset="77"/>
                </a:rPr>
                <a:t>healthcare and support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2C19AD4B-0B85-030B-24C4-98773F31CFAB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484554" y="3237090"/>
            <a:ext cx="5905936" cy="1062580"/>
            <a:chOff x="5484554" y="3237090"/>
            <a:chExt cx="5905936" cy="1062580"/>
          </a:xfrm>
        </p:grpSpPr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B8791226-7D7D-22B9-68B8-62E20324C02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84554" y="3237090"/>
              <a:ext cx="5905936" cy="1062580"/>
            </a:xfrm>
            <a:prstGeom prst="roundRect">
              <a:avLst>
                <a:gd name="adj" fmla="val 8275"/>
              </a:avLst>
            </a:prstGeom>
            <a:solidFill>
              <a:srgbClr val="7DB1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C6C7D11-B4F1-EA86-0270-3F4DE1F20C3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84554" y="3401570"/>
              <a:ext cx="5905936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002664"/>
                  </a:solidFill>
                  <a:latin typeface="Public Sans Medium" pitchFamily="2" charset="77"/>
                </a:rPr>
                <a:t>This can make people afraid</a:t>
              </a:r>
              <a:br>
                <a:rPr lang="en-US" sz="2000" b="1" dirty="0">
                  <a:solidFill>
                    <a:srgbClr val="002664"/>
                  </a:solidFill>
                  <a:latin typeface="Public Sans Medium" pitchFamily="2" charset="77"/>
                </a:rPr>
              </a:br>
              <a:r>
                <a:rPr lang="en-US" sz="2000" b="1" dirty="0">
                  <a:solidFill>
                    <a:srgbClr val="002664"/>
                  </a:solidFill>
                  <a:latin typeface="Public Sans Medium" pitchFamily="2" charset="77"/>
                </a:rPr>
                <a:t>to talk about their hepatitis C</a:t>
              </a:r>
            </a:p>
          </p:txBody>
        </p: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18D38677-D4DC-5E8E-E4F7-536AB5A219E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36817" y="478476"/>
            <a:ext cx="781050" cy="78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0330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348B4F-256A-D041-A554-C5D2081B7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BE5BBEDF-C03F-77F9-40D2-4ED65EFCAE4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1119" y="-1010673"/>
            <a:ext cx="4959350" cy="26225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AFF9EF-9E2E-6483-77F3-3EC945FA28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2F9BDE-FF0D-3770-27C1-587B0912DF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D19C4450-DEEB-39F7-10F6-4F9D138AC70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8940" y="442993"/>
            <a:ext cx="6184792" cy="6181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Who to tell and not tell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45E706E-EC05-5160-7E1D-2222C1CAB11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8940" y="1825418"/>
            <a:ext cx="6233314" cy="19146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By law you must tell people: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When you give blood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When donating organs and sperm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When you apply for health insurance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If you are joining the Australian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Defence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Force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When you apply for a visa to live in Australia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If you are a health care worker who does </a:t>
            </a:r>
            <a:b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medical procedures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7B6CB8-D5A8-8EDE-BFD0-A1B443A88F1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912185" y="1825418"/>
            <a:ext cx="3986304" cy="19146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You do not have to tell: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Your boss at work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The people you work with </a:t>
            </a:r>
            <a:b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or go to school with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Family members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81D5593-B9F7-73B5-134F-0B836B63AC36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377539" y="4145452"/>
            <a:ext cx="2520950" cy="2032000"/>
            <a:chOff x="9377539" y="4359941"/>
            <a:chExt cx="2520950" cy="2032000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38B2A065-6CF1-9A93-078B-B793524998F0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377539" y="4359941"/>
              <a:ext cx="2520950" cy="2032000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68A1564-DD5E-9F73-F9BC-11B8F6E68F32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550400" y="4538133"/>
              <a:ext cx="2201334" cy="136595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en-US" sz="2000" b="1" dirty="0">
                  <a:solidFill>
                    <a:schemeClr val="bg1"/>
                  </a:solidFill>
                  <a:latin typeface="Public Sans Medium" pitchFamily="2" charset="77"/>
                </a:rPr>
                <a:t>Your doctor cannot tell your family that you have hepatitis C</a:t>
              </a:r>
              <a:endParaRPr lang="en-US" sz="2000" dirty="0">
                <a:solidFill>
                  <a:schemeClr val="bg1"/>
                </a:solidFill>
                <a:latin typeface="Public Sans ExtraLight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049700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46A01B-F389-0F33-CF22-563777E56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84E799-8745-B76A-D81E-472ACD1F323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E56A1F-3802-D9F0-DCDF-321ADD2279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16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2F2B8FB1-321C-2EDE-2F68-CB04B4D1ADD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6118" y="513139"/>
            <a:ext cx="359206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Where to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get help for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hepatitis C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469B26F-BCFE-ADDC-4752-2FA2130A7826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23398" y="1568449"/>
            <a:ext cx="6850344" cy="958952"/>
            <a:chOff x="4423398" y="1568449"/>
            <a:chExt cx="6850344" cy="958952"/>
          </a:xfrm>
        </p:grpSpPr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F3C0AA0B-E8AF-0674-F10C-E8C2C0B7427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23398" y="1568449"/>
              <a:ext cx="6850343" cy="958952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C46C4A5-8A39-805C-03D1-A06AAFE01FD3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3884" y="1697627"/>
              <a:ext cx="6629858" cy="71819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US" sz="2000" b="1" dirty="0">
                  <a:solidFill>
                    <a:srgbClr val="002664"/>
                  </a:solidFill>
                  <a:latin typeface="Public Sans Medium" pitchFamily="2" charset="77"/>
                </a:rPr>
                <a:t>Liver clinics and specialists - 1800 803 990 </a:t>
              </a:r>
              <a:r>
                <a:rPr lang="en-US" dirty="0" err="1">
                  <a:solidFill>
                    <a:srgbClr val="002664"/>
                  </a:solidFill>
                  <a:latin typeface="Public Sans ExtraLight" pitchFamily="2" charset="77"/>
                </a:rPr>
                <a:t>www.hep.org.au</a:t>
              </a:r>
              <a:endParaRPr lang="en-US" dirty="0">
                <a:latin typeface="Public Sans ExtraLight" pitchFamily="2" charset="77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B5FA031-FD24-4A55-6DCA-ABAF7CBA26F0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23398" y="2780123"/>
            <a:ext cx="6850344" cy="958952"/>
            <a:chOff x="4423398" y="2780123"/>
            <a:chExt cx="6850344" cy="958952"/>
          </a:xfrm>
        </p:grpSpPr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3F158079-5B20-BD7A-EAB4-64A12DD9C14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23398" y="2780123"/>
              <a:ext cx="6850343" cy="958952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033A9CD-1607-3C29-FBE0-5E6833158DC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3884" y="2916821"/>
              <a:ext cx="6629858" cy="81991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US" sz="2000" b="1" dirty="0">
                  <a:solidFill>
                    <a:srgbClr val="002664"/>
                  </a:solidFill>
                  <a:latin typeface="Public Sans Medium" pitchFamily="2" charset="77"/>
                </a:rPr>
                <a:t>Sexual health clinics - 1800 451 624</a:t>
              </a:r>
            </a:p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US" dirty="0" err="1">
                  <a:solidFill>
                    <a:srgbClr val="002664"/>
                  </a:solidFill>
                  <a:latin typeface="Public Sans ExtraLight" pitchFamily="2" charset="77"/>
                </a:rPr>
                <a:t>www.health.nsw.gov.au</a:t>
              </a:r>
              <a:r>
                <a:rPr lang="en-US" dirty="0">
                  <a:solidFill>
                    <a:srgbClr val="002664"/>
                  </a:solidFill>
                  <a:latin typeface="Public Sans ExtraLight" pitchFamily="2" charset="77"/>
                </a:rPr>
                <a:t>/</a:t>
              </a:r>
              <a:r>
                <a:rPr lang="en-US" dirty="0" err="1">
                  <a:solidFill>
                    <a:srgbClr val="002664"/>
                  </a:solidFill>
                  <a:latin typeface="Public Sans ExtraLight" pitchFamily="2" charset="77"/>
                </a:rPr>
                <a:t>sexualhealth</a:t>
              </a:r>
              <a:endParaRPr lang="en-US" dirty="0">
                <a:latin typeface="Public Sans ExtraLight" pitchFamily="2" charset="77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6D18E59-1EED-94A4-EBE5-6F7544FB40F0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23398" y="3991797"/>
            <a:ext cx="6850344" cy="1100869"/>
            <a:chOff x="4423398" y="3991797"/>
            <a:chExt cx="6850344" cy="1100869"/>
          </a:xfrm>
        </p:grpSpPr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id="{EF96491E-5965-BA7B-A710-A42C2792A02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23398" y="3991797"/>
              <a:ext cx="6850343" cy="958952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DA6D2DE-187A-2668-40AB-4F6B070D09B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3884" y="4148735"/>
              <a:ext cx="6629858" cy="94393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US" sz="2000" b="1" dirty="0">
                  <a:solidFill>
                    <a:srgbClr val="002664"/>
                  </a:solidFill>
                  <a:latin typeface="Public Sans Medium" pitchFamily="2" charset="77"/>
                </a:rPr>
                <a:t>Multicultural HIV and Hepatitis Service </a:t>
              </a:r>
              <a:r>
                <a:rPr lang="en-US" dirty="0" err="1">
                  <a:solidFill>
                    <a:srgbClr val="002664"/>
                  </a:solidFill>
                  <a:latin typeface="Public Sans ExtraLight" pitchFamily="2" charset="77"/>
                </a:rPr>
                <a:t>www.mhahs.org.au</a:t>
              </a:r>
              <a:endParaRPr lang="en-US" dirty="0">
                <a:latin typeface="Public Sans ExtraLight" pitchFamily="2" charset="77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F393FC9-36E2-17D5-63BF-8C63E1E7C706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23398" y="665338"/>
            <a:ext cx="6850344" cy="718195"/>
            <a:chOff x="4423398" y="665338"/>
            <a:chExt cx="6850344" cy="718195"/>
          </a:xfrm>
        </p:grpSpPr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CD192D4F-C77B-1CB6-DE05-A3635E901BE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23398" y="665338"/>
              <a:ext cx="6850343" cy="718195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E779E68-671A-2099-FF34-7986EFAAC884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3884" y="844660"/>
              <a:ext cx="6629858" cy="49871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US" sz="2000" b="1" dirty="0">
                  <a:solidFill>
                    <a:srgbClr val="002664"/>
                  </a:solidFill>
                  <a:latin typeface="Public Sans Medium" pitchFamily="2" charset="77"/>
                </a:rPr>
                <a:t>Your doctor or GP</a:t>
              </a:r>
              <a:endParaRPr lang="en-US" dirty="0">
                <a:latin typeface="Public Sans ExtraLight" pitchFamily="2" charset="77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6F9563D-CD9A-F250-1873-3A9F844B831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23398" y="5203471"/>
            <a:ext cx="6850344" cy="958952"/>
            <a:chOff x="4423398" y="5203471"/>
            <a:chExt cx="6850344" cy="958952"/>
          </a:xfrm>
        </p:grpSpPr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EFE75C2D-1F5F-BCCE-E081-CC45FECED59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23398" y="5203471"/>
              <a:ext cx="6850343" cy="958952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C5A96EF-4128-F9B6-3933-E6972CFBD6EB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3884" y="5334070"/>
              <a:ext cx="6629858" cy="79579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US" sz="2000" b="1" dirty="0">
                  <a:solidFill>
                    <a:srgbClr val="002664"/>
                  </a:solidFill>
                  <a:latin typeface="Public Sans Medium" pitchFamily="2" charset="77"/>
                </a:rPr>
                <a:t>Hepatitis NSW – 1800 803 990</a:t>
              </a:r>
              <a:br>
                <a:rPr lang="en-US" sz="2000" b="1" dirty="0">
                  <a:solidFill>
                    <a:srgbClr val="002664"/>
                  </a:solidFill>
                  <a:latin typeface="Public Sans Medium" pitchFamily="2" charset="77"/>
                </a:rPr>
              </a:br>
              <a:r>
                <a:rPr lang="en-US" dirty="0" err="1">
                  <a:solidFill>
                    <a:srgbClr val="002664"/>
                  </a:solidFill>
                  <a:latin typeface="Public Sans ExtraLight" pitchFamily="2" charset="77"/>
                </a:rPr>
                <a:t>www.hep.org.au</a:t>
              </a:r>
              <a:endParaRPr lang="en-US" dirty="0">
                <a:latin typeface="Public Sans ExtraLight" pitchFamily="2" charset="77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6BA917C-751F-E2E2-87CC-7F0BD72D7BF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0475822" y="2627709"/>
            <a:ext cx="1477896" cy="1098550"/>
            <a:chOff x="10494345" y="1961249"/>
            <a:chExt cx="1477896" cy="1098550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1F328034-CA00-B5E3-ED39-376BC86811F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494345" y="1961249"/>
              <a:ext cx="1477896" cy="1098550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3FC17D3-3F8C-65E3-33A1-597432879E0B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494345" y="2155954"/>
              <a:ext cx="147789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Poppins" pitchFamily="2" charset="77"/>
                  <a:cs typeface="Poppins" pitchFamily="2" charset="77"/>
                </a:rPr>
                <a:t>No </a:t>
              </a:r>
              <a:r>
                <a:rPr lang="en-US" sz="1400" b="1" dirty="0" err="1">
                  <a:solidFill>
                    <a:schemeClr val="bg1"/>
                  </a:solidFill>
                  <a:latin typeface="Poppins" pitchFamily="2" charset="77"/>
                  <a:cs typeface="Poppins" pitchFamily="2" charset="77"/>
                </a:rPr>
                <a:t>medicare</a:t>
              </a:r>
              <a:r>
                <a:rPr lang="en-US" sz="1400" b="1" dirty="0">
                  <a:solidFill>
                    <a:schemeClr val="bg1"/>
                  </a:solidFill>
                  <a:latin typeface="Poppins" pitchFamily="2" charset="77"/>
                  <a:cs typeface="Poppins" pitchFamily="2" charset="77"/>
                </a:rPr>
                <a:t> card required</a:t>
              </a:r>
              <a:endParaRPr lang="en-US" sz="14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508824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13C0BB-3321-1692-EBD2-884E0E692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310985-392D-129B-8ED6-E507FD209A5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22" name="Slide Number Placeholder 3">
            <a:extLst>
              <a:ext uri="{FF2B5EF4-FFF2-40B4-BE49-F238E27FC236}">
                <a16:creationId xmlns:a16="http://schemas.microsoft.com/office/drawing/2014/main" id="{2844BD39-5F6B-E27F-D321-88657CD099F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249427" y="64189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pPr/>
              <a:t>17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3" name="Title 5">
            <a:extLst>
              <a:ext uri="{FF2B5EF4-FFF2-40B4-BE49-F238E27FC236}">
                <a16:creationId xmlns:a16="http://schemas.microsoft.com/office/drawing/2014/main" id="{7E2D0E56-559F-C088-46C5-FD7AFFC0453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22367" y="1036956"/>
            <a:ext cx="6184792" cy="1254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Where to get help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in your language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CE10E8D-978F-3CF4-40FF-5520937E620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22366" y="2775147"/>
            <a:ext cx="8071465" cy="188667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20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If you need assistance with</a:t>
            </a:r>
            <a:br>
              <a:rPr 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</a:b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talking to your doctor or health </a:t>
            </a:r>
            <a:br>
              <a:rPr 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</a:b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provider in your language: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Call the Translating and Interpreting Service (TIS) on 13 14 50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The service is free and confidential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Ask the receptionist to book a free interpreter for you</a:t>
            </a:r>
            <a:endParaRPr lang="en-US" sz="2000" dirty="0">
              <a:latin typeface="Public Sans ExtraLight" pitchFamily="2" charset="77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E11D33-530A-6528-E558-393ABA7C3BD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1583" y="402662"/>
            <a:ext cx="3448050" cy="37782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21F28C1-D659-9DEF-F868-4B5AF9922A6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9507" y="1820196"/>
            <a:ext cx="6400800" cy="568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9121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A60D61-5C58-FBBE-A430-51713F540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593D20E-0F5D-2973-5142-4E9417D2468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0805" y="-689988"/>
            <a:ext cx="3295650" cy="71564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14D7BD-E76C-70DD-EBC3-03932337375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DBF4BA-7CA4-332A-BA54-089D551ADC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18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88E3AF0-7257-B859-5DAF-ACFDA76162C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7764" y="438493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What have we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learnt today?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CA8F95-0019-6689-B3FB-97B6AE5B402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14173" y="2168436"/>
            <a:ext cx="7678454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True or False?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You can get hepatitis C from kissing someone</a:t>
            </a:r>
            <a:b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who has the hepatitis C virus.</a:t>
            </a: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Hepatitis C is passed on to others by sharing food.</a:t>
            </a: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You can protect yourself from getting hepatitis C</a:t>
            </a:r>
            <a:b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by getting vaccinated.</a:t>
            </a: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You should get tested if you have had a tattoo overseas</a:t>
            </a:r>
            <a:b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and are not sure that equipment used was clean.</a:t>
            </a:r>
          </a:p>
        </p:txBody>
      </p:sp>
    </p:spTree>
    <p:extLst>
      <p:ext uri="{BB962C8B-B14F-4D97-AF65-F5344CB8AC3E}">
        <p14:creationId xmlns:p14="http://schemas.microsoft.com/office/powerpoint/2010/main" val="15280789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D07471-890C-9D5D-B777-130C9AB6F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E813BFB-24EA-4499-1531-67E2444A7B2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3077" y="-1174045"/>
            <a:ext cx="6559550" cy="105727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01FBA1-D226-BCFC-4CC6-4AABB7013B6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28A6D6-9118-3F7E-3C44-B7F2FC6C8F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B8D1FF49-DE55-03F9-1E59-C16FA74DB5C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4449" y="1036956"/>
            <a:ext cx="6184792" cy="1254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Messages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to take away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06E7FF-8315-6540-AC7D-937AFBDE505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4449" y="2641600"/>
            <a:ext cx="8008040" cy="218433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Hepatitis C 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is an infection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caused by the hepatitis C virus 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It is passed on by blood to blood contact with infected blood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It can cause serious liver damage if left untreated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Many people have the virus and do not know it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There is no vaccination but there is a cure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The cure for hepatitis C is 95% effective</a:t>
            </a:r>
            <a:endParaRPr lang="en-US" sz="2000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6760235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3D3AAE-69D1-001A-3410-4E4601C9D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0BB8EF-F1EA-17A5-CD7D-6F232798D09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chemeClr val="bg1"/>
                </a:solidFill>
                <a:latin typeface="Public Sans Medium" pitchFamily="2" charset="77"/>
              </a:rPr>
              <a:t>mhahs.org.au</a:t>
            </a:r>
            <a:endParaRPr lang="en-US" sz="1100" dirty="0">
              <a:solidFill>
                <a:schemeClr val="bg1"/>
              </a:solidFill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59E67B-D737-20F3-D754-82DF682DCBB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20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7288242A-2D77-0469-85D1-0933090B8B1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04545" y="3135394"/>
            <a:ext cx="5582909" cy="7884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200"/>
              </a:lnSpc>
            </a:pPr>
            <a:r>
              <a:rPr lang="en-US" sz="70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2157590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E88D92-5D27-27EA-B5AF-BBE91CF02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9017FDC-251A-2814-39E0-1926BB410F2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521" y="5436401"/>
            <a:ext cx="1327150" cy="12890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2D30662-311E-31FF-9D04-56E99B89DF0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0625" y="2118426"/>
            <a:ext cx="8793271" cy="272258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4500"/>
              </a:lnSpc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Developed by: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NSW Multicultural HIV 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and Hepatitis Service</a:t>
            </a:r>
          </a:p>
          <a:p>
            <a:pPr>
              <a:lnSpc>
                <a:spcPts val="3500"/>
              </a:lnSpc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(MHAHS)  </a:t>
            </a:r>
            <a:r>
              <a:rPr lang="en-US" sz="3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mhahs.org.au</a:t>
            </a:r>
          </a:p>
          <a:p>
            <a:pPr>
              <a:lnSpc>
                <a:spcPts val="3500"/>
              </a:lnSpc>
            </a:pPr>
            <a:endParaRPr lang="en-US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  <a:p>
            <a:pPr>
              <a:lnSpc>
                <a:spcPts val="3500"/>
              </a:lnSpc>
            </a:pPr>
            <a:r>
              <a:rPr lang="en-US" sz="14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August 2025</a:t>
            </a:r>
          </a:p>
        </p:txBody>
      </p:sp>
    </p:spTree>
    <p:extLst>
      <p:ext uri="{BB962C8B-B14F-4D97-AF65-F5344CB8AC3E}">
        <p14:creationId xmlns:p14="http://schemas.microsoft.com/office/powerpoint/2010/main" val="37815249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5FABCE039FD94AB088FC586ECBB7A5" ma:contentTypeVersion="15" ma:contentTypeDescription="Create a new document." ma:contentTypeScope="" ma:versionID="82b396a88bd882a696ef6219b2f9e43e">
  <xsd:schema xmlns:xsd="http://www.w3.org/2001/XMLSchema" xmlns:xs="http://www.w3.org/2001/XMLSchema" xmlns:p="http://schemas.microsoft.com/office/2006/metadata/properties" xmlns:ns2="6bf971bb-b6c5-471b-bc74-c5aba1a73da4" xmlns:ns3="def4e026-5643-48f8-83fb-50bd11837b84" targetNamespace="http://schemas.microsoft.com/office/2006/metadata/properties" ma:root="true" ma:fieldsID="62d13584a16800423a15fb96d5404267" ns2:_="" ns3:_="">
    <xsd:import namespace="6bf971bb-b6c5-471b-bc74-c5aba1a73da4"/>
    <xsd:import namespace="def4e026-5643-48f8-83fb-50bd11837b8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f971bb-b6c5-471b-bc74-c5aba1a73da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4a4c9e2d-f8e3-4a57-bac9-17bee8f4579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f4e026-5643-48f8-83fb-50bd11837b8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41794bb7-35cd-484e-b731-64c8d04a08fb}" ma:internalName="TaxCatchAll" ma:showField="CatchAllData" ma:web="def4e026-5643-48f8-83fb-50bd11837b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ef4e026-5643-48f8-83fb-50bd11837b84" xsi:nil="true"/>
    <lcf76f155ced4ddcb4097134ff3c332f xmlns="6bf971bb-b6c5-471b-bc74-c5aba1a73da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1A6645F-2776-49B0-BA63-F4B280EEBC6C}"/>
</file>

<file path=customXml/itemProps2.xml><?xml version="1.0" encoding="utf-8"?>
<ds:datastoreItem xmlns:ds="http://schemas.openxmlformats.org/officeDocument/2006/customXml" ds:itemID="{46161200-F74C-4402-9260-3AE488332D70}"/>
</file>

<file path=customXml/itemProps3.xml><?xml version="1.0" encoding="utf-8"?>
<ds:datastoreItem xmlns:ds="http://schemas.openxmlformats.org/officeDocument/2006/customXml" ds:itemID="{35F2678B-4BE7-425F-B0CE-55471E077E8D}"/>
</file>

<file path=docProps/app.xml><?xml version="1.0" encoding="utf-8"?>
<Properties xmlns="http://schemas.openxmlformats.org/officeDocument/2006/extended-properties" xmlns:vt="http://schemas.openxmlformats.org/officeDocument/2006/docPropsVTypes">
  <TotalTime>1223</TotalTime>
  <Words>1298</Words>
  <Application>Microsoft Office PowerPoint</Application>
  <PresentationFormat>Widescreen</PresentationFormat>
  <Paragraphs>187</Paragraphs>
  <Slides>21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Aptos</vt:lpstr>
      <vt:lpstr>Aptos Display</vt:lpstr>
      <vt:lpstr>Arial</vt:lpstr>
      <vt:lpstr>Poppins</vt:lpstr>
      <vt:lpstr>Public Sans ExtraLight</vt:lpstr>
      <vt:lpstr>Public Sans Medium</vt:lpstr>
      <vt:lpstr>Wingdings</vt:lpstr>
      <vt:lpstr>Office Theme</vt:lpstr>
      <vt:lpstr>PowerPoint Presentation</vt:lpstr>
      <vt:lpstr>Why does hepatitis C matter?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How do I protect myself from getting hepatitis C?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Katie Lively</dc:creator>
  <cp:lastModifiedBy>Denise Voros (Sydney LHD)</cp:lastModifiedBy>
  <cp:revision>57</cp:revision>
  <dcterms:created xsi:type="dcterms:W3CDTF">2025-06-03T07:12:24Z</dcterms:created>
  <dcterms:modified xsi:type="dcterms:W3CDTF">2025-09-23T23:06:12Z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6a44f01-6907-4156-9b79-a71e6c56ad93_Enabled">
    <vt:lpwstr>true</vt:lpwstr>
  </property>
  <property fmtid="{D5CDD505-2E9C-101B-9397-08002B2CF9AE}" pid="3" name="MSIP_Label_76a44f01-6907-4156-9b79-a71e6c56ad93_SetDate">
    <vt:lpwstr>2025-09-23T22:57:39Z</vt:lpwstr>
  </property>
  <property fmtid="{D5CDD505-2E9C-101B-9397-08002B2CF9AE}" pid="4" name="MSIP_Label_76a44f01-6907-4156-9b79-a71e6c56ad93_Method">
    <vt:lpwstr>Privileged</vt:lpwstr>
  </property>
  <property fmtid="{D5CDD505-2E9C-101B-9397-08002B2CF9AE}" pid="5" name="MSIP_Label_76a44f01-6907-4156-9b79-a71e6c56ad93_Name">
    <vt:lpwstr>OFFICIAL</vt:lpwstr>
  </property>
  <property fmtid="{D5CDD505-2E9C-101B-9397-08002B2CF9AE}" pid="6" name="MSIP_Label_76a44f01-6907-4156-9b79-a71e6c56ad93_SiteId">
    <vt:lpwstr>a687a7bf-02db-43df-bcbb-e7a8bda611a2</vt:lpwstr>
  </property>
  <property fmtid="{D5CDD505-2E9C-101B-9397-08002B2CF9AE}" pid="7" name="MSIP_Label_76a44f01-6907-4156-9b79-a71e6c56ad93_ActionId">
    <vt:lpwstr>b35ac9a4-8fe9-40f3-b35c-baae66c13351</vt:lpwstr>
  </property>
  <property fmtid="{D5CDD505-2E9C-101B-9397-08002B2CF9AE}" pid="8" name="MSIP_Label_76a44f01-6907-4156-9b79-a71e6c56ad93_ContentBits">
    <vt:lpwstr>0</vt:lpwstr>
  </property>
  <property fmtid="{D5CDD505-2E9C-101B-9397-08002B2CF9AE}" pid="9" name="MSIP_Label_76a44f01-6907-4156-9b79-a71e6c56ad93_Tag">
    <vt:lpwstr>10, 0, 1, 1</vt:lpwstr>
  </property>
  <property fmtid="{D5CDD505-2E9C-101B-9397-08002B2CF9AE}" pid="10" name="ContentTypeId">
    <vt:lpwstr>0x010100FC5FABCE039FD94AB088FC586ECBB7A5</vt:lpwstr>
  </property>
</Properties>
</file>